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8" r:id="rId6"/>
    <p:sldId id="290" r:id="rId7"/>
    <p:sldId id="281" r:id="rId8"/>
    <p:sldId id="259" r:id="rId9"/>
    <p:sldId id="271" r:id="rId10"/>
    <p:sldId id="293" r:id="rId11"/>
    <p:sldId id="279" r:id="rId12"/>
    <p:sldId id="294" r:id="rId13"/>
    <p:sldId id="261" r:id="rId14"/>
    <p:sldId id="268" r:id="rId15"/>
    <p:sldId id="260" r:id="rId16"/>
    <p:sldId id="283" r:id="rId17"/>
    <p:sldId id="296" r:id="rId18"/>
    <p:sldId id="310" r:id="rId19"/>
    <p:sldId id="311" r:id="rId20"/>
    <p:sldId id="312" r:id="rId21"/>
    <p:sldId id="267" r:id="rId22"/>
    <p:sldId id="276" r:id="rId23"/>
    <p:sldId id="313" r:id="rId24"/>
    <p:sldId id="314" r:id="rId25"/>
    <p:sldId id="315" r:id="rId26"/>
    <p:sldId id="270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sparse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KAN superano la </a:t>
            </a:r>
            <a:r>
              <a:rPr lang="it-IT" sz="2000" dirty="0" err="1"/>
              <a:t>curse</a:t>
            </a:r>
            <a:r>
              <a:rPr lang="it-IT" sz="2000" dirty="0"/>
              <a:t> of </a:t>
            </a:r>
            <a:r>
              <a:rPr lang="it-IT" sz="2000" dirty="0" err="1"/>
              <a:t>dimensionality</a:t>
            </a:r>
            <a:r>
              <a:rPr lang="it-IT" sz="2000" dirty="0"/>
              <a:t> che affligge le MLP tradizionali. L'errore di approssimazione di una KAN dipende principalmente dalla risoluzione della griglia </a:t>
            </a:r>
            <a:r>
              <a:rPr lang="it-IT" sz="2000" dirty="0" err="1"/>
              <a:t>spline</a:t>
            </a:r>
            <a:r>
              <a:rPr lang="it-IT" sz="2000" dirty="0"/>
              <a:t>, rendendolo quasi indipendente dalla dimensione dell'input. Questo si traduce in scaling </a:t>
            </a:r>
            <a:r>
              <a:rPr lang="it-IT" sz="2000" dirty="0" err="1"/>
              <a:t>laws</a:t>
            </a:r>
            <a:r>
              <a:rPr lang="it-IT" sz="2000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</a:t>
            </a:r>
            <a:r>
              <a:rPr lang="it-IT" sz="2200" b="1" dirty="0"/>
              <a:t>CNN</a:t>
            </a:r>
            <a:r>
              <a:rPr lang="it-IT" sz="2200" dirty="0"/>
              <a:t> include </a:t>
            </a:r>
            <a:r>
              <a:rPr lang="it-IT" sz="2200" b="1" dirty="0"/>
              <a:t>blocchi </a:t>
            </a:r>
            <a:r>
              <a:rPr lang="it-IT" sz="2200" b="1" dirty="0" err="1"/>
              <a:t>convoluzionali</a:t>
            </a:r>
            <a:r>
              <a:rPr lang="it-IT" sz="2200" b="1" dirty="0"/>
              <a:t> </a:t>
            </a:r>
            <a:r>
              <a:rPr lang="it-IT" sz="2200" dirty="0"/>
              <a:t>per </a:t>
            </a:r>
            <a:r>
              <a:rPr lang="it-IT" sz="2200" b="1" dirty="0"/>
              <a:t>l'estrazione delle feature</a:t>
            </a:r>
            <a:r>
              <a:rPr lang="it-IT" sz="2200" dirty="0"/>
              <a:t>, seguiti da </a:t>
            </a:r>
            <a:r>
              <a:rPr lang="it-IT" sz="2200" b="1" dirty="0"/>
              <a:t>strati completamente connessi</a:t>
            </a:r>
            <a:r>
              <a:rPr lang="it-IT" sz="2200" dirty="0"/>
              <a:t>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</a:t>
            </a:r>
            <a:r>
              <a:rPr lang="it-IT" sz="2200" b="1" dirty="0"/>
              <a:t>classificazione finale</a:t>
            </a:r>
            <a:r>
              <a:rPr lang="it-IT" sz="2200" dirty="0"/>
              <a:t>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con </a:t>
            </a:r>
            <a:r>
              <a:rPr lang="it-IT" sz="2200" b="1" dirty="0"/>
              <a:t>MLP</a:t>
            </a:r>
            <a:r>
              <a:rPr lang="it-IT" sz="2200" dirty="0"/>
              <a:t>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89" y="2369199"/>
            <a:ext cx="5087060" cy="40280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</a:t>
            </a:r>
            <a:r>
              <a:rPr lang="it-IT" sz="2200" b="1" dirty="0"/>
              <a:t>Random </a:t>
            </a:r>
            <a:r>
              <a:rPr lang="it-IT" sz="2200" b="1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Semplicità e parallelizzazione.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Flessibilità.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Prototipazione: </a:t>
            </a:r>
            <a:r>
              <a:rPr lang="it-IT" altLang="it-IT" sz="2400" dirty="0"/>
              <a:t>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Riproducibilità: </a:t>
            </a:r>
            <a:r>
              <a:rPr lang="it-IT" altLang="it-IT" sz="2400" dirty="0"/>
              <a:t>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327273"/>
            <a:ext cx="89339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Problema: </a:t>
            </a:r>
            <a:r>
              <a:rPr lang="it-IT" altLang="it-IT" sz="2400" dirty="0"/>
              <a:t>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Dataset: </a:t>
            </a:r>
            <a:r>
              <a:rPr lang="it-IT" altLang="it-IT" sz="2400" dirty="0"/>
              <a:t>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Confrontare le performance di 4 modelli diversi (MLP, KAN, RF,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369068"/>
            <a:ext cx="95535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Origine Dati: </a:t>
            </a:r>
            <a:r>
              <a:rPr lang="it-IT" altLang="it-IT" sz="2000" dirty="0"/>
              <a:t>Central </a:t>
            </a:r>
            <a:r>
              <a:rPr lang="it-IT" altLang="it-IT" sz="2000" dirty="0" err="1"/>
              <a:t>Pollution</a:t>
            </a:r>
            <a:r>
              <a:rPr lang="it-IT" altLang="it-IT" sz="2000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</a:t>
            </a:r>
            <a:r>
              <a:rPr lang="it-IT" altLang="it-IT" sz="2000" b="1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Unione Dati: </a:t>
            </a:r>
            <a:r>
              <a:rPr lang="it-IT" altLang="it-IT" sz="2000" dirty="0"/>
              <a:t>caricamento e fusione di 453 file CSV (uno per città) in un unico </a:t>
            </a:r>
            <a:r>
              <a:rPr lang="it-IT" altLang="it-IT" sz="2000" dirty="0" err="1"/>
              <a:t>dataframe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Pulizia e unificazione: </a:t>
            </a:r>
            <a:r>
              <a:rPr lang="it-IT" altLang="it-IT" sz="2000" dirty="0"/>
              <a:t>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 err="1"/>
              <a:t>Outlier</a:t>
            </a:r>
            <a:r>
              <a:rPr lang="it-IT" altLang="it-IT" sz="2000" b="1" dirty="0"/>
              <a:t>: </a:t>
            </a:r>
            <a:r>
              <a:rPr lang="it-IT" altLang="it-IT" sz="2000" dirty="0"/>
              <a:t>rimossi gli </a:t>
            </a:r>
            <a:r>
              <a:rPr lang="it-IT" altLang="it-IT" sz="2000" dirty="0" err="1"/>
              <a:t>outlier</a:t>
            </a:r>
            <a:r>
              <a:rPr lang="it-IT" altLang="it-IT" sz="2000" dirty="0"/>
              <a:t> 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042627" y="2635049"/>
            <a:ext cx="8098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Dati Temporali: </a:t>
            </a:r>
            <a:r>
              <a:rPr lang="it-IT" sz="2000" dirty="0"/>
              <a:t>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Stato di Misurazione: </a:t>
            </a:r>
            <a:r>
              <a:rPr lang="it-IT" sz="2000" dirty="0"/>
              <a:t>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Valori Ritardati (Lag Features): </a:t>
            </a:r>
            <a:r>
              <a:rPr lang="it-IT" sz="2000" dirty="0"/>
              <a:t>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6 classi discrete 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42712"/>
            <a:ext cx="56747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miglior compromesso tra accuratezza e bassa complessità.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60% di </a:t>
            </a:r>
            <a:r>
              <a:rPr lang="it-IT" altLang="it-IT" dirty="0" err="1"/>
              <a:t>pruning</a:t>
            </a:r>
            <a:r>
              <a:rPr lang="it-IT" altLang="it-IT" dirty="0"/>
              <a:t> e 2.5×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70% di </a:t>
            </a:r>
            <a:r>
              <a:rPr lang="it-IT" altLang="it-IT" dirty="0" err="1"/>
              <a:t>pruning</a:t>
            </a:r>
            <a:r>
              <a:rPr lang="it-IT" altLang="it-IT" dirty="0"/>
              <a:t> e 3.0×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90% di </a:t>
            </a:r>
            <a:r>
              <a:rPr lang="it-IT" altLang="it-IT" dirty="0" err="1"/>
              <a:t>pruning</a:t>
            </a:r>
            <a:r>
              <a:rPr lang="it-IT" altLang="it-IT" dirty="0"/>
              <a:t> e 11.1×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50% di </a:t>
            </a:r>
            <a:r>
              <a:rPr lang="it-IT" altLang="it-IT" dirty="0" err="1"/>
              <a:t>pruning</a:t>
            </a:r>
            <a:r>
              <a:rPr lang="it-IT" altLang="it-IT" dirty="0"/>
              <a:t> e 2.0× di compressione.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690092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Problema: </a:t>
            </a:r>
            <a:r>
              <a:rPr lang="it-IT" altLang="it-IT" sz="2200" dirty="0"/>
              <a:t>Classificare l'età di una persona a partire da immagini del volto.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 Principali: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dirty="0"/>
              <a:t>Analizzare il </a:t>
            </a:r>
            <a:r>
              <a:rPr lang="it-IT" altLang="it-IT" sz="2200" b="1" dirty="0"/>
              <a:t>trade-off tra prestazioni e complessità </a:t>
            </a:r>
            <a:r>
              <a:rPr lang="it-IT" altLang="it-IT" sz="2200" dirty="0"/>
              <a:t>di ciascuna architettura.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1731568" y="2243519"/>
            <a:ext cx="88493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Origine Dati: </a:t>
            </a:r>
            <a:r>
              <a:rPr lang="it-IT" sz="2000" dirty="0"/>
              <a:t>Il dataset </a:t>
            </a:r>
            <a:r>
              <a:rPr lang="it-IT" sz="2000" dirty="0" err="1"/>
              <a:t>UTKFace</a:t>
            </a:r>
            <a:r>
              <a:rPr lang="it-IT" sz="2000" dirty="0"/>
              <a:t> fornisce volti annotati con età, genere ed etnia, codificati nei nomi dei file (&lt;age&gt;_&lt;gender&gt;_&lt;</a:t>
            </a:r>
            <a:r>
              <a:rPr lang="it-IT" sz="2000" dirty="0" err="1"/>
              <a:t>ethnic</a:t>
            </a:r>
            <a:r>
              <a:rPr lang="it-IT" sz="2000" dirty="0"/>
              <a:t>&gt;_...jpg).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</a:t>
            </a:r>
            <a:r>
              <a:rPr lang="it-IT" sz="2000" b="1" dirty="0"/>
              <a:t>-elaborazione: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Estrazione Etichette: </a:t>
            </a:r>
            <a:r>
              <a:rPr lang="it-IT" sz="2000" dirty="0"/>
              <a:t>Analisi </a:t>
            </a:r>
            <a:r>
              <a:rPr lang="it-IT" sz="2000" b="1" dirty="0"/>
              <a:t>dei nomi dei file </a:t>
            </a:r>
            <a:r>
              <a:rPr lang="it-IT" sz="2000" dirty="0"/>
              <a:t>per estrarre e pulire le etichette di età, genere ed etnia.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Discretizzazione Età: </a:t>
            </a:r>
            <a:r>
              <a:rPr lang="it-IT" sz="2000" dirty="0"/>
              <a:t>L'età, originariamente continua, è stata convertita </a:t>
            </a:r>
            <a:r>
              <a:rPr lang="it-IT" sz="2000" b="1" dirty="0"/>
              <a:t>in 4 fasce d'età</a:t>
            </a:r>
            <a:r>
              <a:rPr lang="it-IT" sz="2000" dirty="0"/>
              <a:t> (</a:t>
            </a:r>
            <a:r>
              <a:rPr lang="it-IT" sz="2000" dirty="0" err="1"/>
              <a:t>child</a:t>
            </a:r>
            <a:r>
              <a:rPr lang="it-IT" sz="2000" dirty="0"/>
              <a:t>, </a:t>
            </a:r>
            <a:r>
              <a:rPr lang="it-IT" sz="2000" dirty="0" err="1"/>
              <a:t>young</a:t>
            </a:r>
            <a:r>
              <a:rPr lang="it-IT" sz="2000" dirty="0"/>
              <a:t>, </a:t>
            </a:r>
            <a:r>
              <a:rPr lang="it-IT" sz="2000" dirty="0" err="1"/>
              <a:t>adult</a:t>
            </a:r>
            <a:r>
              <a:rPr lang="it-IT" sz="2000" dirty="0"/>
              <a:t>, senior) per una classificazione più robusta.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</a:t>
            </a:r>
            <a:r>
              <a:rPr lang="it-IT" sz="2000" dirty="0"/>
              <a:t> a 224x224 pixel e </a:t>
            </a:r>
            <a:r>
              <a:rPr lang="it-IT" sz="2000" b="1" dirty="0"/>
              <a:t>normalizzate</a:t>
            </a:r>
            <a:r>
              <a:rPr lang="it-IT" sz="2000" dirty="0"/>
              <a:t> per essere </a:t>
            </a:r>
            <a:r>
              <a:rPr lang="it-IT" sz="2000" b="1" dirty="0"/>
              <a:t>compatibili con le CNN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429134"/>
            <a:ext cx="5455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/>
              <a:t>CNN+KAN </a:t>
            </a:r>
            <a:r>
              <a:rPr lang="it-IT" altLang="it-IT" dirty="0"/>
              <a:t>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prestazioni migliori 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compromesso tra performance e </a:t>
            </a:r>
            <a:r>
              <a:rPr lang="it-IT" altLang="it-IT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, rendendola ideale dove la leggerezza del modello è cruciale.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immagini, offrendo prestazioni competitive con un costo computazionale molto inferiore rispetto alla CNN+KAN.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input:</a:t>
            </a:r>
            <a:r>
              <a:rPr lang="it-IT" dirty="0"/>
              <a:t>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Strati nascosti: </a:t>
            </a:r>
            <a:r>
              <a:rPr lang="it-IT" dirty="0"/>
              <a:t>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output: </a:t>
            </a:r>
            <a:r>
              <a:rPr lang="it-IT" dirty="0"/>
              <a:t>produce il risultato finale.</a:t>
            </a:r>
          </a:p>
          <a:p>
            <a:endParaRPr lang="it-IT" dirty="0"/>
          </a:p>
          <a:p>
            <a:r>
              <a:rPr lang="it-IT" dirty="0"/>
              <a:t>Le MLP possono risolvere </a:t>
            </a:r>
            <a:r>
              <a:rPr lang="it-IT" b="1" dirty="0"/>
              <a:t>problemi non lineari </a:t>
            </a:r>
            <a:r>
              <a:rPr lang="it-IT" dirty="0"/>
              <a:t>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Funziona in senso opposto al flusso dei dati, dall'output all'input. 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6367460" cy="505263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 che interpola i punti intermedi.</a:t>
            </a:r>
          </a:p>
        </p:txBody>
      </p:sp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di </a:t>
            </a:r>
            <a:r>
              <a:rPr lang="it-IT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dipendono da una variabile indipendente t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compresa tra 0 e 1). Ad esempio, dati due punti, possiamo calcolare la curva lineare B come la seguente interpolazione: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C1E985-2AF3-5C21-6F22-1FFC5B88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543" y="2806029"/>
            <a:ext cx="2381250" cy="990600"/>
          </a:xfrm>
          <a:prstGeom prst="rect">
            <a:avLst/>
          </a:prstGeom>
        </p:spPr>
      </p:pic>
      <p:pic>
        <p:nvPicPr>
          <p:cNvPr id="6" name="Immagine 5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023832A-69F8-D24F-4C83-91E912658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175" y="4515757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1:</a:t>
                </a:r>
                <a:r>
                  <a:rPr lang="it-IT" altLang="it-IT" dirty="0"/>
                  <a:t> Se ho </a:t>
                </a:r>
                <a:r>
                  <a:rPr lang="it-IT" dirty="0"/>
                  <a:t>𝑛</a:t>
                </a:r>
                <a:r>
                  <a:rPr lang="it-IT" altLang="it-IT" dirty="0"/>
                  <a:t> punti di controllo, devo usare una curva di </a:t>
                </a:r>
                <a:r>
                  <a:rPr lang="it-IT" altLang="it-IT" dirty="0" err="1"/>
                  <a:t>Bézier</a:t>
                </a:r>
                <a:r>
                  <a:rPr lang="it-IT" altLang="it-IT" dirty="0"/>
                  <a:t> di grado </a:t>
                </a:r>
                <a:r>
                  <a:rPr lang="it-IT" dirty="0"/>
                  <a:t>𝑛 </a:t>
                </a:r>
                <a:r>
                  <a:rPr lang="it-IT" altLang="it-IT" dirty="0"/>
                  <a:t>– 1 (</a:t>
                </a:r>
                <a:r>
                  <a:rPr lang="it-IT" altLang="it-IT" b="1" dirty="0" err="1"/>
                  <a:t>computazionalmente</a:t>
                </a:r>
                <a:r>
                  <a:rPr lang="it-IT" altLang="it-IT" b="1" dirty="0"/>
                  <a:t> complesso da calcolare all’aumenta di </a:t>
                </a:r>
                <a:r>
                  <a:rPr lang="it-IT" b="1" dirty="0"/>
                  <a:t>𝑛</a:t>
                </a:r>
                <a:r>
                  <a:rPr lang="it-IT" altLang="it-IT" dirty="0"/>
                  <a:t>).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2:</a:t>
                </a:r>
                <a:r>
                  <a:rPr lang="it-IT" altLang="it-IT" dirty="0"/>
                  <a:t> Se sposto un punto di controllo, devo ricalcolare l'intera curva (</a:t>
                </a:r>
                <a:r>
                  <a:rPr lang="it-IT" altLang="it-IT" b="1" dirty="0"/>
                  <a:t>non ho ‘’indipendenza’’ locale</a:t>
                </a:r>
                <a:r>
                  <a:rPr lang="it-IT" altLang="it-IT" dirty="0"/>
                  <a:t>).</a:t>
                </a: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Una curva </a:t>
                </a:r>
                <a:r>
                  <a:rPr lang="it-IT" b="1" dirty="0"/>
                  <a:t>B-</a:t>
                </a:r>
                <a:r>
                  <a:rPr lang="it-IT" b="1" dirty="0" err="1"/>
                  <a:t>Spline</a:t>
                </a:r>
                <a:r>
                  <a:rPr lang="it-IT" dirty="0"/>
                  <a:t> di grado 𝑘 definita da 𝑛 punti di controllo sarà </a:t>
                </a:r>
                <a:r>
                  <a:rPr lang="it-IT" b="1" dirty="0"/>
                  <a:t>composta da 𝑛 − 𝑘 curve di </a:t>
                </a:r>
                <a:r>
                  <a:rPr lang="it-IT" b="1" dirty="0" err="1"/>
                  <a:t>Bézier</a:t>
                </a:r>
                <a:r>
                  <a:rPr lang="it-IT" dirty="0"/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Ad esempio, se si vuole utilizzare una curva di </a:t>
                </a:r>
                <a:r>
                  <a:rPr lang="it-IT" dirty="0" err="1"/>
                  <a:t>Bézier</a:t>
                </a:r>
                <a:r>
                  <a:rPr lang="it-IT" dirty="0"/>
                  <a:t> quadratica ed abbiamo 6 punti, avremo bisogno di 6 − 2 = 4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grado della B-</a:t>
                </a:r>
                <a:r>
                  <a:rPr lang="it-IT" dirty="0" err="1"/>
                  <a:t>Spline</a:t>
                </a:r>
                <a:r>
                  <a:rPr lang="it-IT" dirty="0"/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  <a:blipFill>
                <a:blip r:embed="rId3"/>
                <a:stretch>
                  <a:fillRect l="-1264" t="-3155" r="-989" b="-6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725026" y="5100396"/>
            <a:ext cx="22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metodo ricorsivo per la costruzione di B-</a:t>
            </a:r>
            <a:r>
              <a:rPr lang="it-IT" dirty="0" err="1"/>
              <a:t>spline</a:t>
            </a:r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2663078"/>
            <a:ext cx="53180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 Nelle reti KAN, servono a definire le funzioni di attivazione in modo flessibile.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definite da una </a:t>
            </a:r>
            <a:r>
              <a:rPr lang="it-IT" altLang="it-IT" b="1" dirty="0"/>
              <a:t>griglia di controllo </a:t>
            </a:r>
            <a:r>
              <a:rPr lang="it-IT" altLang="it-IT" dirty="0"/>
              <a:t>che è l'insieme di tutti i punti di controllo che definiscono la </a:t>
            </a:r>
            <a:r>
              <a:rPr lang="it-IT" altLang="it-IT" b="1" dirty="0"/>
              <a:t>forma di una B-</a:t>
            </a:r>
            <a:r>
              <a:rPr lang="it-IT" altLang="it-IT" b="1" dirty="0" err="1"/>
              <a:t>spline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</a:t>
            </a:r>
            <a:r>
              <a:rPr lang="it-IT" altLang="it-IT" b="1" dirty="0"/>
              <a:t>parametri</a:t>
            </a:r>
            <a:r>
              <a:rPr lang="it-IT" altLang="it-IT" dirty="0"/>
              <a:t> possono essere usati come pesi </a:t>
            </a:r>
            <a:r>
              <a:rPr lang="it-IT" altLang="it-IT" b="1" dirty="0"/>
              <a:t>addestrabili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</a:t>
                </a:r>
                <a:r>
                  <a:rPr lang="it-IT" sz="2000" b="1" dirty="0"/>
                  <a:t>approssimata</a:t>
                </a:r>
                <a:r>
                  <a:rPr lang="it-IT" sz="2000" dirty="0"/>
                  <a:t> da una </a:t>
                </a:r>
                <a:r>
                  <a:rPr lang="it-IT" sz="2000" b="1" dirty="0"/>
                  <a:t>rete </a:t>
                </a:r>
                <a:r>
                  <a:rPr lang="it-IT" sz="2000" b="1" dirty="0" err="1"/>
                  <a:t>feedforward</a:t>
                </a:r>
                <a:r>
                  <a:rPr lang="it-IT" sz="2000" b="1" dirty="0"/>
                  <a:t> </a:t>
                </a:r>
                <a:r>
                  <a:rPr lang="it-IT" sz="2000" dirty="0"/>
                  <a:t>con un </a:t>
                </a:r>
                <a:r>
                  <a:rPr lang="it-IT" sz="2000" b="1" dirty="0"/>
                  <a:t>singolo </a:t>
                </a:r>
                <a:r>
                  <a:rPr lang="it-IT" sz="2000" b="1" dirty="0" err="1"/>
                  <a:t>hidden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layer</a:t>
                </a:r>
                <a:r>
                  <a:rPr lang="it-IT" sz="2000" dirty="0"/>
                  <a:t> con un </a:t>
                </a:r>
                <a:r>
                  <a:rPr lang="it-IT" sz="2000" b="1" dirty="0"/>
                  <a:t>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degli </a:t>
                </a:r>
                <a:r>
                  <a:rPr lang="it-IT" sz="2000" b="1" dirty="0" err="1"/>
                  <a:t>approssimatori</a:t>
                </a:r>
                <a:r>
                  <a:rPr lang="it-IT" sz="2000" b="1" dirty="0"/>
                  <a:t> universali di funzioni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2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</a:t>
                </a:r>
                <a:r>
                  <a:rPr lang="it-IT" sz="2000" dirty="0"/>
                  <a:t>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2382</Words>
  <Application>Microsoft Office PowerPoint</Application>
  <PresentationFormat>Personalizzato</PresentationFormat>
  <Paragraphs>222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ottengono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91</cp:revision>
  <dcterms:created xsi:type="dcterms:W3CDTF">2013-01-27T09:14:16Z</dcterms:created>
  <dcterms:modified xsi:type="dcterms:W3CDTF">2025-09-25T17:47:09Z</dcterms:modified>
  <cp:category/>
</cp:coreProperties>
</file>