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  <p:sldId id="316" r:id="rId24"/>
    <p:sldId id="317" r:id="rId25"/>
    <p:sldId id="318" r:id="rId26"/>
    <p:sldId id="319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72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D72B-31CD-2DCB-1508-60AF7637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CA8EB-A556-48BB-43DC-8499FF8B8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26714-3A09-91CA-BFE4-414100CA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D32-5878-2142-579E-AE3D410B2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6165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4969-40BF-EC62-0DAF-2ED2A210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01D32-C226-685A-89A4-333CD1694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3E14E-EE75-2266-EF53-6C7F376B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7D8-23A7-0151-6536-B0293B4EC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99220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D5D8A-80D6-17CE-8AE9-E7BE1028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A58A6-4EE0-1E88-D368-0AB921A2E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52EF1-E683-CEB3-18A9-4B9C270BE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7544-8367-4621-2320-342E87F0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6432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A46B-AF08-2654-9526-2A0A76BB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61226-2367-AE61-5F3C-0804D2024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D0592-92CA-5A1E-066D-A89E6681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AB4E9-4A2B-7C69-7E5F-9C94A8651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7791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Valutare lo 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869425"/>
            <a:ext cx="80024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di colonne ridondanti e non significative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</a:t>
            </a:r>
            <a:r>
              <a:rPr lang="it-IT" altLang="it-IT" sz="2000" dirty="0" err="1"/>
              <a:t>piú</a:t>
            </a:r>
            <a:r>
              <a:rPr lang="it-IT" altLang="it-IT" sz="2000" dirty="0"/>
              <a:t> del 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o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Conversione del dato continuo</a:t>
            </a:r>
            <a:r>
              <a:rPr lang="it-IT" sz="2000" dirty="0"/>
              <a:t> di PM2.5 </a:t>
            </a:r>
            <a:r>
              <a:rPr lang="it-IT" sz="2000" b="1" dirty="0"/>
              <a:t>in</a:t>
            </a:r>
            <a:r>
              <a:rPr lang="it-IT" sz="2000" dirty="0"/>
              <a:t> </a:t>
            </a:r>
            <a:r>
              <a:rPr lang="it-IT" sz="2000" b="1" dirty="0"/>
              <a:t>6 classi discrete </a:t>
            </a:r>
            <a:r>
              <a:rPr lang="it-IT" sz="2000" dirty="0"/>
              <a:t>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142958"/>
            <a:ext cx="56747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874954"/>
            <a:ext cx="916689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trade-off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 standard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resilienza al </a:t>
            </a:r>
            <a:r>
              <a:rPr lang="it-IT" sz="2000" b="1" dirty="0" err="1"/>
              <a:t>Pruning</a:t>
            </a:r>
            <a:r>
              <a:rPr lang="it-IT" sz="2000" b="1" dirty="0"/>
              <a:t> </a:t>
            </a:r>
            <a:r>
              <a:rPr lang="it-IT" sz="2000" dirty="0"/>
              <a:t>dei vari modelli </a:t>
            </a:r>
            <a:r>
              <a:rPr lang="it-IT" sz="2000" b="1" dirty="0"/>
              <a:t>dipende dalla natura del problema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D8BC5-E34A-3478-2576-9F4FF5BF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F28564D-8A1C-AB44-35BA-BA554D719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846926-1356-44BF-A8F6-7997EE43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F4CAD68-93A1-4393-C17B-FFE7EDDC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EBD9-A53D-20D7-D437-BF000F5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 Regressione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DF9361-F0B6-FCF7-6DB1-16732353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72361128-DD52-1DB3-AF36-49C73727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5" y="2396195"/>
            <a:ext cx="5411513" cy="37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5C32A-45DC-85A2-C446-1025A266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792EEF-0BB5-CB90-7D21-0A0B81F6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E262A22-2006-FD90-119A-2997B88C3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E901D5A-5B19-5BC3-2392-A8A4C3962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98F0A-2080-BE70-D80F-4C82E4DF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-Classificazione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9A04A-4BCB-0F0D-2545-37E1CCD8B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9E135A-C699-E7D4-503A-883CE1D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5" y="3099018"/>
            <a:ext cx="4220457" cy="2415374"/>
          </a:xfrm>
          <a:prstGeom prst="rect">
            <a:avLst/>
          </a:prstGeom>
        </p:spPr>
      </p:pic>
      <p:pic>
        <p:nvPicPr>
          <p:cNvPr id="6" name="Immagine 5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18B9D065-2580-BB3D-9562-85408E6D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6289"/>
          <a:stretch>
            <a:fillRect/>
          </a:stretch>
        </p:blipFill>
        <p:spPr>
          <a:xfrm>
            <a:off x="8433222" y="3099018"/>
            <a:ext cx="3456046" cy="1186978"/>
          </a:xfrm>
          <a:prstGeom prst="rect">
            <a:avLst/>
          </a:prstGeom>
        </p:spPr>
      </p:pic>
      <p:pic>
        <p:nvPicPr>
          <p:cNvPr id="8" name="Immagine 7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2AD2F7A5-913E-19B8-46ED-84C687DA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170"/>
          <a:stretch>
            <a:fillRect/>
          </a:stretch>
        </p:blipFill>
        <p:spPr>
          <a:xfrm>
            <a:off x="4634449" y="2336323"/>
            <a:ext cx="3539167" cy="3938644"/>
          </a:xfrm>
          <a:prstGeom prst="rect">
            <a:avLst/>
          </a:prstGeom>
        </p:spPr>
      </p:pic>
      <p:pic>
        <p:nvPicPr>
          <p:cNvPr id="10" name="Immagine 9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899EC826-8FBA-177C-7F1E-5A6DBA3DF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4" y="4305645"/>
            <a:ext cx="3419144" cy="10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69BF3-D4CD-0B9F-500E-B19092E3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F9EFB0-82FD-76F3-185A-804048DF2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B8AEEBE5-0CB6-D8C7-8489-F78C8444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F32D63C-C2C6-7FDD-876B-B295A631A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6A058-482D-E9DC-8A1C-3A3FA0B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Altre Formule Metriche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2914F1-3195-297C-8DE0-56780B75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E757C0-AB7F-A7A7-E865-632A4370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68" y="2459889"/>
            <a:ext cx="3143689" cy="266737"/>
          </a:xfrm>
          <a:prstGeom prst="rect">
            <a:avLst/>
          </a:prstGeom>
        </p:spPr>
      </p:pic>
      <p:pic>
        <p:nvPicPr>
          <p:cNvPr id="9" name="Immagine 8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FFE709E7-95CA-FCB9-4F82-47F1BD2F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90" y="4039733"/>
            <a:ext cx="4505954" cy="1505160"/>
          </a:xfrm>
          <a:prstGeom prst="rect">
            <a:avLst/>
          </a:prstGeom>
        </p:spPr>
      </p:pic>
      <p:pic>
        <p:nvPicPr>
          <p:cNvPr id="12" name="Immagine 11" descr="Immagine che contiene testo, Carattere, schermata, algebra&#10;&#10;Il contenuto generato dall'IA potrebbe non essere corretto.">
            <a:extLst>
              <a:ext uri="{FF2B5EF4-FFF2-40B4-BE49-F238E27FC236}">
                <a16:creationId xmlns:a16="http://schemas.microsoft.com/office/drawing/2014/main" id="{DCCFD5B5-BC51-3A2F-1767-084C86299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46" y="3600898"/>
            <a:ext cx="453453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4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375AF-EAA5-A3A4-5D57-BEA02AF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8512B6B-1007-DD8E-5DDC-0FFD2EA5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11977F3-A448-12FE-0248-B1C80E86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B8E9D6B4-7483-DE8F-6470-E23728EE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ADF1F-79DD-C423-4D08-7D4319F2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Modificato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2B8C0-1708-CA97-55ED-A566EFFD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17815665-5596-A927-308E-67D9DD3B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9" b="21055"/>
          <a:stretch>
            <a:fillRect/>
          </a:stretch>
        </p:blipFill>
        <p:spPr>
          <a:xfrm>
            <a:off x="3296453" y="1977663"/>
            <a:ext cx="5592870" cy="48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05" y="2867402"/>
            <a:ext cx="6387198" cy="2677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3E33FA-10C3-D03A-7991-145E593CD74A}"/>
              </a:ext>
            </a:extLst>
          </p:cNvPr>
          <p:cNvSpPr txBox="1"/>
          <p:nvPr/>
        </p:nvSpPr>
        <p:spPr>
          <a:xfrm>
            <a:off x="525780" y="2650568"/>
            <a:ext cx="5705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Vantaggi Rispetto alle Curve di </a:t>
            </a:r>
            <a:r>
              <a:rPr lang="it-IT" sz="2000" b="1" dirty="0" err="1"/>
              <a:t>Bézier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Locale</a:t>
            </a:r>
            <a:r>
              <a:rPr lang="it-IT" sz="2000" dirty="0"/>
              <a:t>: La modifica di un punto di controllo influisce solo su una zona locale della curva (non è necessario ricalcolare tutto).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Scalabilità</a:t>
            </a:r>
            <a:r>
              <a:rPr lang="it-IT" sz="2000" dirty="0"/>
              <a:t>: Il grado del polinomio è fisso e non dipende strettamente dal numero di punti di controllo (evita la complessità n−1).</a:t>
            </a:r>
          </a:p>
          <a:p>
            <a:r>
              <a:rPr lang="it-IT" sz="2000" dirty="0"/>
              <a:t>Caratteristiche Fondamentali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b="1" dirty="0"/>
              <a:t>continue e differenziabili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loro </a:t>
            </a:r>
            <a:r>
              <a:rPr lang="it-IT" sz="2000" b="1" dirty="0"/>
              <a:t>coefficienti</a:t>
            </a:r>
            <a:r>
              <a:rPr lang="it-IT" sz="2000" dirty="0"/>
              <a:t> possono essere </a:t>
            </a:r>
            <a:r>
              <a:rPr lang="it-IT" sz="2000" b="1" dirty="0"/>
              <a:t>imparati</a:t>
            </a:r>
            <a:r>
              <a:rPr lang="it-IT" sz="2000" dirty="0"/>
              <a:t> da una rete neurale </a:t>
            </a:r>
            <a:r>
              <a:rPr lang="it-IT" sz="2000" b="1" dirty="0"/>
              <a:t>durante il processo di training</a:t>
            </a:r>
            <a:r>
              <a:rPr lang="it-IT" sz="20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EE72D9-360B-07AF-CBDA-2D059FAD405C}"/>
              </a:ext>
            </a:extLst>
          </p:cNvPr>
          <p:cNvSpPr txBox="1"/>
          <p:nvPr/>
        </p:nvSpPr>
        <p:spPr>
          <a:xfrm>
            <a:off x="1619535" y="2068385"/>
            <a:ext cx="894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Le </a:t>
            </a:r>
            <a:r>
              <a:rPr lang="it-IT" sz="2000" b="1" dirty="0"/>
              <a:t>B-</a:t>
            </a:r>
            <a:r>
              <a:rPr lang="it-IT" sz="2000" b="1" dirty="0" err="1"/>
              <a:t>spline</a:t>
            </a:r>
            <a:r>
              <a:rPr lang="it-IT" sz="1800" dirty="0"/>
              <a:t> sono </a:t>
            </a:r>
            <a:r>
              <a:rPr lang="it-IT" sz="2000" b="1" dirty="0"/>
              <a:t>funzioni polinomiali a tratti </a:t>
            </a:r>
            <a:r>
              <a:rPr lang="it-IT" sz="1800" dirty="0"/>
              <a:t>che risolvono le criticità delle curve di </a:t>
            </a:r>
            <a:r>
              <a:rPr lang="it-IT" sz="1800" dirty="0" err="1"/>
              <a:t>Bézier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b="1" dirty="0"/>
              <a:t>Efficacia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locale.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1576</Words>
  <Application>Microsoft Office PowerPoint</Application>
  <PresentationFormat>Personalizzato</PresentationFormat>
  <Paragraphs>152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  <vt:lpstr>Formule Metriche - Regressione</vt:lpstr>
      <vt:lpstr>Formule Metriche -Classificazione</vt:lpstr>
      <vt:lpstr>Altre Formule Metriche</vt:lpstr>
      <vt:lpstr>Random Search Modificato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147</cp:revision>
  <dcterms:created xsi:type="dcterms:W3CDTF">2013-01-27T09:14:16Z</dcterms:created>
  <dcterms:modified xsi:type="dcterms:W3CDTF">2025-09-28T11:39:32Z</dcterms:modified>
  <cp:category/>
</cp:coreProperties>
</file>