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91" r:id="rId4"/>
    <p:sldId id="292" r:id="rId5"/>
    <p:sldId id="288" r:id="rId6"/>
    <p:sldId id="290" r:id="rId7"/>
    <p:sldId id="281" r:id="rId8"/>
    <p:sldId id="259" r:id="rId9"/>
    <p:sldId id="271" r:id="rId10"/>
    <p:sldId id="293" r:id="rId11"/>
    <p:sldId id="279" r:id="rId12"/>
    <p:sldId id="294" r:id="rId13"/>
    <p:sldId id="261" r:id="rId14"/>
    <p:sldId id="268" r:id="rId15"/>
    <p:sldId id="260" r:id="rId16"/>
    <p:sldId id="283" r:id="rId17"/>
    <p:sldId id="296" r:id="rId18"/>
    <p:sldId id="310" r:id="rId19"/>
    <p:sldId id="311" r:id="rId20"/>
    <p:sldId id="312" r:id="rId21"/>
    <p:sldId id="267" r:id="rId22"/>
    <p:sldId id="276" r:id="rId23"/>
    <p:sldId id="313" r:id="rId24"/>
    <p:sldId id="314" r:id="rId25"/>
    <p:sldId id="315" r:id="rId26"/>
    <p:sldId id="270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0A9EE-7596-F042-93EE-8579448E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1FD85-EBB7-070B-0672-ADDF0F94E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87108-5DAB-882E-96DC-FADDFD4F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F60F2-9BF7-4F07-BA12-F815EA22C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5772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4BF69-AE24-615E-3E13-6492B87D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F81F6-4356-DCEF-390A-40C1BDEB5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0D9BA-6190-2D4C-E23C-F760A580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252A-4F34-C874-4BC7-0C5818F16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3482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DFEF-D9CA-EC49-2684-D01D7FE0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245B8-3B37-0C16-47F6-20C7E926BE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3FA13-1BA6-769D-3B92-081CF796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F814A-FB84-077C-E803-DC399236F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7601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18274" y="4816495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Relatore: Prof. Damiana Lazzaro</a:t>
            </a:r>
          </a:p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1BB8F3-1A5B-9B10-272B-714E29A1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F73A772-E74E-323B-CE52-0AF8438A7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81D44-D041-C189-734F-DF09CE30A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89AC14A-6A93-6D6F-4A60-F870430F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BDFE5-E173-0DC7-6093-5C2D3C42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Network (KAN)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5A211F-F887-D450-EE7F-DBAB86F72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5A00650-B71A-6DF2-FEA6-B1EE5161DA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237" y="6584654"/>
            <a:ext cx="198627" cy="19862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6DDF7F1-F2C6-75B7-D9B8-A99550376095}"/>
              </a:ext>
            </a:extLst>
          </p:cNvPr>
          <p:cNvSpPr txBox="1"/>
          <p:nvPr/>
        </p:nvSpPr>
        <p:spPr>
          <a:xfrm>
            <a:off x="3393041" y="6571903"/>
            <a:ext cx="217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4DF89351-F898-48BC-DC09-E76425962B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944" y="6584654"/>
            <a:ext cx="198627" cy="198627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65594445-A015-6998-C4FF-78E722368E1B}"/>
              </a:ext>
            </a:extLst>
          </p:cNvPr>
          <p:cNvSpPr txBox="1"/>
          <p:nvPr/>
        </p:nvSpPr>
        <p:spPr>
          <a:xfrm>
            <a:off x="5677898" y="6571903"/>
            <a:ext cx="2203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8637F537-199F-963B-3DEB-3E13D250FE9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843" y="2491507"/>
            <a:ext cx="1852850" cy="616331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89985929-EA0B-4700-B829-3D58A8CF9ED7}"/>
              </a:ext>
            </a:extLst>
          </p:cNvPr>
          <p:cNvSpPr txBox="1"/>
          <p:nvPr/>
        </p:nvSpPr>
        <p:spPr>
          <a:xfrm>
            <a:off x="1082880" y="3176376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2𝑛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0201E874-6204-F30C-E730-5EB0CC83A626}"/>
              </a:ext>
            </a:extLst>
          </p:cNvPr>
          <p:cNvGrpSpPr/>
          <p:nvPr/>
        </p:nvGrpSpPr>
        <p:grpSpPr>
          <a:xfrm>
            <a:off x="1307700" y="5334973"/>
            <a:ext cx="416559" cy="418465"/>
            <a:chOff x="978153" y="4646421"/>
            <a:chExt cx="416559" cy="41846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091766A-B7EC-7F0C-A031-D284DB988297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3859" y="40538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63002B2E-4023-1180-2935-8BFEEA52E6C9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3"/>
                  </a:moveTo>
                  <a:lnTo>
                    <a:pt x="403859" y="405383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2B40CFE0-ABCE-761D-964F-F6C704427C77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809" y="0"/>
                  </a:moveTo>
                  <a:lnTo>
                    <a:pt x="40378" y="65220"/>
                  </a:lnTo>
                  <a:lnTo>
                    <a:pt x="30088" y="116280"/>
                  </a:lnTo>
                  <a:lnTo>
                    <a:pt x="19965" y="176763"/>
                  </a:lnTo>
                  <a:lnTo>
                    <a:pt x="9954" y="243528"/>
                  </a:lnTo>
                  <a:lnTo>
                    <a:pt x="0" y="313436"/>
                  </a:lnTo>
                  <a:lnTo>
                    <a:pt x="403859" y="380492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4" y="13081"/>
                  </a:lnTo>
                  <a:lnTo>
                    <a:pt x="314645" y="29421"/>
                  </a:lnTo>
                  <a:lnTo>
                    <a:pt x="306990" y="71868"/>
                  </a:lnTo>
                  <a:lnTo>
                    <a:pt x="299807" y="131700"/>
                  </a:lnTo>
                  <a:lnTo>
                    <a:pt x="293031" y="200199"/>
                  </a:lnTo>
                  <a:lnTo>
                    <a:pt x="286601" y="268644"/>
                  </a:lnTo>
                  <a:lnTo>
                    <a:pt x="280451" y="328316"/>
                  </a:lnTo>
                  <a:lnTo>
                    <a:pt x="274520" y="370495"/>
                  </a:lnTo>
                  <a:lnTo>
                    <a:pt x="268744" y="386461"/>
                  </a:lnTo>
                  <a:lnTo>
                    <a:pt x="263503" y="370170"/>
                  </a:lnTo>
                  <a:lnTo>
                    <a:pt x="259024" y="327405"/>
                  </a:lnTo>
                  <a:lnTo>
                    <a:pt x="255006" y="267044"/>
                  </a:lnTo>
                  <a:lnTo>
                    <a:pt x="247138" y="129032"/>
                  </a:lnTo>
                  <a:lnTo>
                    <a:pt x="242680" y="69135"/>
                  </a:lnTo>
                  <a:lnTo>
                    <a:pt x="237470" y="27145"/>
                  </a:lnTo>
                  <a:lnTo>
                    <a:pt x="231203" y="11937"/>
                  </a:lnTo>
                  <a:lnTo>
                    <a:pt x="224732" y="26232"/>
                  </a:lnTo>
                  <a:lnTo>
                    <a:pt x="217639" y="62874"/>
                  </a:lnTo>
                  <a:lnTo>
                    <a:pt x="210018" y="115428"/>
                  </a:lnTo>
                  <a:lnTo>
                    <a:pt x="193562" y="242518"/>
                  </a:lnTo>
                  <a:lnTo>
                    <a:pt x="184913" y="304179"/>
                  </a:lnTo>
                  <a:lnTo>
                    <a:pt x="176107" y="355999"/>
                  </a:lnTo>
                  <a:lnTo>
                    <a:pt x="167236" y="391541"/>
                  </a:lnTo>
                  <a:lnTo>
                    <a:pt x="158394" y="404368"/>
                  </a:lnTo>
                  <a:lnTo>
                    <a:pt x="149374" y="390463"/>
                  </a:lnTo>
                  <a:lnTo>
                    <a:pt x="139987" y="354258"/>
                  </a:lnTo>
                  <a:lnTo>
                    <a:pt x="130338" y="301987"/>
                  </a:lnTo>
                  <a:lnTo>
                    <a:pt x="120531" y="239881"/>
                  </a:lnTo>
                  <a:lnTo>
                    <a:pt x="110672" y="174175"/>
                  </a:lnTo>
                  <a:lnTo>
                    <a:pt x="100865" y="111101"/>
                  </a:lnTo>
                  <a:lnTo>
                    <a:pt x="91215" y="56892"/>
                  </a:lnTo>
                  <a:lnTo>
                    <a:pt x="81828" y="17780"/>
                  </a:lnTo>
                  <a:lnTo>
                    <a:pt x="7280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4624D90-FE75-F45B-BC87-D0381319DD74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6"/>
                  </a:moveTo>
                  <a:lnTo>
                    <a:pt x="9954" y="243528"/>
                  </a:lnTo>
                  <a:lnTo>
                    <a:pt x="19965" y="176763"/>
                  </a:lnTo>
                  <a:lnTo>
                    <a:pt x="30088" y="116280"/>
                  </a:lnTo>
                  <a:lnTo>
                    <a:pt x="40378" y="65220"/>
                  </a:lnTo>
                  <a:lnTo>
                    <a:pt x="50892" y="26727"/>
                  </a:lnTo>
                  <a:lnTo>
                    <a:pt x="72809" y="0"/>
                  </a:lnTo>
                  <a:lnTo>
                    <a:pt x="81828" y="17780"/>
                  </a:lnTo>
                  <a:lnTo>
                    <a:pt x="91215" y="56892"/>
                  </a:lnTo>
                  <a:lnTo>
                    <a:pt x="100865" y="111101"/>
                  </a:lnTo>
                  <a:lnTo>
                    <a:pt x="110672" y="174175"/>
                  </a:lnTo>
                  <a:lnTo>
                    <a:pt x="120531" y="239881"/>
                  </a:lnTo>
                  <a:lnTo>
                    <a:pt x="130338" y="301987"/>
                  </a:lnTo>
                  <a:lnTo>
                    <a:pt x="139987" y="354258"/>
                  </a:lnTo>
                  <a:lnTo>
                    <a:pt x="149374" y="390463"/>
                  </a:lnTo>
                  <a:lnTo>
                    <a:pt x="158394" y="404368"/>
                  </a:lnTo>
                  <a:lnTo>
                    <a:pt x="167236" y="391541"/>
                  </a:lnTo>
                  <a:lnTo>
                    <a:pt x="176107" y="355999"/>
                  </a:lnTo>
                  <a:lnTo>
                    <a:pt x="184913" y="304179"/>
                  </a:lnTo>
                  <a:lnTo>
                    <a:pt x="193562" y="242518"/>
                  </a:lnTo>
                  <a:lnTo>
                    <a:pt x="201961" y="177456"/>
                  </a:lnTo>
                  <a:lnTo>
                    <a:pt x="210018" y="115428"/>
                  </a:lnTo>
                  <a:lnTo>
                    <a:pt x="217639" y="62874"/>
                  </a:lnTo>
                  <a:lnTo>
                    <a:pt x="224732" y="26232"/>
                  </a:lnTo>
                  <a:lnTo>
                    <a:pt x="231203" y="11937"/>
                  </a:lnTo>
                  <a:lnTo>
                    <a:pt x="237470" y="27145"/>
                  </a:lnTo>
                  <a:lnTo>
                    <a:pt x="242680" y="69135"/>
                  </a:lnTo>
                  <a:lnTo>
                    <a:pt x="247138" y="129032"/>
                  </a:lnTo>
                  <a:lnTo>
                    <a:pt x="251145" y="197961"/>
                  </a:lnTo>
                  <a:lnTo>
                    <a:pt x="255006" y="267044"/>
                  </a:lnTo>
                  <a:lnTo>
                    <a:pt x="259024" y="327405"/>
                  </a:lnTo>
                  <a:lnTo>
                    <a:pt x="263503" y="370170"/>
                  </a:lnTo>
                  <a:lnTo>
                    <a:pt x="268744" y="386461"/>
                  </a:lnTo>
                  <a:lnTo>
                    <a:pt x="274520" y="370495"/>
                  </a:lnTo>
                  <a:lnTo>
                    <a:pt x="280451" y="328316"/>
                  </a:lnTo>
                  <a:lnTo>
                    <a:pt x="286601" y="268644"/>
                  </a:lnTo>
                  <a:lnTo>
                    <a:pt x="293031" y="200199"/>
                  </a:lnTo>
                  <a:lnTo>
                    <a:pt x="299807" y="131700"/>
                  </a:lnTo>
                  <a:lnTo>
                    <a:pt x="306990" y="71868"/>
                  </a:lnTo>
                  <a:lnTo>
                    <a:pt x="314645" y="29421"/>
                  </a:lnTo>
                  <a:lnTo>
                    <a:pt x="322834" y="13081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BEE94C6D-591D-F20E-97FE-257CAC421E04}"/>
              </a:ext>
            </a:extLst>
          </p:cNvPr>
          <p:cNvSpPr txBox="1"/>
          <p:nvPr/>
        </p:nvSpPr>
        <p:spPr>
          <a:xfrm>
            <a:off x="1332034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191DE02B-8AC1-1E31-6382-E715C3FFB74E}"/>
              </a:ext>
            </a:extLst>
          </p:cNvPr>
          <p:cNvGrpSpPr/>
          <p:nvPr/>
        </p:nvGrpSpPr>
        <p:grpSpPr>
          <a:xfrm>
            <a:off x="2097132" y="5334973"/>
            <a:ext cx="418465" cy="418465"/>
            <a:chOff x="1767585" y="4646421"/>
            <a:chExt cx="418465" cy="418465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F4AB7F45-B390-C16D-A54B-4242AABB9DA4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C3448CCB-FF6A-9E2A-17D9-AB1D77B9B40D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8EBA0CE0-6142-EB19-122F-D05C9C503136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56B5B4F-F67F-CD97-5829-63105E52390C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8C1D48C7-A94E-B0E0-5141-349D1B26898B}"/>
              </a:ext>
            </a:extLst>
          </p:cNvPr>
          <p:cNvSpPr txBox="1"/>
          <p:nvPr/>
        </p:nvSpPr>
        <p:spPr>
          <a:xfrm>
            <a:off x="2121136" y="5751406"/>
            <a:ext cx="374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0E8A7076-5265-B1A3-E158-0F7AC5170834}"/>
              </a:ext>
            </a:extLst>
          </p:cNvPr>
          <p:cNvGrpSpPr/>
          <p:nvPr/>
        </p:nvGrpSpPr>
        <p:grpSpPr>
          <a:xfrm>
            <a:off x="2888089" y="5334973"/>
            <a:ext cx="418465" cy="418465"/>
            <a:chOff x="2558542" y="4646421"/>
            <a:chExt cx="418465" cy="41846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7412EFCD-6449-BBE4-57C5-60410CB8921C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3" y="405383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17CEDB5-C74A-3F3C-C3C7-D3F80605AE97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3" y="405383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D314D3F5-029F-8710-F852-6843C3886B1F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8AF6EC8F-2077-60D7-4093-28D0E472D4C0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75E86E49-4A70-5404-6E15-5417F76222CC}"/>
              </a:ext>
            </a:extLst>
          </p:cNvPr>
          <p:cNvSpPr txBox="1"/>
          <p:nvPr/>
        </p:nvSpPr>
        <p:spPr>
          <a:xfrm>
            <a:off x="2913616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79CC6B30-C3AA-3569-A13D-E35EF8BC348E}"/>
              </a:ext>
            </a:extLst>
          </p:cNvPr>
          <p:cNvGrpSpPr/>
          <p:nvPr/>
        </p:nvGrpSpPr>
        <p:grpSpPr>
          <a:xfrm>
            <a:off x="3679044" y="5334973"/>
            <a:ext cx="418465" cy="418465"/>
            <a:chOff x="3349497" y="4646421"/>
            <a:chExt cx="418465" cy="41846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20DD504-7454-CA6B-6C47-43624C815D8D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72BEAD24-59E9-8911-76A1-88DCD5D354E4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EE43C2C8-40C2-1120-F8B1-7498DE032D0F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4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92F49F8B-BBD0-C672-7789-8D88C371A168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2">
            <a:extLst>
              <a:ext uri="{FF2B5EF4-FFF2-40B4-BE49-F238E27FC236}">
                <a16:creationId xmlns:a16="http://schemas.microsoft.com/office/drawing/2014/main" id="{CABD6D59-6A22-2ED2-E470-962851B05152}"/>
              </a:ext>
            </a:extLst>
          </p:cNvPr>
          <p:cNvSpPr txBox="1"/>
          <p:nvPr/>
        </p:nvSpPr>
        <p:spPr>
          <a:xfrm>
            <a:off x="3704318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5C00825D-2AF4-47BD-3A47-43100F103017}"/>
              </a:ext>
            </a:extLst>
          </p:cNvPr>
          <p:cNvGrpSpPr/>
          <p:nvPr/>
        </p:nvGrpSpPr>
        <p:grpSpPr>
          <a:xfrm>
            <a:off x="4468476" y="5328878"/>
            <a:ext cx="418465" cy="418465"/>
            <a:chOff x="4138929" y="4640326"/>
            <a:chExt cx="418465" cy="418465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2D2C00BE-48A6-98B7-5B07-19BC068B9E0B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56BD3FFD-13CC-389D-104B-617BEC818303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507E8A3B-4F73-0CE9-AB71-4FDCE00F79B7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9B2F871A-AF7E-7D4A-49FF-BFE935940D2D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F2FEE030-B99E-3228-5B77-858D1526A6CC}"/>
              </a:ext>
            </a:extLst>
          </p:cNvPr>
          <p:cNvSpPr txBox="1"/>
          <p:nvPr/>
        </p:nvSpPr>
        <p:spPr>
          <a:xfrm>
            <a:off x="4490701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1" name="object 39">
            <a:extLst>
              <a:ext uri="{FF2B5EF4-FFF2-40B4-BE49-F238E27FC236}">
                <a16:creationId xmlns:a16="http://schemas.microsoft.com/office/drawing/2014/main" id="{96638AFD-902D-48CC-5F71-806CEA370B65}"/>
              </a:ext>
            </a:extLst>
          </p:cNvPr>
          <p:cNvGrpSpPr/>
          <p:nvPr/>
        </p:nvGrpSpPr>
        <p:grpSpPr>
          <a:xfrm>
            <a:off x="5259432" y="5328878"/>
            <a:ext cx="418465" cy="418465"/>
            <a:chOff x="4929885" y="4640326"/>
            <a:chExt cx="418465" cy="418465"/>
          </a:xfrm>
        </p:grpSpPr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E4EBB7F7-0866-7507-8923-C3092F4ECBD9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6A2D6611-6B60-83B1-970E-C46786F43E3C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8A9EEF29-88F7-949B-FAAD-FBA971292F90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5D6E790B-49BB-7B35-85A3-995F44DEC18D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4">
            <a:extLst>
              <a:ext uri="{FF2B5EF4-FFF2-40B4-BE49-F238E27FC236}">
                <a16:creationId xmlns:a16="http://schemas.microsoft.com/office/drawing/2014/main" id="{D0AB7907-BB7D-D8EB-A9E3-67847408C7A5}"/>
              </a:ext>
            </a:extLst>
          </p:cNvPr>
          <p:cNvSpPr txBox="1"/>
          <p:nvPr/>
        </p:nvSpPr>
        <p:spPr>
          <a:xfrm>
            <a:off x="5282800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7" name="object 45">
            <a:extLst>
              <a:ext uri="{FF2B5EF4-FFF2-40B4-BE49-F238E27FC236}">
                <a16:creationId xmlns:a16="http://schemas.microsoft.com/office/drawing/2014/main" id="{7A7C79D2-2EB1-F144-1EB4-3D408EB99608}"/>
              </a:ext>
            </a:extLst>
          </p:cNvPr>
          <p:cNvGrpSpPr/>
          <p:nvPr/>
        </p:nvGrpSpPr>
        <p:grpSpPr>
          <a:xfrm>
            <a:off x="6050388" y="5328878"/>
            <a:ext cx="418465" cy="418465"/>
            <a:chOff x="5720841" y="4640326"/>
            <a:chExt cx="418465" cy="418465"/>
          </a:xfrm>
        </p:grpSpPr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35399606-826D-29D9-8E8B-A8CF1656F806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6BD7A8A2-55F0-011B-9D0B-BF95461C99D7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7491DB3B-1F57-23A6-3879-12F7C8BEDB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210D51C3-C0F6-F238-7C44-437ADE7BA5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0">
            <a:extLst>
              <a:ext uri="{FF2B5EF4-FFF2-40B4-BE49-F238E27FC236}">
                <a16:creationId xmlns:a16="http://schemas.microsoft.com/office/drawing/2014/main" id="{129AA42F-AEE7-DD18-EB44-6DC6F43E1815}"/>
              </a:ext>
            </a:extLst>
          </p:cNvPr>
          <p:cNvSpPr txBox="1"/>
          <p:nvPr/>
        </p:nvSpPr>
        <p:spPr>
          <a:xfrm>
            <a:off x="6071979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53" name="object 51">
            <a:extLst>
              <a:ext uri="{FF2B5EF4-FFF2-40B4-BE49-F238E27FC236}">
                <a16:creationId xmlns:a16="http://schemas.microsoft.com/office/drawing/2014/main" id="{48384F74-5756-FE18-D967-342CA14E2D27}"/>
              </a:ext>
            </a:extLst>
          </p:cNvPr>
          <p:cNvGrpSpPr/>
          <p:nvPr/>
        </p:nvGrpSpPr>
        <p:grpSpPr>
          <a:xfrm>
            <a:off x="6841344" y="5328878"/>
            <a:ext cx="416559" cy="418465"/>
            <a:chOff x="6511797" y="4640326"/>
            <a:chExt cx="416559" cy="418465"/>
          </a:xfrm>
        </p:grpSpPr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83DCD41B-D70E-599B-5DD3-0452A11D68E4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3859" y="405384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1771B851-E1C0-4182-5BCD-6B50E5229B31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4"/>
                  </a:moveTo>
                  <a:lnTo>
                    <a:pt x="403859" y="405384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17D3F5D0-9190-3442-7D5C-931F24FBAFC5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771" y="0"/>
                  </a:moveTo>
                  <a:lnTo>
                    <a:pt x="40357" y="65220"/>
                  </a:lnTo>
                  <a:lnTo>
                    <a:pt x="30081" y="116280"/>
                  </a:lnTo>
                  <a:lnTo>
                    <a:pt x="19969" y="176763"/>
                  </a:lnTo>
                  <a:lnTo>
                    <a:pt x="9962" y="243528"/>
                  </a:lnTo>
                  <a:lnTo>
                    <a:pt x="0" y="313435"/>
                  </a:lnTo>
                  <a:lnTo>
                    <a:pt x="403859" y="380491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3" y="13080"/>
                  </a:lnTo>
                  <a:lnTo>
                    <a:pt x="314643" y="29421"/>
                  </a:lnTo>
                  <a:lnTo>
                    <a:pt x="306986" y="71868"/>
                  </a:lnTo>
                  <a:lnTo>
                    <a:pt x="299799" y="131700"/>
                  </a:lnTo>
                  <a:lnTo>
                    <a:pt x="293020" y="200199"/>
                  </a:lnTo>
                  <a:lnTo>
                    <a:pt x="286586" y="268644"/>
                  </a:lnTo>
                  <a:lnTo>
                    <a:pt x="280435" y="328316"/>
                  </a:lnTo>
                  <a:lnTo>
                    <a:pt x="274505" y="370495"/>
                  </a:lnTo>
                  <a:lnTo>
                    <a:pt x="268731" y="386460"/>
                  </a:lnTo>
                  <a:lnTo>
                    <a:pt x="263496" y="370170"/>
                  </a:lnTo>
                  <a:lnTo>
                    <a:pt x="259020" y="327405"/>
                  </a:lnTo>
                  <a:lnTo>
                    <a:pt x="255002" y="267044"/>
                  </a:lnTo>
                  <a:lnTo>
                    <a:pt x="247139" y="129032"/>
                  </a:lnTo>
                  <a:lnTo>
                    <a:pt x="242693" y="69135"/>
                  </a:lnTo>
                  <a:lnTo>
                    <a:pt x="237502" y="27145"/>
                  </a:lnTo>
                  <a:lnTo>
                    <a:pt x="231267" y="11937"/>
                  </a:lnTo>
                  <a:lnTo>
                    <a:pt x="224786" y="26232"/>
                  </a:lnTo>
                  <a:lnTo>
                    <a:pt x="217684" y="62874"/>
                  </a:lnTo>
                  <a:lnTo>
                    <a:pt x="210053" y="115428"/>
                  </a:lnTo>
                  <a:lnTo>
                    <a:pt x="193576" y="242518"/>
                  </a:lnTo>
                  <a:lnTo>
                    <a:pt x="184916" y="304179"/>
                  </a:lnTo>
                  <a:lnTo>
                    <a:pt x="176100" y="355999"/>
                  </a:lnTo>
                  <a:lnTo>
                    <a:pt x="167219" y="391541"/>
                  </a:lnTo>
                  <a:lnTo>
                    <a:pt x="158369" y="404367"/>
                  </a:lnTo>
                  <a:lnTo>
                    <a:pt x="149345" y="390463"/>
                  </a:lnTo>
                  <a:lnTo>
                    <a:pt x="139956" y="354258"/>
                  </a:lnTo>
                  <a:lnTo>
                    <a:pt x="130306" y="301987"/>
                  </a:lnTo>
                  <a:lnTo>
                    <a:pt x="120499" y="239881"/>
                  </a:lnTo>
                  <a:lnTo>
                    <a:pt x="110640" y="174175"/>
                  </a:lnTo>
                  <a:lnTo>
                    <a:pt x="100833" y="111101"/>
                  </a:lnTo>
                  <a:lnTo>
                    <a:pt x="91183" y="56892"/>
                  </a:lnTo>
                  <a:lnTo>
                    <a:pt x="81794" y="17780"/>
                  </a:lnTo>
                  <a:lnTo>
                    <a:pt x="727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F5738775-9DBE-AD0D-5C17-0880F970131D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5"/>
                  </a:moveTo>
                  <a:lnTo>
                    <a:pt x="9962" y="243528"/>
                  </a:lnTo>
                  <a:lnTo>
                    <a:pt x="19969" y="176763"/>
                  </a:lnTo>
                  <a:lnTo>
                    <a:pt x="30081" y="116280"/>
                  </a:lnTo>
                  <a:lnTo>
                    <a:pt x="40357" y="65220"/>
                  </a:lnTo>
                  <a:lnTo>
                    <a:pt x="50857" y="26727"/>
                  </a:lnTo>
                  <a:lnTo>
                    <a:pt x="72771" y="0"/>
                  </a:lnTo>
                  <a:lnTo>
                    <a:pt x="81794" y="17780"/>
                  </a:lnTo>
                  <a:lnTo>
                    <a:pt x="91183" y="56892"/>
                  </a:lnTo>
                  <a:lnTo>
                    <a:pt x="100833" y="111101"/>
                  </a:lnTo>
                  <a:lnTo>
                    <a:pt x="110640" y="174175"/>
                  </a:lnTo>
                  <a:lnTo>
                    <a:pt x="120499" y="239881"/>
                  </a:lnTo>
                  <a:lnTo>
                    <a:pt x="130306" y="301987"/>
                  </a:lnTo>
                  <a:lnTo>
                    <a:pt x="139956" y="354258"/>
                  </a:lnTo>
                  <a:lnTo>
                    <a:pt x="149345" y="390463"/>
                  </a:lnTo>
                  <a:lnTo>
                    <a:pt x="158369" y="404367"/>
                  </a:lnTo>
                  <a:lnTo>
                    <a:pt x="167219" y="391541"/>
                  </a:lnTo>
                  <a:lnTo>
                    <a:pt x="176100" y="355999"/>
                  </a:lnTo>
                  <a:lnTo>
                    <a:pt x="184916" y="304179"/>
                  </a:lnTo>
                  <a:lnTo>
                    <a:pt x="193576" y="242518"/>
                  </a:lnTo>
                  <a:lnTo>
                    <a:pt x="201986" y="177456"/>
                  </a:lnTo>
                  <a:lnTo>
                    <a:pt x="210053" y="115428"/>
                  </a:lnTo>
                  <a:lnTo>
                    <a:pt x="217684" y="62874"/>
                  </a:lnTo>
                  <a:lnTo>
                    <a:pt x="224786" y="26232"/>
                  </a:lnTo>
                  <a:lnTo>
                    <a:pt x="231267" y="11937"/>
                  </a:lnTo>
                  <a:lnTo>
                    <a:pt x="237502" y="27145"/>
                  </a:lnTo>
                  <a:lnTo>
                    <a:pt x="242693" y="69135"/>
                  </a:lnTo>
                  <a:lnTo>
                    <a:pt x="247139" y="129032"/>
                  </a:lnTo>
                  <a:lnTo>
                    <a:pt x="251142" y="197961"/>
                  </a:lnTo>
                  <a:lnTo>
                    <a:pt x="255002" y="267044"/>
                  </a:lnTo>
                  <a:lnTo>
                    <a:pt x="259020" y="327405"/>
                  </a:lnTo>
                  <a:lnTo>
                    <a:pt x="263496" y="370170"/>
                  </a:lnTo>
                  <a:lnTo>
                    <a:pt x="268731" y="386460"/>
                  </a:lnTo>
                  <a:lnTo>
                    <a:pt x="274505" y="370495"/>
                  </a:lnTo>
                  <a:lnTo>
                    <a:pt x="280435" y="328316"/>
                  </a:lnTo>
                  <a:lnTo>
                    <a:pt x="286586" y="268644"/>
                  </a:lnTo>
                  <a:lnTo>
                    <a:pt x="293020" y="200199"/>
                  </a:lnTo>
                  <a:lnTo>
                    <a:pt x="299799" y="131700"/>
                  </a:lnTo>
                  <a:lnTo>
                    <a:pt x="306986" y="71868"/>
                  </a:lnTo>
                  <a:lnTo>
                    <a:pt x="314643" y="29421"/>
                  </a:lnTo>
                  <a:lnTo>
                    <a:pt x="322833" y="13080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6">
            <a:extLst>
              <a:ext uri="{FF2B5EF4-FFF2-40B4-BE49-F238E27FC236}">
                <a16:creationId xmlns:a16="http://schemas.microsoft.com/office/drawing/2014/main" id="{C8454EDE-A07A-567A-D157-8AE4229EC5E4}"/>
              </a:ext>
            </a:extLst>
          </p:cNvPr>
          <p:cNvSpPr txBox="1"/>
          <p:nvPr/>
        </p:nvSpPr>
        <p:spPr>
          <a:xfrm>
            <a:off x="6864458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2" name="object 57">
            <a:extLst>
              <a:ext uri="{FF2B5EF4-FFF2-40B4-BE49-F238E27FC236}">
                <a16:creationId xmlns:a16="http://schemas.microsoft.com/office/drawing/2014/main" id="{57BBB80C-577B-1598-A6C8-4A638D1424EB}"/>
              </a:ext>
            </a:extLst>
          </p:cNvPr>
          <p:cNvGrpSpPr/>
          <p:nvPr/>
        </p:nvGrpSpPr>
        <p:grpSpPr>
          <a:xfrm>
            <a:off x="7630777" y="5328878"/>
            <a:ext cx="418465" cy="418465"/>
            <a:chOff x="7301230" y="4640326"/>
            <a:chExt cx="418465" cy="418465"/>
          </a:xfrm>
        </p:grpSpPr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64E3A009-0DB6-56A9-8B0D-19A5EFDB2E2C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97B5B2A8-E8D5-A1D8-71E5-9D6DD71E2680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EE66C327-64AE-8F01-45DE-FD253131B581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6F992334-7598-B63A-4E3F-11C392F17455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2">
            <a:extLst>
              <a:ext uri="{FF2B5EF4-FFF2-40B4-BE49-F238E27FC236}">
                <a16:creationId xmlns:a16="http://schemas.microsoft.com/office/drawing/2014/main" id="{85C86AB7-EDFC-FD0F-E4F3-ED8C68977CF5}"/>
              </a:ext>
            </a:extLst>
          </p:cNvPr>
          <p:cNvSpPr txBox="1"/>
          <p:nvPr/>
        </p:nvSpPr>
        <p:spPr>
          <a:xfrm>
            <a:off x="7655161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9" name="object 63">
            <a:extLst>
              <a:ext uri="{FF2B5EF4-FFF2-40B4-BE49-F238E27FC236}">
                <a16:creationId xmlns:a16="http://schemas.microsoft.com/office/drawing/2014/main" id="{2DE0E20F-C382-C7E0-BC16-908A211B8DEF}"/>
              </a:ext>
            </a:extLst>
          </p:cNvPr>
          <p:cNvGrpSpPr/>
          <p:nvPr/>
        </p:nvGrpSpPr>
        <p:grpSpPr>
          <a:xfrm>
            <a:off x="8421732" y="5328878"/>
            <a:ext cx="418465" cy="418465"/>
            <a:chOff x="8092185" y="4640326"/>
            <a:chExt cx="418465" cy="418465"/>
          </a:xfrm>
        </p:grpSpPr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51095C14-D7D1-361F-88D4-3B080EDF87A3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38AB730E-E7E7-C0C7-075F-37C10D43DD8E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9E2FF082-C6B4-9F3D-CE06-E1D760A61DAE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94463C61-8BF4-FB4C-99AB-1F7853F79E06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68">
            <a:extLst>
              <a:ext uri="{FF2B5EF4-FFF2-40B4-BE49-F238E27FC236}">
                <a16:creationId xmlns:a16="http://schemas.microsoft.com/office/drawing/2014/main" id="{D0F2FDA8-9953-E59D-BBDC-D02C8A1E3E6F}"/>
              </a:ext>
            </a:extLst>
          </p:cNvPr>
          <p:cNvSpPr txBox="1"/>
          <p:nvPr/>
        </p:nvSpPr>
        <p:spPr>
          <a:xfrm>
            <a:off x="8441544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5,2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75" name="object 69">
            <a:extLst>
              <a:ext uri="{FF2B5EF4-FFF2-40B4-BE49-F238E27FC236}">
                <a16:creationId xmlns:a16="http://schemas.microsoft.com/office/drawing/2014/main" id="{AA629959-D916-F025-DA1D-842A8BDD4B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8917" y="4391617"/>
            <a:ext cx="198627" cy="198627"/>
          </a:xfrm>
          <a:prstGeom prst="rect">
            <a:avLst/>
          </a:prstGeom>
        </p:spPr>
      </p:pic>
      <p:sp>
        <p:nvSpPr>
          <p:cNvPr id="76" name="object 70">
            <a:extLst>
              <a:ext uri="{FF2B5EF4-FFF2-40B4-BE49-F238E27FC236}">
                <a16:creationId xmlns:a16="http://schemas.microsoft.com/office/drawing/2014/main" id="{E575497F-E335-FC88-5359-5B6AEB661FC1}"/>
              </a:ext>
            </a:extLst>
          </p:cNvPr>
          <p:cNvSpPr txBox="1"/>
          <p:nvPr/>
        </p:nvSpPr>
        <p:spPr>
          <a:xfrm>
            <a:off x="393139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7" name="object 71">
            <a:extLst>
              <a:ext uri="{FF2B5EF4-FFF2-40B4-BE49-F238E27FC236}">
                <a16:creationId xmlns:a16="http://schemas.microsoft.com/office/drawing/2014/main" id="{7786130B-0040-7DB3-52F3-3FCDA7037CA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0561" y="4391617"/>
            <a:ext cx="197103" cy="198627"/>
          </a:xfrm>
          <a:prstGeom prst="rect">
            <a:avLst/>
          </a:prstGeom>
        </p:spPr>
      </p:pic>
      <p:sp>
        <p:nvSpPr>
          <p:cNvPr id="78" name="object 72">
            <a:extLst>
              <a:ext uri="{FF2B5EF4-FFF2-40B4-BE49-F238E27FC236}">
                <a16:creationId xmlns:a16="http://schemas.microsoft.com/office/drawing/2014/main" id="{B65D2936-1A00-D045-49B5-565A32F18CFD}"/>
              </a:ext>
            </a:extLst>
          </p:cNvPr>
          <p:cNvSpPr txBox="1"/>
          <p:nvPr/>
        </p:nvSpPr>
        <p:spPr>
          <a:xfrm>
            <a:off x="4891768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3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9" name="object 73">
            <a:extLst>
              <a:ext uri="{FF2B5EF4-FFF2-40B4-BE49-F238E27FC236}">
                <a16:creationId xmlns:a16="http://schemas.microsoft.com/office/drawing/2014/main" id="{FBE5DFE0-6D83-BDB8-B7A0-2D689DDCBE3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0681" y="4391617"/>
            <a:ext cx="197103" cy="198627"/>
          </a:xfrm>
          <a:prstGeom prst="rect">
            <a:avLst/>
          </a:prstGeom>
        </p:spPr>
      </p:pic>
      <p:sp>
        <p:nvSpPr>
          <p:cNvPr id="80" name="object 74">
            <a:extLst>
              <a:ext uri="{FF2B5EF4-FFF2-40B4-BE49-F238E27FC236}">
                <a16:creationId xmlns:a16="http://schemas.microsoft.com/office/drawing/2014/main" id="{65340C29-C1BE-40E3-BA73-52D6AFB7A752}"/>
              </a:ext>
            </a:extLst>
          </p:cNvPr>
          <p:cNvSpPr txBox="1"/>
          <p:nvPr/>
        </p:nvSpPr>
        <p:spPr>
          <a:xfrm>
            <a:off x="585252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4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1" name="object 75">
            <a:extLst>
              <a:ext uri="{FF2B5EF4-FFF2-40B4-BE49-F238E27FC236}">
                <a16:creationId xmlns:a16="http://schemas.microsoft.com/office/drawing/2014/main" id="{D042C48E-7332-8D5C-603A-EC4405A718E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0801" y="4391617"/>
            <a:ext cx="197103" cy="198627"/>
          </a:xfrm>
          <a:prstGeom prst="rect">
            <a:avLst/>
          </a:prstGeom>
        </p:spPr>
      </p:pic>
      <p:sp>
        <p:nvSpPr>
          <p:cNvPr id="82" name="object 76">
            <a:extLst>
              <a:ext uri="{FF2B5EF4-FFF2-40B4-BE49-F238E27FC236}">
                <a16:creationId xmlns:a16="http://schemas.microsoft.com/office/drawing/2014/main" id="{265D0FDE-EFEC-D171-C6EC-54D9486BB00A}"/>
              </a:ext>
            </a:extLst>
          </p:cNvPr>
          <p:cNvSpPr txBox="1"/>
          <p:nvPr/>
        </p:nvSpPr>
        <p:spPr>
          <a:xfrm>
            <a:off x="6812897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5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3" name="object 77">
            <a:extLst>
              <a:ext uri="{FF2B5EF4-FFF2-40B4-BE49-F238E27FC236}">
                <a16:creationId xmlns:a16="http://schemas.microsoft.com/office/drawing/2014/main" id="{9D18E953-176E-F807-7392-EE692A92416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18797" y="4391617"/>
            <a:ext cx="198627" cy="198627"/>
          </a:xfrm>
          <a:prstGeom prst="rect">
            <a:avLst/>
          </a:prstGeom>
        </p:spPr>
      </p:pic>
      <p:sp>
        <p:nvSpPr>
          <p:cNvPr id="84" name="object 78">
            <a:extLst>
              <a:ext uri="{FF2B5EF4-FFF2-40B4-BE49-F238E27FC236}">
                <a16:creationId xmlns:a16="http://schemas.microsoft.com/office/drawing/2014/main" id="{DD2D5EAE-3042-547E-2F7C-28ED0401EC33}"/>
              </a:ext>
            </a:extLst>
          </p:cNvPr>
          <p:cNvSpPr txBox="1"/>
          <p:nvPr/>
        </p:nvSpPr>
        <p:spPr>
          <a:xfrm>
            <a:off x="2972417" y="4378536"/>
            <a:ext cx="221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grpSp>
        <p:nvGrpSpPr>
          <p:cNvPr id="85" name="object 79">
            <a:extLst>
              <a:ext uri="{FF2B5EF4-FFF2-40B4-BE49-F238E27FC236}">
                <a16:creationId xmlns:a16="http://schemas.microsoft.com/office/drawing/2014/main" id="{834094CA-3CCA-87B5-462C-D0398E4029CE}"/>
              </a:ext>
            </a:extLst>
          </p:cNvPr>
          <p:cNvGrpSpPr/>
          <p:nvPr/>
        </p:nvGrpSpPr>
        <p:grpSpPr>
          <a:xfrm>
            <a:off x="3461113" y="3039829"/>
            <a:ext cx="418465" cy="418465"/>
            <a:chOff x="3131566" y="2351277"/>
            <a:chExt cx="418465" cy="418465"/>
          </a:xfrm>
        </p:grpSpPr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49DC45A9-7F67-C554-0660-2C6F868DAC51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0977EA81-5D61-371C-E804-9D3507FB080D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B5DE02E6-A89C-485F-69C8-EAB8216D5F70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41FD7CF3-FB68-17F6-8077-F8C510F155C4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84">
            <a:extLst>
              <a:ext uri="{FF2B5EF4-FFF2-40B4-BE49-F238E27FC236}">
                <a16:creationId xmlns:a16="http://schemas.microsoft.com/office/drawing/2014/main" id="{9541BCB9-60AB-3CAF-E0CB-A2C88D7178AF}"/>
              </a:ext>
            </a:extLst>
          </p:cNvPr>
          <p:cNvSpPr txBox="1"/>
          <p:nvPr/>
        </p:nvSpPr>
        <p:spPr>
          <a:xfrm>
            <a:off x="3486386" y="3419687"/>
            <a:ext cx="2673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1" name="object 85">
            <a:extLst>
              <a:ext uri="{FF2B5EF4-FFF2-40B4-BE49-F238E27FC236}">
                <a16:creationId xmlns:a16="http://schemas.microsoft.com/office/drawing/2014/main" id="{D418A8DC-0836-2770-3BC9-6A6F7E3AB704}"/>
              </a:ext>
            </a:extLst>
          </p:cNvPr>
          <p:cNvGrpSpPr/>
          <p:nvPr/>
        </p:nvGrpSpPr>
        <p:grpSpPr>
          <a:xfrm>
            <a:off x="4252068" y="3039829"/>
            <a:ext cx="418465" cy="418465"/>
            <a:chOff x="3922521" y="2351277"/>
            <a:chExt cx="418465" cy="418465"/>
          </a:xfrm>
        </p:grpSpPr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529AFBF2-2F22-62E3-4BB5-91AF83567C14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03ACF7B5-F2BD-8C91-E039-4D7C68DC69FD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5EB38B87-DB16-E85A-E15D-EEF6F29115B5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69EAD8E6-E5F8-F9AA-2E39-4FACD8533633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0">
            <a:extLst>
              <a:ext uri="{FF2B5EF4-FFF2-40B4-BE49-F238E27FC236}">
                <a16:creationId xmlns:a16="http://schemas.microsoft.com/office/drawing/2014/main" id="{02B00F0B-226E-03F9-9732-1C7D54D5EAAA}"/>
              </a:ext>
            </a:extLst>
          </p:cNvPr>
          <p:cNvSpPr txBox="1"/>
          <p:nvPr/>
        </p:nvSpPr>
        <p:spPr>
          <a:xfrm>
            <a:off x="4276961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7" name="object 91">
            <a:extLst>
              <a:ext uri="{FF2B5EF4-FFF2-40B4-BE49-F238E27FC236}">
                <a16:creationId xmlns:a16="http://schemas.microsoft.com/office/drawing/2014/main" id="{289CA69C-8B41-F34E-034E-6E8ECB88301B}"/>
              </a:ext>
            </a:extLst>
          </p:cNvPr>
          <p:cNvGrpSpPr/>
          <p:nvPr/>
        </p:nvGrpSpPr>
        <p:grpSpPr>
          <a:xfrm>
            <a:off x="5041500" y="3039829"/>
            <a:ext cx="418465" cy="418465"/>
            <a:chOff x="4711953" y="2351277"/>
            <a:chExt cx="418465" cy="418465"/>
          </a:xfrm>
        </p:grpSpPr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6EAD704C-9084-DF38-DFDE-68BC2014CAE3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0939BE4-9FB4-03E9-714C-05BFA1C8F52B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B80ED306-5C90-91F8-2AA6-009436A3FA56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CEDE53E7-58E8-E77F-9263-3AAA02EF8AED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96">
            <a:extLst>
              <a:ext uri="{FF2B5EF4-FFF2-40B4-BE49-F238E27FC236}">
                <a16:creationId xmlns:a16="http://schemas.microsoft.com/office/drawing/2014/main" id="{8A5D0504-F72B-D066-6675-1F6435C0565B}"/>
              </a:ext>
            </a:extLst>
          </p:cNvPr>
          <p:cNvSpPr txBox="1"/>
          <p:nvPr/>
        </p:nvSpPr>
        <p:spPr>
          <a:xfrm>
            <a:off x="5067917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3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3" name="object 97">
            <a:extLst>
              <a:ext uri="{FF2B5EF4-FFF2-40B4-BE49-F238E27FC236}">
                <a16:creationId xmlns:a16="http://schemas.microsoft.com/office/drawing/2014/main" id="{C7F0AE51-327E-23AA-AE51-98970116721D}"/>
              </a:ext>
            </a:extLst>
          </p:cNvPr>
          <p:cNvGrpSpPr/>
          <p:nvPr/>
        </p:nvGrpSpPr>
        <p:grpSpPr>
          <a:xfrm>
            <a:off x="5832456" y="3039829"/>
            <a:ext cx="418465" cy="418465"/>
            <a:chOff x="5502909" y="2351277"/>
            <a:chExt cx="418465" cy="418465"/>
          </a:xfrm>
        </p:grpSpPr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9DD4EF4E-F4D5-0795-8C2A-252C7CE499B8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30693C27-F365-51B9-D7D4-0CE25454F64C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0D96731E-6D3F-C9EE-6C53-0617E8EA37C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11A0C40E-89D3-E907-DD25-234F7E22E7A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2">
            <a:extLst>
              <a:ext uri="{FF2B5EF4-FFF2-40B4-BE49-F238E27FC236}">
                <a16:creationId xmlns:a16="http://schemas.microsoft.com/office/drawing/2014/main" id="{133CD25A-7B48-A451-BCDB-58B9406041B1}"/>
              </a:ext>
            </a:extLst>
          </p:cNvPr>
          <p:cNvSpPr txBox="1"/>
          <p:nvPr/>
        </p:nvSpPr>
        <p:spPr>
          <a:xfrm>
            <a:off x="5857094" y="3419687"/>
            <a:ext cx="264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4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9" name="object 103">
            <a:extLst>
              <a:ext uri="{FF2B5EF4-FFF2-40B4-BE49-F238E27FC236}">
                <a16:creationId xmlns:a16="http://schemas.microsoft.com/office/drawing/2014/main" id="{83925A5A-C14B-D147-FECB-C5129557E9AE}"/>
              </a:ext>
            </a:extLst>
          </p:cNvPr>
          <p:cNvGrpSpPr/>
          <p:nvPr/>
        </p:nvGrpSpPr>
        <p:grpSpPr>
          <a:xfrm>
            <a:off x="6623412" y="3035257"/>
            <a:ext cx="418465" cy="416559"/>
            <a:chOff x="6293865" y="2346705"/>
            <a:chExt cx="418465" cy="416559"/>
          </a:xfrm>
        </p:grpSpPr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1B316136-87B1-6F5A-78EA-39698AF58CF8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405384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05384" y="403860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5A194FCD-A67B-8577-4BD7-16F2E7915272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0" y="403860"/>
                  </a:moveTo>
                  <a:lnTo>
                    <a:pt x="405384" y="403860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2ED03D7A-8F61-0148-E720-4BB0C11C45EB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73151" y="0"/>
                  </a:moveTo>
                  <a:lnTo>
                    <a:pt x="40534" y="65024"/>
                  </a:lnTo>
                  <a:lnTo>
                    <a:pt x="30191" y="115893"/>
                  </a:lnTo>
                  <a:lnTo>
                    <a:pt x="20023" y="176146"/>
                  </a:lnTo>
                  <a:lnTo>
                    <a:pt x="9977" y="242655"/>
                  </a:lnTo>
                  <a:lnTo>
                    <a:pt x="0" y="312292"/>
                  </a:lnTo>
                  <a:lnTo>
                    <a:pt x="405384" y="378967"/>
                  </a:lnTo>
                  <a:lnTo>
                    <a:pt x="398328" y="346504"/>
                  </a:lnTo>
                  <a:lnTo>
                    <a:pt x="389253" y="297116"/>
                  </a:lnTo>
                  <a:lnTo>
                    <a:pt x="367299" y="173831"/>
                  </a:lnTo>
                  <a:lnTo>
                    <a:pt x="355550" y="113066"/>
                  </a:lnTo>
                  <a:lnTo>
                    <a:pt x="344037" y="61642"/>
                  </a:lnTo>
                  <a:lnTo>
                    <a:pt x="323977" y="13080"/>
                  </a:lnTo>
                  <a:lnTo>
                    <a:pt x="315786" y="29361"/>
                  </a:lnTo>
                  <a:lnTo>
                    <a:pt x="308127" y="71647"/>
                  </a:lnTo>
                  <a:lnTo>
                    <a:pt x="300936" y="131252"/>
                  </a:lnTo>
                  <a:lnTo>
                    <a:pt x="294147" y="199485"/>
                  </a:lnTo>
                  <a:lnTo>
                    <a:pt x="287698" y="267658"/>
                  </a:lnTo>
                  <a:lnTo>
                    <a:pt x="281525" y="327084"/>
                  </a:lnTo>
                  <a:lnTo>
                    <a:pt x="275562" y="369073"/>
                  </a:lnTo>
                  <a:lnTo>
                    <a:pt x="269748" y="384937"/>
                  </a:lnTo>
                  <a:lnTo>
                    <a:pt x="264475" y="368747"/>
                  </a:lnTo>
                  <a:lnTo>
                    <a:pt x="259978" y="326171"/>
                  </a:lnTo>
                  <a:lnTo>
                    <a:pt x="255949" y="266051"/>
                  </a:lnTo>
                  <a:lnTo>
                    <a:pt x="248060" y="128553"/>
                  </a:lnTo>
                  <a:lnTo>
                    <a:pt x="243584" y="68861"/>
                  </a:lnTo>
                  <a:lnTo>
                    <a:pt x="238343" y="26999"/>
                  </a:lnTo>
                  <a:lnTo>
                    <a:pt x="232029" y="11811"/>
                  </a:lnTo>
                  <a:lnTo>
                    <a:pt x="225548" y="26090"/>
                  </a:lnTo>
                  <a:lnTo>
                    <a:pt x="218445" y="62622"/>
                  </a:lnTo>
                  <a:lnTo>
                    <a:pt x="210810" y="114996"/>
                  </a:lnTo>
                  <a:lnTo>
                    <a:pt x="194316" y="241619"/>
                  </a:lnTo>
                  <a:lnTo>
                    <a:pt x="185641" y="303045"/>
                  </a:lnTo>
                  <a:lnTo>
                    <a:pt x="176802" y="354666"/>
                  </a:lnTo>
                  <a:lnTo>
                    <a:pt x="167892" y="390069"/>
                  </a:lnTo>
                  <a:lnTo>
                    <a:pt x="159004" y="402843"/>
                  </a:lnTo>
                  <a:lnTo>
                    <a:pt x="149938" y="388991"/>
                  </a:lnTo>
                  <a:lnTo>
                    <a:pt x="140508" y="352926"/>
                  </a:lnTo>
                  <a:lnTo>
                    <a:pt x="130819" y="300858"/>
                  </a:lnTo>
                  <a:lnTo>
                    <a:pt x="120976" y="238993"/>
                  </a:lnTo>
                  <a:lnTo>
                    <a:pt x="111085" y="173540"/>
                  </a:lnTo>
                  <a:lnTo>
                    <a:pt x="101251" y="110706"/>
                  </a:lnTo>
                  <a:lnTo>
                    <a:pt x="91581" y="56699"/>
                  </a:lnTo>
                  <a:lnTo>
                    <a:pt x="82179" y="177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9066296D-3165-B978-11C5-DD2E89B3DEE7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0" y="312292"/>
                  </a:moveTo>
                  <a:lnTo>
                    <a:pt x="9977" y="242655"/>
                  </a:lnTo>
                  <a:lnTo>
                    <a:pt x="20023" y="176146"/>
                  </a:lnTo>
                  <a:lnTo>
                    <a:pt x="30191" y="115893"/>
                  </a:lnTo>
                  <a:lnTo>
                    <a:pt x="40534" y="65024"/>
                  </a:lnTo>
                  <a:lnTo>
                    <a:pt x="51107" y="26667"/>
                  </a:lnTo>
                  <a:lnTo>
                    <a:pt x="73151" y="0"/>
                  </a:lnTo>
                  <a:lnTo>
                    <a:pt x="82179" y="17728"/>
                  </a:lnTo>
                  <a:lnTo>
                    <a:pt x="91581" y="56699"/>
                  </a:lnTo>
                  <a:lnTo>
                    <a:pt x="101251" y="110706"/>
                  </a:lnTo>
                  <a:lnTo>
                    <a:pt x="111085" y="173540"/>
                  </a:lnTo>
                  <a:lnTo>
                    <a:pt x="120976" y="238993"/>
                  </a:lnTo>
                  <a:lnTo>
                    <a:pt x="130819" y="300858"/>
                  </a:lnTo>
                  <a:lnTo>
                    <a:pt x="140508" y="352926"/>
                  </a:lnTo>
                  <a:lnTo>
                    <a:pt x="149938" y="388991"/>
                  </a:lnTo>
                  <a:lnTo>
                    <a:pt x="159004" y="402843"/>
                  </a:lnTo>
                  <a:lnTo>
                    <a:pt x="167892" y="390069"/>
                  </a:lnTo>
                  <a:lnTo>
                    <a:pt x="176802" y="354666"/>
                  </a:lnTo>
                  <a:lnTo>
                    <a:pt x="185641" y="303045"/>
                  </a:lnTo>
                  <a:lnTo>
                    <a:pt x="194316" y="241619"/>
                  </a:lnTo>
                  <a:lnTo>
                    <a:pt x="202737" y="176798"/>
                  </a:lnTo>
                  <a:lnTo>
                    <a:pt x="210810" y="114996"/>
                  </a:lnTo>
                  <a:lnTo>
                    <a:pt x="218445" y="62622"/>
                  </a:lnTo>
                  <a:lnTo>
                    <a:pt x="225548" y="26090"/>
                  </a:lnTo>
                  <a:lnTo>
                    <a:pt x="232029" y="11811"/>
                  </a:lnTo>
                  <a:lnTo>
                    <a:pt x="238343" y="26999"/>
                  </a:lnTo>
                  <a:lnTo>
                    <a:pt x="243584" y="68861"/>
                  </a:lnTo>
                  <a:lnTo>
                    <a:pt x="248060" y="128553"/>
                  </a:lnTo>
                  <a:lnTo>
                    <a:pt x="252079" y="197230"/>
                  </a:lnTo>
                  <a:lnTo>
                    <a:pt x="255949" y="266051"/>
                  </a:lnTo>
                  <a:lnTo>
                    <a:pt x="259978" y="326171"/>
                  </a:lnTo>
                  <a:lnTo>
                    <a:pt x="264475" y="368747"/>
                  </a:lnTo>
                  <a:lnTo>
                    <a:pt x="269748" y="384937"/>
                  </a:lnTo>
                  <a:lnTo>
                    <a:pt x="275562" y="369073"/>
                  </a:lnTo>
                  <a:lnTo>
                    <a:pt x="281525" y="327084"/>
                  </a:lnTo>
                  <a:lnTo>
                    <a:pt x="287698" y="267658"/>
                  </a:lnTo>
                  <a:lnTo>
                    <a:pt x="294147" y="199485"/>
                  </a:lnTo>
                  <a:lnTo>
                    <a:pt x="300936" y="131252"/>
                  </a:lnTo>
                  <a:lnTo>
                    <a:pt x="308127" y="71647"/>
                  </a:lnTo>
                  <a:lnTo>
                    <a:pt x="315786" y="29361"/>
                  </a:lnTo>
                  <a:lnTo>
                    <a:pt x="323977" y="13080"/>
                  </a:lnTo>
                  <a:lnTo>
                    <a:pt x="333324" y="26125"/>
                  </a:lnTo>
                  <a:lnTo>
                    <a:pt x="355550" y="113066"/>
                  </a:lnTo>
                  <a:lnTo>
                    <a:pt x="367299" y="173831"/>
                  </a:lnTo>
                  <a:lnTo>
                    <a:pt x="378722" y="237369"/>
                  </a:lnTo>
                  <a:lnTo>
                    <a:pt x="389253" y="297116"/>
                  </a:lnTo>
                  <a:lnTo>
                    <a:pt x="398328" y="346504"/>
                  </a:lnTo>
                  <a:lnTo>
                    <a:pt x="405384" y="378967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08">
            <a:extLst>
              <a:ext uri="{FF2B5EF4-FFF2-40B4-BE49-F238E27FC236}">
                <a16:creationId xmlns:a16="http://schemas.microsoft.com/office/drawing/2014/main" id="{40DAFDB8-8F4A-4413-5A08-D389289F0325}"/>
              </a:ext>
            </a:extLst>
          </p:cNvPr>
          <p:cNvSpPr txBox="1"/>
          <p:nvPr/>
        </p:nvSpPr>
        <p:spPr>
          <a:xfrm>
            <a:off x="6646526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5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15" name="object 109">
            <a:extLst>
              <a:ext uri="{FF2B5EF4-FFF2-40B4-BE49-F238E27FC236}">
                <a16:creationId xmlns:a16="http://schemas.microsoft.com/office/drawing/2014/main" id="{5FAE007A-1C21-FB4D-CB2B-EAA51068DA0F}"/>
              </a:ext>
            </a:extLst>
          </p:cNvPr>
          <p:cNvGrpSpPr/>
          <p:nvPr/>
        </p:nvGrpSpPr>
        <p:grpSpPr>
          <a:xfrm>
            <a:off x="3663805" y="2081234"/>
            <a:ext cx="3175000" cy="984250"/>
            <a:chOff x="3334258" y="1392682"/>
            <a:chExt cx="3175000" cy="984250"/>
          </a:xfrm>
        </p:grpSpPr>
        <p:pic>
          <p:nvPicPr>
            <p:cNvPr id="116" name="object 110">
              <a:extLst>
                <a:ext uri="{FF2B5EF4-FFF2-40B4-BE49-F238E27FC236}">
                  <a16:creationId xmlns:a16="http://schemas.microsoft.com/office/drawing/2014/main" id="{37C666AB-3AC0-251F-B4C1-5D9B6B3821F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9970" y="1392682"/>
              <a:ext cx="198627" cy="197103"/>
            </a:xfrm>
            <a:prstGeom prst="rect">
              <a:avLst/>
            </a:prstGeom>
          </p:spPr>
        </p:pic>
        <p:pic>
          <p:nvPicPr>
            <p:cNvPr id="117" name="object 111">
              <a:extLst>
                <a:ext uri="{FF2B5EF4-FFF2-40B4-BE49-F238E27FC236}">
                  <a16:creationId xmlns:a16="http://schemas.microsoft.com/office/drawing/2014/main" id="{42664E45-BE14-40EC-1978-7DF88238161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4258" y="1629156"/>
              <a:ext cx="3174745" cy="747522"/>
            </a:xfrm>
            <a:prstGeom prst="rect">
              <a:avLst/>
            </a:prstGeom>
          </p:spPr>
        </p:pic>
      </p:grpSp>
      <p:sp>
        <p:nvSpPr>
          <p:cNvPr id="118" name="object 112">
            <a:extLst>
              <a:ext uri="{FF2B5EF4-FFF2-40B4-BE49-F238E27FC236}">
                <a16:creationId xmlns:a16="http://schemas.microsoft.com/office/drawing/2014/main" id="{25A07BF7-1DC2-4B1F-2EE0-E231BA2ECF4D}"/>
              </a:ext>
            </a:extLst>
          </p:cNvPr>
          <p:cNvSpPr txBox="1"/>
          <p:nvPr/>
        </p:nvSpPr>
        <p:spPr>
          <a:xfrm>
            <a:off x="4865606" y="2067263"/>
            <a:ext cx="2139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𝑜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19" name="object 113">
            <a:extLst>
              <a:ext uri="{FF2B5EF4-FFF2-40B4-BE49-F238E27FC236}">
                <a16:creationId xmlns:a16="http://schemas.microsoft.com/office/drawing/2014/main" id="{1019EBEA-6275-0824-EF29-16F57745E90C}"/>
              </a:ext>
            </a:extLst>
          </p:cNvPr>
          <p:cNvSpPr/>
          <p:nvPr/>
        </p:nvSpPr>
        <p:spPr>
          <a:xfrm>
            <a:off x="1519791" y="5990547"/>
            <a:ext cx="3160395" cy="561975"/>
          </a:xfrm>
          <a:custGeom>
            <a:avLst/>
            <a:gdLst/>
            <a:ahLst/>
            <a:cxnLst/>
            <a:rect l="l" t="t" r="r" b="b"/>
            <a:pathLst>
              <a:path w="3160395" h="561975">
                <a:moveTo>
                  <a:pt x="3160395" y="16764"/>
                </a:moveTo>
                <a:lnTo>
                  <a:pt x="3075178" y="13843"/>
                </a:lnTo>
                <a:lnTo>
                  <a:pt x="3088411" y="42760"/>
                </a:lnTo>
                <a:lnTo>
                  <a:pt x="2004885" y="539635"/>
                </a:lnTo>
                <a:lnTo>
                  <a:pt x="2331948" y="82461"/>
                </a:lnTo>
                <a:lnTo>
                  <a:pt x="2357755" y="100965"/>
                </a:lnTo>
                <a:lnTo>
                  <a:pt x="2363482" y="64770"/>
                </a:lnTo>
                <a:lnTo>
                  <a:pt x="2371090" y="16764"/>
                </a:lnTo>
                <a:lnTo>
                  <a:pt x="2295779" y="56515"/>
                </a:lnTo>
                <a:lnTo>
                  <a:pt x="2321661" y="75095"/>
                </a:lnTo>
                <a:lnTo>
                  <a:pt x="1985378" y="544957"/>
                </a:lnTo>
                <a:lnTo>
                  <a:pt x="1634070" y="74053"/>
                </a:lnTo>
                <a:lnTo>
                  <a:pt x="1647723" y="63881"/>
                </a:lnTo>
                <a:lnTo>
                  <a:pt x="1659509" y="55118"/>
                </a:lnTo>
                <a:lnTo>
                  <a:pt x="1583436" y="16764"/>
                </a:lnTo>
                <a:lnTo>
                  <a:pt x="1598422" y="100584"/>
                </a:lnTo>
                <a:lnTo>
                  <a:pt x="1623872" y="81635"/>
                </a:lnTo>
                <a:lnTo>
                  <a:pt x="1965223" y="539305"/>
                </a:lnTo>
                <a:lnTo>
                  <a:pt x="863003" y="42316"/>
                </a:lnTo>
                <a:lnTo>
                  <a:pt x="865365" y="37084"/>
                </a:lnTo>
                <a:lnTo>
                  <a:pt x="876046" y="13335"/>
                </a:lnTo>
                <a:lnTo>
                  <a:pt x="790956" y="16764"/>
                </a:lnTo>
                <a:lnTo>
                  <a:pt x="844804" y="82804"/>
                </a:lnTo>
                <a:lnTo>
                  <a:pt x="857808" y="53886"/>
                </a:lnTo>
                <a:lnTo>
                  <a:pt x="1910575" y="528586"/>
                </a:lnTo>
                <a:lnTo>
                  <a:pt x="75222" y="30645"/>
                </a:lnTo>
                <a:lnTo>
                  <a:pt x="76136" y="27305"/>
                </a:lnTo>
                <a:lnTo>
                  <a:pt x="83566" y="0"/>
                </a:lnTo>
                <a:lnTo>
                  <a:pt x="0" y="16764"/>
                </a:lnTo>
                <a:lnTo>
                  <a:pt x="63563" y="73533"/>
                </a:lnTo>
                <a:lnTo>
                  <a:pt x="71907" y="42837"/>
                </a:lnTo>
                <a:lnTo>
                  <a:pt x="1983486" y="561517"/>
                </a:lnTo>
                <a:lnTo>
                  <a:pt x="1984654" y="557149"/>
                </a:lnTo>
                <a:lnTo>
                  <a:pt x="1985518" y="555218"/>
                </a:lnTo>
                <a:lnTo>
                  <a:pt x="1985772" y="555409"/>
                </a:lnTo>
                <a:lnTo>
                  <a:pt x="1988439" y="561162"/>
                </a:lnTo>
                <a:lnTo>
                  <a:pt x="3093707" y="54330"/>
                </a:lnTo>
                <a:lnTo>
                  <a:pt x="3106928" y="83185"/>
                </a:lnTo>
                <a:lnTo>
                  <a:pt x="3143720" y="37465"/>
                </a:lnTo>
                <a:lnTo>
                  <a:pt x="3160395" y="1676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4">
            <a:extLst>
              <a:ext uri="{FF2B5EF4-FFF2-40B4-BE49-F238E27FC236}">
                <a16:creationId xmlns:a16="http://schemas.microsoft.com/office/drawing/2014/main" id="{CC1B3F11-AAC0-735D-6F80-7B89B50DED42}"/>
              </a:ext>
            </a:extLst>
          </p:cNvPr>
          <p:cNvSpPr/>
          <p:nvPr/>
        </p:nvSpPr>
        <p:spPr>
          <a:xfrm>
            <a:off x="5471523" y="5984071"/>
            <a:ext cx="3159125" cy="568325"/>
          </a:xfrm>
          <a:custGeom>
            <a:avLst/>
            <a:gdLst/>
            <a:ahLst/>
            <a:cxnLst/>
            <a:rect l="l" t="t" r="r" b="b"/>
            <a:pathLst>
              <a:path w="3159125" h="568325">
                <a:moveTo>
                  <a:pt x="3158744" y="23241"/>
                </a:moveTo>
                <a:lnTo>
                  <a:pt x="3076702" y="0"/>
                </a:lnTo>
                <a:lnTo>
                  <a:pt x="3082620" y="31203"/>
                </a:lnTo>
                <a:lnTo>
                  <a:pt x="497027" y="521563"/>
                </a:lnTo>
                <a:lnTo>
                  <a:pt x="2297366" y="48691"/>
                </a:lnTo>
                <a:lnTo>
                  <a:pt x="2305431" y="79502"/>
                </a:lnTo>
                <a:lnTo>
                  <a:pt x="2358021" y="33274"/>
                </a:lnTo>
                <a:lnTo>
                  <a:pt x="2369439" y="23241"/>
                </a:lnTo>
                <a:lnTo>
                  <a:pt x="2286127" y="5715"/>
                </a:lnTo>
                <a:lnTo>
                  <a:pt x="2294178" y="36499"/>
                </a:lnTo>
                <a:lnTo>
                  <a:pt x="400977" y="533641"/>
                </a:lnTo>
                <a:lnTo>
                  <a:pt x="1514741" y="58953"/>
                </a:lnTo>
                <a:lnTo>
                  <a:pt x="1527175" y="88138"/>
                </a:lnTo>
                <a:lnTo>
                  <a:pt x="1566113" y="42291"/>
                </a:lnTo>
                <a:lnTo>
                  <a:pt x="1582293" y="23241"/>
                </a:lnTo>
                <a:lnTo>
                  <a:pt x="1497330" y="18034"/>
                </a:lnTo>
                <a:lnTo>
                  <a:pt x="1509776" y="47282"/>
                </a:lnTo>
                <a:lnTo>
                  <a:pt x="341680" y="545071"/>
                </a:lnTo>
                <a:lnTo>
                  <a:pt x="744220" y="84759"/>
                </a:lnTo>
                <a:lnTo>
                  <a:pt x="768096" y="105664"/>
                </a:lnTo>
                <a:lnTo>
                  <a:pt x="778268" y="66802"/>
                </a:lnTo>
                <a:lnTo>
                  <a:pt x="789686" y="23241"/>
                </a:lnTo>
                <a:lnTo>
                  <a:pt x="710819" y="55499"/>
                </a:lnTo>
                <a:lnTo>
                  <a:pt x="734669" y="76403"/>
                </a:lnTo>
                <a:lnTo>
                  <a:pt x="320090" y="550367"/>
                </a:lnTo>
                <a:lnTo>
                  <a:pt x="44297" y="85559"/>
                </a:lnTo>
                <a:lnTo>
                  <a:pt x="62623" y="74676"/>
                </a:lnTo>
                <a:lnTo>
                  <a:pt x="71628" y="69342"/>
                </a:lnTo>
                <a:lnTo>
                  <a:pt x="0" y="23241"/>
                </a:lnTo>
                <a:lnTo>
                  <a:pt x="6096" y="108204"/>
                </a:lnTo>
                <a:lnTo>
                  <a:pt x="33375" y="92036"/>
                </a:lnTo>
                <a:lnTo>
                  <a:pt x="314071" y="565099"/>
                </a:lnTo>
                <a:lnTo>
                  <a:pt x="318604" y="562419"/>
                </a:lnTo>
                <a:lnTo>
                  <a:pt x="319659" y="568109"/>
                </a:lnTo>
                <a:lnTo>
                  <a:pt x="3084982" y="43662"/>
                </a:lnTo>
                <a:lnTo>
                  <a:pt x="3090926" y="74930"/>
                </a:lnTo>
                <a:lnTo>
                  <a:pt x="3151403" y="28829"/>
                </a:lnTo>
                <a:lnTo>
                  <a:pt x="3158744" y="23241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5">
            <a:extLst>
              <a:ext uri="{FF2B5EF4-FFF2-40B4-BE49-F238E27FC236}">
                <a16:creationId xmlns:a16="http://schemas.microsoft.com/office/drawing/2014/main" id="{95A3F2AD-8696-B92B-85A9-1C483381141A}"/>
              </a:ext>
            </a:extLst>
          </p:cNvPr>
          <p:cNvSpPr/>
          <p:nvPr/>
        </p:nvSpPr>
        <p:spPr>
          <a:xfrm>
            <a:off x="1542993" y="3703023"/>
            <a:ext cx="7091045" cy="1657985"/>
          </a:xfrm>
          <a:custGeom>
            <a:avLst/>
            <a:gdLst/>
            <a:ahLst/>
            <a:cxnLst/>
            <a:rect l="l" t="t" r="r" b="b"/>
            <a:pathLst>
              <a:path w="7091045" h="1657985">
                <a:moveTo>
                  <a:pt x="2080158" y="0"/>
                </a:moveTo>
                <a:lnTo>
                  <a:pt x="2002193" y="34417"/>
                </a:lnTo>
                <a:lnTo>
                  <a:pt x="2026742" y="54737"/>
                </a:lnTo>
                <a:lnTo>
                  <a:pt x="1538516" y="645414"/>
                </a:lnTo>
                <a:lnTo>
                  <a:pt x="1548422" y="653542"/>
                </a:lnTo>
                <a:lnTo>
                  <a:pt x="2036483" y="62788"/>
                </a:lnTo>
                <a:lnTo>
                  <a:pt x="2060981" y="83058"/>
                </a:lnTo>
                <a:lnTo>
                  <a:pt x="2069782" y="44958"/>
                </a:lnTo>
                <a:lnTo>
                  <a:pt x="2080158" y="0"/>
                </a:lnTo>
                <a:close/>
              </a:path>
              <a:path w="7091045" h="1657985">
                <a:moveTo>
                  <a:pt x="2872651" y="0"/>
                </a:moveTo>
                <a:lnTo>
                  <a:pt x="2801912" y="47371"/>
                </a:lnTo>
                <a:lnTo>
                  <a:pt x="2829445" y="63068"/>
                </a:lnTo>
                <a:lnTo>
                  <a:pt x="2498128" y="646303"/>
                </a:lnTo>
                <a:lnTo>
                  <a:pt x="2509050" y="652653"/>
                </a:lnTo>
                <a:lnTo>
                  <a:pt x="2840456" y="69354"/>
                </a:lnTo>
                <a:lnTo>
                  <a:pt x="2868079" y="85090"/>
                </a:lnTo>
                <a:lnTo>
                  <a:pt x="2869844" y="52070"/>
                </a:lnTo>
                <a:lnTo>
                  <a:pt x="2872651" y="0"/>
                </a:lnTo>
                <a:close/>
              </a:path>
              <a:path w="7091045" h="1657985">
                <a:moveTo>
                  <a:pt x="3677069" y="84074"/>
                </a:moveTo>
                <a:lnTo>
                  <a:pt x="3672865" y="58801"/>
                </a:lnTo>
                <a:lnTo>
                  <a:pt x="3663099" y="0"/>
                </a:lnTo>
                <a:lnTo>
                  <a:pt x="3604298" y="61722"/>
                </a:lnTo>
                <a:lnTo>
                  <a:pt x="3634575" y="71031"/>
                </a:lnTo>
                <a:lnTo>
                  <a:pt x="3457613" y="647573"/>
                </a:lnTo>
                <a:lnTo>
                  <a:pt x="3469805" y="651383"/>
                </a:lnTo>
                <a:lnTo>
                  <a:pt x="3646792" y="74777"/>
                </a:lnTo>
                <a:lnTo>
                  <a:pt x="3677069" y="84074"/>
                </a:lnTo>
                <a:close/>
              </a:path>
              <a:path w="7091045" h="1657985">
                <a:moveTo>
                  <a:pt x="4486440" y="77724"/>
                </a:moveTo>
                <a:lnTo>
                  <a:pt x="4479925" y="63246"/>
                </a:lnTo>
                <a:lnTo>
                  <a:pt x="4451515" y="0"/>
                </a:lnTo>
                <a:lnTo>
                  <a:pt x="4410367" y="74549"/>
                </a:lnTo>
                <a:lnTo>
                  <a:pt x="4442104" y="75882"/>
                </a:lnTo>
                <a:lnTo>
                  <a:pt x="4442599" y="63754"/>
                </a:lnTo>
                <a:lnTo>
                  <a:pt x="4442168" y="74549"/>
                </a:lnTo>
                <a:lnTo>
                  <a:pt x="4442104" y="75882"/>
                </a:lnTo>
                <a:lnTo>
                  <a:pt x="4419003" y="649224"/>
                </a:lnTo>
                <a:lnTo>
                  <a:pt x="4431703" y="649732"/>
                </a:lnTo>
                <a:lnTo>
                  <a:pt x="4454626" y="77724"/>
                </a:lnTo>
                <a:lnTo>
                  <a:pt x="4454690" y="76403"/>
                </a:lnTo>
                <a:lnTo>
                  <a:pt x="4486440" y="77724"/>
                </a:lnTo>
                <a:close/>
              </a:path>
              <a:path w="7091045" h="1657985">
                <a:moveTo>
                  <a:pt x="5391302" y="648081"/>
                </a:moveTo>
                <a:lnTo>
                  <a:pt x="5264734" y="73012"/>
                </a:lnTo>
                <a:lnTo>
                  <a:pt x="5295798" y="66167"/>
                </a:lnTo>
                <a:lnTo>
                  <a:pt x="5291379" y="60706"/>
                </a:lnTo>
                <a:lnTo>
                  <a:pt x="5242217" y="0"/>
                </a:lnTo>
                <a:lnTo>
                  <a:pt x="5221389" y="82550"/>
                </a:lnTo>
                <a:lnTo>
                  <a:pt x="5252415" y="75730"/>
                </a:lnTo>
                <a:lnTo>
                  <a:pt x="5378996" y="650875"/>
                </a:lnTo>
                <a:lnTo>
                  <a:pt x="5391302" y="648081"/>
                </a:lnTo>
                <a:close/>
              </a:path>
              <a:path w="7091045" h="1657985">
                <a:moveTo>
                  <a:pt x="6300000" y="1627124"/>
                </a:moveTo>
                <a:lnTo>
                  <a:pt x="4880280" y="1091514"/>
                </a:lnTo>
                <a:lnTo>
                  <a:pt x="5313680" y="955421"/>
                </a:lnTo>
                <a:lnTo>
                  <a:pt x="5323243" y="985774"/>
                </a:lnTo>
                <a:lnTo>
                  <a:pt x="5371046" y="939546"/>
                </a:lnTo>
                <a:lnTo>
                  <a:pt x="5384457" y="926592"/>
                </a:lnTo>
                <a:lnTo>
                  <a:pt x="5300383" y="913130"/>
                </a:lnTo>
                <a:lnTo>
                  <a:pt x="5309882" y="943343"/>
                </a:lnTo>
                <a:lnTo>
                  <a:pt x="4861077" y="1084275"/>
                </a:lnTo>
                <a:lnTo>
                  <a:pt x="4498810" y="947585"/>
                </a:lnTo>
                <a:lnTo>
                  <a:pt x="4500499" y="943102"/>
                </a:lnTo>
                <a:lnTo>
                  <a:pt x="4510062" y="917829"/>
                </a:lnTo>
                <a:lnTo>
                  <a:pt x="4425353" y="926592"/>
                </a:lnTo>
                <a:lnTo>
                  <a:pt x="4483138" y="989076"/>
                </a:lnTo>
                <a:lnTo>
                  <a:pt x="4494352" y="959396"/>
                </a:lnTo>
                <a:lnTo>
                  <a:pt x="4841570" y="1090396"/>
                </a:lnTo>
                <a:lnTo>
                  <a:pt x="4375848" y="1236637"/>
                </a:lnTo>
                <a:lnTo>
                  <a:pt x="4355490" y="1229575"/>
                </a:lnTo>
                <a:lnTo>
                  <a:pt x="4355490" y="1243025"/>
                </a:lnTo>
                <a:lnTo>
                  <a:pt x="3928211" y="1377188"/>
                </a:lnTo>
                <a:lnTo>
                  <a:pt x="3907282" y="1370482"/>
                </a:lnTo>
                <a:lnTo>
                  <a:pt x="3907282" y="1383766"/>
                </a:lnTo>
                <a:lnTo>
                  <a:pt x="3512909" y="1507591"/>
                </a:lnTo>
                <a:lnTo>
                  <a:pt x="3126702" y="1392364"/>
                </a:lnTo>
                <a:lnTo>
                  <a:pt x="3510877" y="1256525"/>
                </a:lnTo>
                <a:lnTo>
                  <a:pt x="3907282" y="1383766"/>
                </a:lnTo>
                <a:lnTo>
                  <a:pt x="3907282" y="1370482"/>
                </a:lnTo>
                <a:lnTo>
                  <a:pt x="3530574" y="1249553"/>
                </a:lnTo>
                <a:lnTo>
                  <a:pt x="3948671" y="1101725"/>
                </a:lnTo>
                <a:lnTo>
                  <a:pt x="4355490" y="1243025"/>
                </a:lnTo>
                <a:lnTo>
                  <a:pt x="4355490" y="1229575"/>
                </a:lnTo>
                <a:lnTo>
                  <a:pt x="3967823" y="1094943"/>
                </a:lnTo>
                <a:lnTo>
                  <a:pt x="4355084" y="958011"/>
                </a:lnTo>
                <a:lnTo>
                  <a:pt x="4365663" y="987933"/>
                </a:lnTo>
                <a:lnTo>
                  <a:pt x="4410138" y="941832"/>
                </a:lnTo>
                <a:lnTo>
                  <a:pt x="4424845" y="926592"/>
                </a:lnTo>
                <a:lnTo>
                  <a:pt x="4340263" y="916051"/>
                </a:lnTo>
                <a:lnTo>
                  <a:pt x="4350867" y="946086"/>
                </a:lnTo>
                <a:lnTo>
                  <a:pt x="3948671" y="1088301"/>
                </a:lnTo>
                <a:lnTo>
                  <a:pt x="3929519" y="1081659"/>
                </a:lnTo>
                <a:lnTo>
                  <a:pt x="3929519" y="1095070"/>
                </a:lnTo>
                <a:lnTo>
                  <a:pt x="3510648" y="1243164"/>
                </a:lnTo>
                <a:lnTo>
                  <a:pt x="3490950" y="1236853"/>
                </a:lnTo>
                <a:lnTo>
                  <a:pt x="3490950" y="1250124"/>
                </a:lnTo>
                <a:lnTo>
                  <a:pt x="3106077" y="1386205"/>
                </a:lnTo>
                <a:lnTo>
                  <a:pt x="2645854" y="1248892"/>
                </a:lnTo>
                <a:lnTo>
                  <a:pt x="3028048" y="1101547"/>
                </a:lnTo>
                <a:lnTo>
                  <a:pt x="3490950" y="1250124"/>
                </a:lnTo>
                <a:lnTo>
                  <a:pt x="3490950" y="1236853"/>
                </a:lnTo>
                <a:lnTo>
                  <a:pt x="3046857" y="1094295"/>
                </a:lnTo>
                <a:lnTo>
                  <a:pt x="3395256" y="959980"/>
                </a:lnTo>
                <a:lnTo>
                  <a:pt x="3406686" y="989584"/>
                </a:lnTo>
                <a:lnTo>
                  <a:pt x="3448685" y="943483"/>
                </a:lnTo>
                <a:lnTo>
                  <a:pt x="3463899" y="926795"/>
                </a:lnTo>
                <a:lnTo>
                  <a:pt x="3523145" y="987552"/>
                </a:lnTo>
                <a:lnTo>
                  <a:pt x="3533571" y="957541"/>
                </a:lnTo>
                <a:lnTo>
                  <a:pt x="3929519" y="1095070"/>
                </a:lnTo>
                <a:lnTo>
                  <a:pt x="3929519" y="1081659"/>
                </a:lnTo>
                <a:lnTo>
                  <a:pt x="3537724" y="945591"/>
                </a:lnTo>
                <a:lnTo>
                  <a:pt x="3539159" y="941451"/>
                </a:lnTo>
                <a:lnTo>
                  <a:pt x="3548164" y="915543"/>
                </a:lnTo>
                <a:lnTo>
                  <a:pt x="3463861" y="926579"/>
                </a:lnTo>
                <a:lnTo>
                  <a:pt x="3379254" y="918464"/>
                </a:lnTo>
                <a:lnTo>
                  <a:pt x="3390658" y="948055"/>
                </a:lnTo>
                <a:lnTo>
                  <a:pt x="3027476" y="1088072"/>
                </a:lnTo>
                <a:lnTo>
                  <a:pt x="2578112" y="943838"/>
                </a:lnTo>
                <a:lnTo>
                  <a:pt x="2579357" y="939927"/>
                </a:lnTo>
                <a:lnTo>
                  <a:pt x="2587790" y="913638"/>
                </a:lnTo>
                <a:lnTo>
                  <a:pt x="2503589" y="926592"/>
                </a:lnTo>
                <a:lnTo>
                  <a:pt x="2564549" y="986155"/>
                </a:lnTo>
                <a:lnTo>
                  <a:pt x="2574239" y="955890"/>
                </a:lnTo>
                <a:lnTo>
                  <a:pt x="3008655" y="1095324"/>
                </a:lnTo>
                <a:lnTo>
                  <a:pt x="2625814" y="1242923"/>
                </a:lnTo>
                <a:lnTo>
                  <a:pt x="2125383" y="1093609"/>
                </a:lnTo>
                <a:lnTo>
                  <a:pt x="2435568" y="962139"/>
                </a:lnTo>
                <a:lnTo>
                  <a:pt x="2447963" y="991362"/>
                </a:lnTo>
                <a:lnTo>
                  <a:pt x="2487066" y="945515"/>
                </a:lnTo>
                <a:lnTo>
                  <a:pt x="2503208" y="926592"/>
                </a:lnTo>
                <a:lnTo>
                  <a:pt x="2418245" y="921258"/>
                </a:lnTo>
                <a:lnTo>
                  <a:pt x="2430615" y="950455"/>
                </a:lnTo>
                <a:lnTo>
                  <a:pt x="2106282" y="1087907"/>
                </a:lnTo>
                <a:lnTo>
                  <a:pt x="1618297" y="942314"/>
                </a:lnTo>
                <a:lnTo>
                  <a:pt x="1619389" y="938657"/>
                </a:lnTo>
                <a:lnTo>
                  <a:pt x="1627416" y="911860"/>
                </a:lnTo>
                <a:lnTo>
                  <a:pt x="1543519" y="926592"/>
                </a:lnTo>
                <a:lnTo>
                  <a:pt x="1458760" y="924560"/>
                </a:lnTo>
                <a:lnTo>
                  <a:pt x="1472311" y="953325"/>
                </a:lnTo>
                <a:lnTo>
                  <a:pt x="0" y="1646047"/>
                </a:lnTo>
                <a:lnTo>
                  <a:pt x="5410" y="1657477"/>
                </a:lnTo>
                <a:lnTo>
                  <a:pt x="1477708" y="964780"/>
                </a:lnTo>
                <a:lnTo>
                  <a:pt x="1491272" y="993521"/>
                </a:lnTo>
                <a:lnTo>
                  <a:pt x="1527175" y="947928"/>
                </a:lnTo>
                <a:lnTo>
                  <a:pt x="1543748" y="926871"/>
                </a:lnTo>
                <a:lnTo>
                  <a:pt x="1605572" y="984885"/>
                </a:lnTo>
                <a:lnTo>
                  <a:pt x="1614665" y="954481"/>
                </a:lnTo>
                <a:lnTo>
                  <a:pt x="2087956" y="1095679"/>
                </a:lnTo>
                <a:lnTo>
                  <a:pt x="789597" y="1645920"/>
                </a:lnTo>
                <a:lnTo>
                  <a:pt x="794677" y="1657604"/>
                </a:lnTo>
                <a:lnTo>
                  <a:pt x="2107057" y="1101382"/>
                </a:lnTo>
                <a:lnTo>
                  <a:pt x="2606484" y="1250378"/>
                </a:lnTo>
                <a:lnTo>
                  <a:pt x="1580807" y="1645793"/>
                </a:lnTo>
                <a:lnTo>
                  <a:pt x="1585379" y="1657731"/>
                </a:lnTo>
                <a:lnTo>
                  <a:pt x="2626525" y="1256347"/>
                </a:lnTo>
                <a:lnTo>
                  <a:pt x="3085833" y="1393367"/>
                </a:lnTo>
                <a:lnTo>
                  <a:pt x="2371890" y="1645793"/>
                </a:lnTo>
                <a:lnTo>
                  <a:pt x="2376208" y="1657731"/>
                </a:lnTo>
                <a:lnTo>
                  <a:pt x="3106458" y="1399527"/>
                </a:lnTo>
                <a:lnTo>
                  <a:pt x="3491382" y="1514348"/>
                </a:lnTo>
                <a:lnTo>
                  <a:pt x="3132620" y="1626997"/>
                </a:lnTo>
                <a:lnTo>
                  <a:pt x="3136430" y="1639062"/>
                </a:lnTo>
                <a:lnTo>
                  <a:pt x="3513036" y="1520812"/>
                </a:lnTo>
                <a:lnTo>
                  <a:pt x="3952913" y="1652016"/>
                </a:lnTo>
                <a:lnTo>
                  <a:pt x="3956596" y="1639951"/>
                </a:lnTo>
                <a:lnTo>
                  <a:pt x="3534562" y="1514055"/>
                </a:lnTo>
                <a:lnTo>
                  <a:pt x="3928173" y="1390472"/>
                </a:lnTo>
                <a:lnTo>
                  <a:pt x="4743107" y="1652016"/>
                </a:lnTo>
                <a:lnTo>
                  <a:pt x="4746917" y="1639951"/>
                </a:lnTo>
                <a:lnTo>
                  <a:pt x="3949103" y="1383893"/>
                </a:lnTo>
                <a:lnTo>
                  <a:pt x="4375556" y="1249984"/>
                </a:lnTo>
                <a:lnTo>
                  <a:pt x="5533174" y="1652016"/>
                </a:lnTo>
                <a:lnTo>
                  <a:pt x="5537365" y="1639951"/>
                </a:lnTo>
                <a:lnTo>
                  <a:pt x="4395902" y="1243596"/>
                </a:lnTo>
                <a:lnTo>
                  <a:pt x="4860760" y="1097635"/>
                </a:lnTo>
                <a:lnTo>
                  <a:pt x="6295555" y="1638935"/>
                </a:lnTo>
                <a:lnTo>
                  <a:pt x="6300000" y="1627124"/>
                </a:lnTo>
                <a:close/>
              </a:path>
              <a:path w="7091045" h="1657985">
                <a:moveTo>
                  <a:pt x="7090448" y="1627124"/>
                </a:moveTo>
                <a:lnTo>
                  <a:pt x="5458282" y="949883"/>
                </a:lnTo>
                <a:lnTo>
                  <a:pt x="5460301" y="945007"/>
                </a:lnTo>
                <a:lnTo>
                  <a:pt x="5470436" y="920623"/>
                </a:lnTo>
                <a:lnTo>
                  <a:pt x="5385473" y="926592"/>
                </a:lnTo>
                <a:lnTo>
                  <a:pt x="5441226" y="990981"/>
                </a:lnTo>
                <a:lnTo>
                  <a:pt x="5453392" y="961669"/>
                </a:lnTo>
                <a:lnTo>
                  <a:pt x="7085622" y="1638935"/>
                </a:lnTo>
                <a:lnTo>
                  <a:pt x="7090448" y="162712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6">
            <a:extLst>
              <a:ext uri="{FF2B5EF4-FFF2-40B4-BE49-F238E27FC236}">
                <a16:creationId xmlns:a16="http://schemas.microsoft.com/office/drawing/2014/main" id="{0C9F51F2-EBC9-E462-1887-6FCC09059733}"/>
              </a:ext>
            </a:extLst>
          </p:cNvPr>
          <p:cNvSpPr txBox="1"/>
          <p:nvPr/>
        </p:nvSpPr>
        <p:spPr>
          <a:xfrm>
            <a:off x="9160873" y="5362152"/>
            <a:ext cx="2535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Invece di avere pesi apprendibili, abbiamo funzioni apprendibili.</a:t>
            </a:r>
          </a:p>
        </p:txBody>
      </p:sp>
      <p:sp>
        <p:nvSpPr>
          <p:cNvPr id="123" name="object 117">
            <a:extLst>
              <a:ext uri="{FF2B5EF4-FFF2-40B4-BE49-F238E27FC236}">
                <a16:creationId xmlns:a16="http://schemas.microsoft.com/office/drawing/2014/main" id="{33DA835F-42EE-2407-565B-3C02B20FE42D}"/>
              </a:ext>
            </a:extLst>
          </p:cNvPr>
          <p:cNvSpPr txBox="1"/>
          <p:nvPr/>
        </p:nvSpPr>
        <p:spPr>
          <a:xfrm>
            <a:off x="7595469" y="4382219"/>
            <a:ext cx="3444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Viene sommato l'output delle funzioni apprendibili</a:t>
            </a:r>
          </a:p>
        </p:txBody>
      </p:sp>
      <p:sp>
        <p:nvSpPr>
          <p:cNvPr id="125" name="object 119">
            <a:extLst>
              <a:ext uri="{FF2B5EF4-FFF2-40B4-BE49-F238E27FC236}">
                <a16:creationId xmlns:a16="http://schemas.microsoft.com/office/drawing/2014/main" id="{D65E9187-193D-70E1-B842-DE9D3AB35087}"/>
              </a:ext>
            </a:extLst>
          </p:cNvPr>
          <p:cNvSpPr txBox="1"/>
          <p:nvPr/>
        </p:nvSpPr>
        <p:spPr>
          <a:xfrm>
            <a:off x="7289521" y="2170614"/>
            <a:ext cx="4433081" cy="1054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Questa rete </a:t>
            </a:r>
            <a:r>
              <a:rPr lang="it-IT" sz="1100" dirty="0" err="1">
                <a:latin typeface="Tahoma"/>
                <a:cs typeface="Tahoma"/>
              </a:rPr>
              <a:t>kan</a:t>
            </a:r>
            <a:r>
              <a:rPr lang="it-IT" sz="1100" dirty="0">
                <a:latin typeface="Tahoma"/>
                <a:cs typeface="Tahoma"/>
              </a:rPr>
              <a:t> può essere considerata come due livelli applicati in sequenza: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primo livello mappa 2 caratteristiche di input in 5 caratteristiche di output.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secondo livello mappa 5 caratteristiche di input in 1 caratteristica di output.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062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ottengono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dirty="0"/>
              <a:t>Ottime per dati a bassa dimensionalità.</a:t>
            </a:r>
          </a:p>
          <a:p>
            <a:r>
              <a:rPr lang="it-IT" sz="2000" dirty="0"/>
              <a:t>Controllo locale utile per l'apprendimento continuo (</a:t>
            </a:r>
            <a:r>
              <a:rPr lang="it-IT" sz="2000" dirty="0" err="1"/>
              <a:t>Continual</a:t>
            </a:r>
            <a:r>
              <a:rPr lang="it-IT" sz="2000" dirty="0"/>
              <a:t> Learning).</a:t>
            </a:r>
          </a:p>
          <a:p>
            <a:r>
              <a:rPr lang="it-IT" sz="2000" dirty="0"/>
              <a:t>Possono essere rese più fini o più grossolane.</a:t>
            </a:r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dirty="0" err="1"/>
              <a:t>Backpropagation</a:t>
            </a:r>
            <a:endParaRPr lang="it-IT" sz="2000" dirty="0"/>
          </a:p>
          <a:p>
            <a:r>
              <a:rPr lang="it-IT" sz="2000" dirty="0"/>
              <a:t>Ottimi per la composizionalità.</a:t>
            </a:r>
          </a:p>
          <a:p>
            <a:r>
              <a:rPr lang="it-IT" sz="2000" dirty="0"/>
              <a:t>Aumentare gli strati/la larghezza per aggiungere complessità.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KAN superano la </a:t>
            </a:r>
            <a:r>
              <a:rPr lang="it-IT" sz="2000" dirty="0" err="1"/>
              <a:t>curse</a:t>
            </a:r>
            <a:r>
              <a:rPr lang="it-IT" sz="2000" dirty="0"/>
              <a:t> of </a:t>
            </a:r>
            <a:r>
              <a:rPr lang="it-IT" sz="2000" dirty="0" err="1"/>
              <a:t>dimensionality</a:t>
            </a:r>
            <a:r>
              <a:rPr lang="it-IT" sz="2000" dirty="0"/>
              <a:t> che affligge le MLP tradizionali. L'errore di approssimazione di una KAN dipende principalmente dalla risoluzione della griglia </a:t>
            </a:r>
            <a:r>
              <a:rPr lang="it-IT" sz="2000" dirty="0" err="1"/>
              <a:t>spline</a:t>
            </a:r>
            <a:r>
              <a:rPr lang="it-IT" sz="2000" dirty="0"/>
              <a:t>, rendendolo quasi indipendente dalla dimensione dell'input. Questo si traduce in scaling </a:t>
            </a:r>
            <a:r>
              <a:rPr lang="it-IT" sz="2000" dirty="0" err="1"/>
              <a:t>laws</a:t>
            </a:r>
            <a:r>
              <a:rPr lang="it-IT" sz="2000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56" y="2017953"/>
            <a:ext cx="5256431" cy="15278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r>
              <a:rPr lang="it-IT" sz="2200" dirty="0"/>
              <a:t>Algoritmo di ensemble che costruisce alberi decisionali in modo sequenziale. Ogni nuovo albero corregge gli errori del precedente.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2" y="3550842"/>
            <a:ext cx="3897443" cy="30537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4B47E-0437-2D26-41AB-B53908268D71}"/>
              </a:ext>
            </a:extLst>
          </p:cNvPr>
          <p:cNvSpPr txBox="1">
            <a:spLocks/>
          </p:cNvSpPr>
          <p:nvPr/>
        </p:nvSpPr>
        <p:spPr>
          <a:xfrm>
            <a:off x="6171487" y="2017953"/>
            <a:ext cx="5256431" cy="15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buFont typeface="Arial"/>
              <a:buNone/>
            </a:pPr>
            <a:r>
              <a:rPr lang="en-US" sz="2200" b="1" dirty="0"/>
              <a:t>Random Forest: </a:t>
            </a:r>
            <a:r>
              <a:rPr lang="it-IT" sz="2200" dirty="0"/>
              <a:t>Algoritmo di ensemble che combina le previsioni di più alberi decisionali. Ogni albero è addestrato su un sottoinsieme casuale di dati e feature.</a:t>
            </a:r>
          </a:p>
        </p:txBody>
      </p:sp>
      <p:pic>
        <p:nvPicPr>
          <p:cNvPr id="8" name="Immagine 7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625264C-39F7-C3EF-9275-229DB12E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14" y="3571923"/>
            <a:ext cx="4775874" cy="3032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</a:t>
            </a:r>
            <a:r>
              <a:rPr lang="it-IT" sz="2200" b="1" dirty="0"/>
              <a:t>CNN</a:t>
            </a:r>
            <a:r>
              <a:rPr lang="it-IT" sz="2200" dirty="0"/>
              <a:t> include </a:t>
            </a:r>
            <a:r>
              <a:rPr lang="it-IT" sz="2200" b="1" dirty="0"/>
              <a:t>blocchi </a:t>
            </a:r>
            <a:r>
              <a:rPr lang="it-IT" sz="2200" b="1" dirty="0" err="1"/>
              <a:t>convoluzionali</a:t>
            </a:r>
            <a:r>
              <a:rPr lang="it-IT" sz="2200" b="1" dirty="0"/>
              <a:t> </a:t>
            </a:r>
            <a:r>
              <a:rPr lang="it-IT" sz="2200" dirty="0"/>
              <a:t>per </a:t>
            </a:r>
            <a:r>
              <a:rPr lang="it-IT" sz="2200" b="1" dirty="0"/>
              <a:t>l'estrazione delle feature</a:t>
            </a:r>
            <a:r>
              <a:rPr lang="it-IT" sz="2200" dirty="0"/>
              <a:t>, seguiti da </a:t>
            </a:r>
            <a:r>
              <a:rPr lang="it-IT" sz="2200" b="1" dirty="0"/>
              <a:t>strati completamente connessi</a:t>
            </a:r>
            <a:r>
              <a:rPr lang="it-IT" sz="2200" dirty="0"/>
              <a:t>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</a:t>
            </a:r>
            <a:r>
              <a:rPr lang="it-IT" sz="2200" b="1" dirty="0"/>
              <a:t>classificazione finale</a:t>
            </a:r>
            <a:r>
              <a:rPr lang="it-IT" sz="2200" dirty="0"/>
              <a:t>.</a:t>
            </a:r>
          </a:p>
          <a:p>
            <a:pPr>
              <a:defRPr sz="1800"/>
            </a:pPr>
            <a:r>
              <a:rPr lang="it-IT" sz="2200" dirty="0"/>
              <a:t>Modifica applicata: i </a:t>
            </a:r>
            <a:r>
              <a:rPr lang="it-IT" sz="2200" b="1" dirty="0"/>
              <a:t>classificatori standard </a:t>
            </a:r>
            <a:r>
              <a:rPr lang="it-IT" sz="2200" b="1" dirty="0" err="1"/>
              <a:t>fully</a:t>
            </a:r>
            <a:r>
              <a:rPr lang="it-IT" sz="2200" b="1" dirty="0"/>
              <a:t> </a:t>
            </a:r>
            <a:r>
              <a:rPr lang="it-IT" sz="2200" b="1" dirty="0" err="1"/>
              <a:t>connected</a:t>
            </a:r>
            <a:r>
              <a:rPr lang="it-IT" sz="2200" dirty="0"/>
              <a:t> sono stati </a:t>
            </a:r>
            <a:r>
              <a:rPr lang="it-IT" sz="2200" b="1" dirty="0"/>
              <a:t>sostituiti da una KAN </a:t>
            </a:r>
            <a:r>
              <a:rPr lang="it-IT" sz="2200" dirty="0"/>
              <a:t>per confrontare questa architettura con una CNN con </a:t>
            </a:r>
            <a:r>
              <a:rPr lang="it-IT" sz="2200" b="1" dirty="0"/>
              <a:t>MLP</a:t>
            </a:r>
            <a:r>
              <a:rPr lang="it-IT" sz="2200" dirty="0"/>
              <a:t>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DBD9CB-9EF0-4F39-FE8A-5CC7CD776261}"/>
              </a:ext>
            </a:extLst>
          </p:cNvPr>
          <p:cNvSpPr/>
          <p:nvPr/>
        </p:nvSpPr>
        <p:spPr>
          <a:xfrm>
            <a:off x="10029371" y="2680396"/>
            <a:ext cx="1569072" cy="206577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89" y="2369199"/>
            <a:ext cx="5087060" cy="40280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Per i casi di studio, è stato scelto il </a:t>
            </a:r>
            <a:r>
              <a:rPr lang="it-IT" sz="2200" b="1" dirty="0"/>
              <a:t>Random </a:t>
            </a:r>
            <a:r>
              <a:rPr lang="it-IT" sz="2200" b="1" dirty="0" err="1"/>
              <a:t>Search</a:t>
            </a:r>
            <a:r>
              <a:rPr lang="it-IT" sz="2200" dirty="0"/>
              <a:t>, rispetto a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</a:t>
            </a:r>
            <a:r>
              <a:rPr lang="it-IT" sz="2200" dirty="0" err="1"/>
              <a:t>Bayesian</a:t>
            </a:r>
            <a:r>
              <a:rPr lang="it-IT" sz="2200" dirty="0"/>
              <a:t> </a:t>
            </a:r>
            <a:r>
              <a:rPr lang="it-IT" sz="2200" dirty="0" err="1"/>
              <a:t>Optimization</a:t>
            </a:r>
            <a:r>
              <a:rPr lang="it-IT" sz="2200" dirty="0"/>
              <a:t> ed Algoritmi Genetici.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Efficienza su spazi ampi.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Scalabilità.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Semplicità e parallelizzazione.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Flessibilità.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76" y="4374616"/>
            <a:ext cx="5020376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42" y="2292804"/>
            <a:ext cx="8751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Analisi Dati: </a:t>
            </a:r>
            <a:r>
              <a:rPr lang="it-IT" altLang="it-IT" sz="2400" dirty="0" err="1"/>
              <a:t>NumPy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pandas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Machine Learning: </a:t>
            </a:r>
            <a:r>
              <a:rPr lang="it-IT" altLang="it-IT" sz="2400" dirty="0" err="1"/>
              <a:t>PyTorch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pykan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scikit-learn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Visualizzazione: </a:t>
            </a:r>
            <a:r>
              <a:rPr lang="it-IT" altLang="it-IT" sz="2400" dirty="0" err="1"/>
              <a:t>matplotlib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seaborn</a:t>
            </a:r>
            <a:r>
              <a:rPr lang="it-IT" altLang="it-IT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Prototipazione: </a:t>
            </a:r>
            <a:r>
              <a:rPr lang="it-IT" altLang="it-IT" sz="2400" dirty="0"/>
              <a:t>è stata effettuata su Google </a:t>
            </a:r>
            <a:r>
              <a:rPr lang="it-IT" altLang="it-IT" sz="2400" dirty="0" err="1"/>
              <a:t>Colab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Sperimentazione su larga scala: </a:t>
            </a:r>
            <a:r>
              <a:rPr lang="it-IT" altLang="it-IT" sz="2400" dirty="0"/>
              <a:t>è stato utilizzato il Cluster HPC dell'Università di Bologna con gestione delle GPU tramite SLURM.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Riproducibilità: </a:t>
            </a:r>
            <a:r>
              <a:rPr lang="it-IT" altLang="it-IT" sz="2400" dirty="0"/>
              <a:t>ambienti virtuali dedicati (</a:t>
            </a:r>
            <a:r>
              <a:rPr lang="it-IT" altLang="it-IT" sz="2400" dirty="0" err="1"/>
              <a:t>venv</a:t>
            </a:r>
            <a:r>
              <a:rPr lang="it-IT" altLang="it-IT" sz="2400" dirty="0"/>
              <a:t>) con un file requirements.txt.</a:t>
            </a:r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000" b="1" dirty="0"/>
                  <a:t>Regressione: </a:t>
                </a:r>
                <a:r>
                  <a:rPr lang="it-IT" altLang="it-IT" sz="2000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sz="2000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/>
                  <a:t>e Max </a:t>
                </a:r>
                <a:r>
                  <a:rPr lang="it-IT" altLang="it-IT" sz="2000" dirty="0" err="1"/>
                  <a:t>Error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Classificazione: </a:t>
                </a:r>
                <a:r>
                  <a:rPr lang="it-IT" altLang="it-IT" sz="2000" dirty="0" err="1"/>
                  <a:t>Accuracy</a:t>
                </a:r>
                <a:r>
                  <a:rPr lang="it-IT" altLang="it-IT" sz="2000" dirty="0"/>
                  <a:t>, Precision, Recall, F1-score Macro/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, </a:t>
                </a:r>
                <a:r>
                  <a:rPr lang="it-IT" altLang="it-IT" sz="2000" dirty="0" err="1"/>
                  <a:t>Confusion</a:t>
                </a:r>
                <a:r>
                  <a:rPr lang="it-IT" altLang="it-IT" sz="2000" dirty="0"/>
                  <a:t> Matrix, AUC ROC/PR OVR 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Stima dell'incertezza delle metriche: </a:t>
                </a:r>
                <a:r>
                  <a:rPr lang="it-IT" altLang="it-IT" sz="2000" dirty="0"/>
                  <a:t>Gli intervalli di confidenza al 95% sono stati calcolati tramite bootstrap.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Oltre alle performance, è stata misurata la complessità di ciascun modello.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le reti neurali, la complessità è il </a:t>
                </a:r>
                <a:r>
                  <a:rPr lang="it-IT" altLang="it-IT" sz="2000" b="1" dirty="0"/>
                  <a:t>numero totale di parametri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gli ensemble, la complessità è il </a:t>
                </a:r>
                <a:r>
                  <a:rPr lang="it-IT" altLang="it-IT" sz="2000" b="1" dirty="0"/>
                  <a:t>numero totale di nodi </a:t>
                </a:r>
                <a:r>
                  <a:rPr lang="it-IT" altLang="it-IT" sz="2000" dirty="0"/>
                  <a:t>in tutti gli alberi.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blipFill>
                <a:blip r:embed="rId3"/>
                <a:stretch>
                  <a:fillRect l="-767" t="-577" b="-2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0" y="2327273"/>
            <a:ext cx="893398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Problema: </a:t>
            </a:r>
            <a:r>
              <a:rPr lang="it-IT" altLang="it-IT" sz="2400" dirty="0"/>
              <a:t>classificare i livelli di inquinamento da PM2.5 in India.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Dataset: </a:t>
            </a:r>
            <a:r>
              <a:rPr lang="it-IT" altLang="it-IT" sz="2400" dirty="0"/>
              <a:t>misurazioni orarie di PM2.5 e variabili meteo da 453 città indiane (2010-2023).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Trasformare il problema da regressione a classificazione ordinata (6 classi AQI).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Confrontare le performance di 4 modelli diversi (MLP, KAN, RF,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Valutare l'impatto di feature engineering e bilanciamento delle classi.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5" y="2369068"/>
            <a:ext cx="955357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Origine Dati: </a:t>
            </a:r>
            <a:r>
              <a:rPr lang="it-IT" altLang="it-IT" sz="2000" dirty="0"/>
              <a:t>Central </a:t>
            </a:r>
            <a:r>
              <a:rPr lang="it-IT" altLang="it-IT" sz="2000" dirty="0" err="1"/>
              <a:t>Pollution</a:t>
            </a:r>
            <a:r>
              <a:rPr lang="it-IT" altLang="it-IT" sz="2000" dirty="0"/>
              <a:t> Control Board (CPCB) del Governo Indiano.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Fasi di </a:t>
            </a:r>
            <a:r>
              <a:rPr lang="it-IT" altLang="it-IT" sz="2000" b="1" dirty="0" err="1"/>
              <a:t>Pre</a:t>
            </a:r>
            <a:r>
              <a:rPr lang="it-IT" altLang="it-IT" sz="2000" b="1" dirty="0"/>
              <a:t>-elaborazione: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Unione Dati: </a:t>
            </a:r>
            <a:r>
              <a:rPr lang="it-IT" altLang="it-IT" sz="2000" dirty="0"/>
              <a:t>caricamento e fusione di 453 file CSV (uno per città) in un unico </a:t>
            </a:r>
            <a:r>
              <a:rPr lang="it-IT" altLang="it-IT" sz="2000" dirty="0" err="1"/>
              <a:t>dataframe</a:t>
            </a:r>
            <a:r>
              <a:rPr lang="it-IT" altLang="it-IT" sz="20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Pulizia e unificazione: </a:t>
            </a:r>
            <a:r>
              <a:rPr lang="it-IT" altLang="it-IT" sz="2000" dirty="0"/>
              <a:t>rimosse colonne ridondanti.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Gestione </a:t>
            </a:r>
            <a:r>
              <a:rPr lang="it-IT" altLang="it-IT" sz="2000" b="1" dirty="0" err="1"/>
              <a:t>Missing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Values</a:t>
            </a:r>
            <a:r>
              <a:rPr lang="it-IT" altLang="it-IT" sz="2000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Rimosse colonne con &gt;40%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I restanti valori mancanti sono stati riempiti con </a:t>
            </a:r>
            <a:r>
              <a:rPr lang="it-IT" altLang="it-IT" sz="2000" dirty="0" err="1"/>
              <a:t>forward-fill</a:t>
            </a:r>
            <a:r>
              <a:rPr lang="it-IT" altLang="it-IT" sz="2000" dirty="0"/>
              <a:t> e poi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Ricampionamento: </a:t>
            </a:r>
            <a:r>
              <a:rPr lang="it-IT" altLang="it-IT" sz="2000" dirty="0"/>
              <a:t>dati aggregati a livello statale con media giornaliera 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 err="1"/>
              <a:t>Outlier</a:t>
            </a:r>
            <a:r>
              <a:rPr lang="it-IT" altLang="it-IT" sz="2000" b="1" dirty="0"/>
              <a:t>: </a:t>
            </a:r>
            <a:r>
              <a:rPr lang="it-IT" altLang="it-IT" sz="2000" dirty="0"/>
              <a:t>rimossi gli </a:t>
            </a:r>
            <a:r>
              <a:rPr lang="it-IT" altLang="it-IT" sz="2000" dirty="0" err="1"/>
              <a:t>outlier</a:t>
            </a:r>
            <a:r>
              <a:rPr lang="it-IT" altLang="it-IT" sz="2000" dirty="0"/>
              <a:t> usando l'algoritmo </a:t>
            </a:r>
            <a:r>
              <a:rPr lang="it-IT" altLang="it-IT" sz="2000" dirty="0" err="1"/>
              <a:t>Isolation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Forest</a:t>
            </a:r>
            <a:r>
              <a:rPr lang="it-IT" alt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0" y="2478405"/>
            <a:ext cx="10936664" cy="3826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Studio Teorico dei Modelli:</a:t>
            </a:r>
            <a:r>
              <a:rPr lang="it-IT" sz="2400" dirty="0"/>
              <a:t> Analisi dei </a:t>
            </a:r>
            <a:r>
              <a:rPr lang="it-IT" sz="2400" b="1" dirty="0"/>
              <a:t>fondamenti matematici </a:t>
            </a:r>
            <a:r>
              <a:rPr lang="it-IT" sz="2400" dirty="0"/>
              <a:t>e delle </a:t>
            </a:r>
            <a:r>
              <a:rPr lang="it-IT" sz="2400" b="1" dirty="0"/>
              <a:t>architetture</a:t>
            </a:r>
            <a:r>
              <a:rPr lang="it-IT" sz="2400" dirty="0"/>
              <a:t> di Random </a:t>
            </a:r>
            <a:r>
              <a:rPr lang="it-IT" sz="2400" dirty="0" err="1"/>
              <a:t>Forest</a:t>
            </a:r>
            <a:r>
              <a:rPr lang="it-IT" sz="2400" dirty="0"/>
              <a:t>, </a:t>
            </a:r>
            <a:r>
              <a:rPr lang="it-IT" sz="2400" dirty="0" err="1"/>
              <a:t>XGBoost</a:t>
            </a:r>
            <a:r>
              <a:rPr lang="it-IT" sz="2400" dirty="0"/>
              <a:t>, MLP e KAN.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Metodologica ed Applicativa: </a:t>
            </a:r>
            <a:r>
              <a:rPr lang="it-IT" sz="2400" dirty="0"/>
              <a:t>Valutare l'</a:t>
            </a:r>
            <a:r>
              <a:rPr lang="it-IT" sz="2400" b="1" dirty="0"/>
              <a:t>efficacia</a:t>
            </a:r>
            <a:r>
              <a:rPr lang="it-IT" sz="2400" dirty="0"/>
              <a:t> dei modelli </a:t>
            </a:r>
            <a:r>
              <a:rPr lang="it-IT" sz="2400" b="1" dirty="0"/>
              <a:t>in scenari reali </a:t>
            </a:r>
            <a:r>
              <a:rPr lang="it-IT" sz="2400" dirty="0"/>
              <a:t>attraverso un'analisi approfondita.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Addestramento &amp; Valutazione: </a:t>
            </a:r>
            <a:r>
              <a:rPr lang="it-IT" sz="2400" dirty="0"/>
              <a:t>Addestrare i modelli su tre casi di studio diversi per tipologia di problema (regressione e classificazione) e natura dei dati (tabellari, serie storiche, immagini).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Studio di Ablazione Post-Training: </a:t>
            </a:r>
            <a:r>
              <a:rPr lang="it-IT" sz="2400" dirty="0"/>
              <a:t>Analizzare </a:t>
            </a:r>
            <a:r>
              <a:rPr lang="it-IT" sz="2400" b="1" dirty="0"/>
              <a:t>l'impatto del </a:t>
            </a:r>
            <a:r>
              <a:rPr lang="it-IT" sz="2400" b="1" dirty="0" err="1"/>
              <a:t>pruning</a:t>
            </a:r>
            <a:r>
              <a:rPr lang="it-IT" sz="2400" b="1" dirty="0"/>
              <a:t> </a:t>
            </a:r>
            <a:r>
              <a:rPr lang="it-IT" sz="2400" dirty="0"/>
              <a:t>(riduzione dei parametri) per misurare il compromesso tra la complessità del modello e le prestazioni predittive.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5B8DC-A8F9-4696-C8DF-334E7D7952B0}"/>
              </a:ext>
            </a:extLst>
          </p:cNvPr>
          <p:cNvSpPr txBox="1"/>
          <p:nvPr/>
        </p:nvSpPr>
        <p:spPr>
          <a:xfrm>
            <a:off x="2042627" y="2635049"/>
            <a:ext cx="80989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24xFeatures (Input):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Dati Temporali: </a:t>
            </a:r>
            <a:r>
              <a:rPr lang="it-IT" sz="2000" dirty="0"/>
              <a:t>Anno, mese, giorno del mese, giorno della settimana, giorno dell'anno, settimana dell'anno,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Stato di Misurazione: </a:t>
            </a:r>
            <a:r>
              <a:rPr lang="it-IT" sz="2000" dirty="0"/>
              <a:t>Variabile categorica.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Valori Ritardati (Lag Features): </a:t>
            </a:r>
            <a:r>
              <a:rPr lang="it-IT" sz="2000" dirty="0"/>
              <a:t>Valori storici di PM2.5, CO e O3 a 1, 2, 3 giorni, 1 settimana, 1 mese e 1 anno.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Variabile Target (PM2.5):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Conversione del dato continuo di PM2.5 in 6 classi discrete basate sull'indice AQI (Air Quality Index) dell'EPA, da GOOD a HAZARDOUS. Le classi sono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042712"/>
            <a:ext cx="567473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è il modello migliore in tutte le metriche aggregate.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miglior compromesso tra accuratezza e bassa complessità.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vince in termini di performance assolute.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60% di </a:t>
            </a:r>
            <a:r>
              <a:rPr lang="it-IT" altLang="it-IT" dirty="0" err="1"/>
              <a:t>pruning</a:t>
            </a:r>
            <a:r>
              <a:rPr lang="it-IT" altLang="it-IT" dirty="0"/>
              <a:t> e 2.5×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70% di </a:t>
            </a:r>
            <a:r>
              <a:rPr lang="it-IT" altLang="it-IT" dirty="0" err="1"/>
              <a:t>pruning</a:t>
            </a:r>
            <a:r>
              <a:rPr lang="it-IT" altLang="it-IT" dirty="0"/>
              <a:t> e 3.0×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90% di </a:t>
            </a:r>
            <a:r>
              <a:rPr lang="it-IT" altLang="it-IT" dirty="0" err="1"/>
              <a:t>pruning</a:t>
            </a:r>
            <a:r>
              <a:rPr lang="it-IT" altLang="it-IT" dirty="0"/>
              <a:t> e 11.1×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50% di </a:t>
            </a:r>
            <a:r>
              <a:rPr lang="it-IT" altLang="it-IT" dirty="0" err="1"/>
              <a:t>pruning</a:t>
            </a:r>
            <a:r>
              <a:rPr lang="it-IT" altLang="it-IT" dirty="0"/>
              <a:t> e 2.0× di compressione.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4" y="2690092"/>
            <a:ext cx="916689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Problema: </a:t>
            </a:r>
            <a:r>
              <a:rPr lang="it-IT" altLang="it-IT" sz="2200" dirty="0"/>
              <a:t>Classificare l'età di una persona a partire da immagini del volto.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Dataset: </a:t>
            </a:r>
            <a:r>
              <a:rPr lang="it-IT" altLang="it-IT" sz="2200" dirty="0" err="1"/>
              <a:t>UTKFace</a:t>
            </a:r>
            <a:r>
              <a:rPr lang="it-IT" altLang="it-IT" sz="2200" dirty="0"/>
              <a:t>, una raccolta di 20,000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Obiettivi Principali: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Trasformare</a:t>
            </a:r>
            <a:r>
              <a:rPr lang="it-IT" altLang="it-IT" sz="2200" dirty="0"/>
              <a:t> la stima dell'età da un problema di regressione </a:t>
            </a:r>
            <a:r>
              <a:rPr lang="it-IT" altLang="it-IT" sz="2200" b="1" dirty="0"/>
              <a:t>ad un problema di classificazione in fasce d'età </a:t>
            </a:r>
            <a:r>
              <a:rPr lang="it-IT" altLang="it-IT" sz="2200" dirty="0"/>
              <a:t>(</a:t>
            </a:r>
            <a:r>
              <a:rPr lang="it-IT" altLang="it-IT" sz="2200" dirty="0" err="1"/>
              <a:t>child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young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adult</a:t>
            </a:r>
            <a:r>
              <a:rPr lang="it-IT" altLang="it-IT" sz="2200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Confrontare le performance </a:t>
            </a:r>
            <a:r>
              <a:rPr lang="it-IT" altLang="it-IT" sz="2200" dirty="0"/>
              <a:t>di CNN con classificatori finali MLP e KAN.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dirty="0"/>
              <a:t>Analizzare il </a:t>
            </a:r>
            <a:r>
              <a:rPr lang="it-IT" altLang="it-IT" sz="2200" b="1" dirty="0"/>
              <a:t>trade-off tra prestazioni e complessità </a:t>
            </a:r>
            <a:r>
              <a:rPr lang="it-IT" altLang="it-IT" sz="2200" dirty="0"/>
              <a:t>di ciascuna architettura.</a:t>
            </a:r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1731568" y="2243519"/>
            <a:ext cx="88493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Origine Dati: </a:t>
            </a:r>
            <a:r>
              <a:rPr lang="it-IT" sz="2000" dirty="0"/>
              <a:t>Il dataset </a:t>
            </a:r>
            <a:r>
              <a:rPr lang="it-IT" sz="2000" dirty="0" err="1"/>
              <a:t>UTKFace</a:t>
            </a:r>
            <a:r>
              <a:rPr lang="it-IT" sz="2000" dirty="0"/>
              <a:t> fornisce volti annotati con età, genere ed etnia, codificati nei nomi dei file (&lt;age&gt;_&lt;gender&gt;_&lt;</a:t>
            </a:r>
            <a:r>
              <a:rPr lang="it-IT" sz="2000" dirty="0" err="1"/>
              <a:t>ethnic</a:t>
            </a:r>
            <a:r>
              <a:rPr lang="it-IT" sz="2000" dirty="0"/>
              <a:t>&gt;_...jpg).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Fasi di </a:t>
            </a:r>
            <a:r>
              <a:rPr lang="it-IT" sz="2000" b="1" dirty="0" err="1"/>
              <a:t>Pre</a:t>
            </a:r>
            <a:r>
              <a:rPr lang="it-IT" sz="2000" b="1" dirty="0"/>
              <a:t>-elaborazione: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Estrazione Etichette: </a:t>
            </a:r>
            <a:r>
              <a:rPr lang="it-IT" sz="2000" dirty="0"/>
              <a:t>Analisi </a:t>
            </a:r>
            <a:r>
              <a:rPr lang="it-IT" sz="2000" b="1" dirty="0"/>
              <a:t>dei nomi dei file </a:t>
            </a:r>
            <a:r>
              <a:rPr lang="it-IT" sz="2000" dirty="0"/>
              <a:t>per estrarre e pulire le etichette di età, genere ed etnia.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Discretizzazione Età: </a:t>
            </a:r>
            <a:r>
              <a:rPr lang="it-IT" sz="2000" dirty="0"/>
              <a:t>L'età, originariamente continua, è stata convertita </a:t>
            </a:r>
            <a:r>
              <a:rPr lang="it-IT" sz="2000" b="1" dirty="0"/>
              <a:t>in 4 fasce d'età</a:t>
            </a:r>
            <a:r>
              <a:rPr lang="it-IT" sz="2000" dirty="0"/>
              <a:t> (</a:t>
            </a:r>
            <a:r>
              <a:rPr lang="it-IT" sz="2000" dirty="0" err="1"/>
              <a:t>child</a:t>
            </a:r>
            <a:r>
              <a:rPr lang="it-IT" sz="2000" dirty="0"/>
              <a:t>, </a:t>
            </a:r>
            <a:r>
              <a:rPr lang="it-IT" sz="2000" dirty="0" err="1"/>
              <a:t>young</a:t>
            </a:r>
            <a:r>
              <a:rPr lang="it-IT" sz="2000" dirty="0"/>
              <a:t>, </a:t>
            </a:r>
            <a:r>
              <a:rPr lang="it-IT" sz="2000" dirty="0" err="1"/>
              <a:t>adult</a:t>
            </a:r>
            <a:r>
              <a:rPr lang="it-IT" sz="2000" dirty="0"/>
              <a:t>, senior) per una classificazione più robusta.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Bilanciamento Dataset: </a:t>
            </a:r>
            <a:r>
              <a:rPr lang="it-IT" sz="2000" dirty="0"/>
              <a:t>Il dataset è stato bilanciato campionando un </a:t>
            </a:r>
            <a:r>
              <a:rPr lang="it-IT" sz="2000" b="1" dirty="0"/>
              <a:t>numero</a:t>
            </a:r>
            <a:r>
              <a:rPr lang="it-IT" sz="2000" dirty="0"/>
              <a:t> quasi </a:t>
            </a:r>
            <a:r>
              <a:rPr lang="it-IT" sz="2000" b="1" dirty="0"/>
              <a:t>uguale</a:t>
            </a:r>
            <a:r>
              <a:rPr lang="it-IT" sz="2000" dirty="0"/>
              <a:t> di immagini </a:t>
            </a:r>
            <a:r>
              <a:rPr lang="it-IT" sz="2000" b="1" dirty="0"/>
              <a:t>per ogni fascia d'età</a:t>
            </a:r>
            <a:r>
              <a:rPr lang="it-IT" sz="2000" dirty="0"/>
              <a:t>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Normalizzazione Immagini: </a:t>
            </a:r>
            <a:r>
              <a:rPr lang="it-IT" sz="2000" dirty="0"/>
              <a:t>Tutte le immagini sono state </a:t>
            </a:r>
            <a:r>
              <a:rPr lang="it-IT" sz="2000" b="1" dirty="0"/>
              <a:t>ridimensionate</a:t>
            </a:r>
            <a:r>
              <a:rPr lang="it-IT" sz="2000" dirty="0"/>
              <a:t> a 224x224 pixel e </a:t>
            </a:r>
            <a:r>
              <a:rPr lang="it-IT" sz="2000" b="1" dirty="0"/>
              <a:t>normalizzate</a:t>
            </a:r>
            <a:r>
              <a:rPr lang="it-IT" sz="2000" dirty="0"/>
              <a:t> per essere </a:t>
            </a:r>
            <a:r>
              <a:rPr lang="it-IT" sz="2000" b="1" dirty="0"/>
              <a:t>compatibili con le CNN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429134"/>
            <a:ext cx="54556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b="1" dirty="0"/>
              <a:t>CNN+KAN </a:t>
            </a:r>
            <a:r>
              <a:rPr lang="it-IT" altLang="it-IT" dirty="0"/>
              <a:t>è il modello migliore in tutte le metriche aggregate.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prestazioni migliori 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compromesso tra performance e </a:t>
            </a:r>
            <a:r>
              <a:rPr lang="it-IT" altLang="it-IT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411512"/>
            <a:ext cx="94583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scelta</a:t>
            </a:r>
            <a:r>
              <a:rPr lang="it-IT" sz="2000" dirty="0"/>
              <a:t> del </a:t>
            </a:r>
            <a:r>
              <a:rPr lang="it-IT" sz="2000" b="1" dirty="0"/>
              <a:t>modello</a:t>
            </a:r>
            <a:r>
              <a:rPr lang="it-IT" sz="2000" dirty="0"/>
              <a:t> ideale </a:t>
            </a:r>
            <a:r>
              <a:rPr lang="it-IT" sz="2000" b="1" dirty="0"/>
              <a:t>dipende dal problema e dai vincoli operativi</a:t>
            </a:r>
            <a:r>
              <a:rPr lang="it-IT" sz="2000" dirty="0"/>
              <a:t>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XGBoost</a:t>
            </a:r>
            <a:r>
              <a:rPr lang="it-IT" sz="2000" dirty="0"/>
              <a:t> è il modello </a:t>
            </a:r>
            <a:r>
              <a:rPr lang="it-IT" sz="2000" b="1" dirty="0"/>
              <a:t>migliore</a:t>
            </a:r>
            <a:r>
              <a:rPr lang="it-IT" sz="2000" dirty="0"/>
              <a:t> per l'accuratezza su </a:t>
            </a:r>
            <a:r>
              <a:rPr lang="it-IT" sz="2000" b="1" dirty="0"/>
              <a:t>dati tabulari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</a:t>
            </a:r>
            <a:r>
              <a:rPr lang="it-IT" sz="2000" dirty="0"/>
              <a:t> offre un </a:t>
            </a:r>
            <a:r>
              <a:rPr lang="it-IT" sz="2000" b="1" dirty="0"/>
              <a:t>ottimo compromesso</a:t>
            </a:r>
            <a:r>
              <a:rPr lang="it-IT" sz="2000" dirty="0"/>
              <a:t> tra </a:t>
            </a:r>
            <a:r>
              <a:rPr lang="it-IT" sz="2000" b="1" dirty="0"/>
              <a:t>performance</a:t>
            </a:r>
            <a:r>
              <a:rPr lang="it-IT" sz="2000" dirty="0"/>
              <a:t> e </a:t>
            </a:r>
            <a:r>
              <a:rPr lang="it-IT" sz="2000" b="1" dirty="0"/>
              <a:t>complessità</a:t>
            </a:r>
            <a:r>
              <a:rPr lang="it-IT" sz="2000" dirty="0"/>
              <a:t>, rendendola ideale dove la leggerezza del modello è cruciale.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CNN+MLP </a:t>
            </a:r>
            <a:r>
              <a:rPr lang="it-IT" sz="2000" dirty="0"/>
              <a:t>è la </a:t>
            </a:r>
            <a:r>
              <a:rPr lang="it-IT" sz="2000" b="1" dirty="0"/>
              <a:t>soluzione più efficiente </a:t>
            </a:r>
            <a:r>
              <a:rPr lang="it-IT" sz="2000" dirty="0"/>
              <a:t>per l'analisi di immagini, offrendo prestazioni competitive con un costo computazionale molto inferiore rispetto alla CNN+KAN.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Ensemble</a:t>
            </a:r>
            <a:r>
              <a:rPr lang="it-IT" sz="2000" dirty="0"/>
              <a:t> mostrano una </a:t>
            </a:r>
            <a:r>
              <a:rPr lang="it-IT" sz="2000" b="1" dirty="0"/>
              <a:t>straordinaria resilienza alla compressione</a:t>
            </a:r>
            <a:r>
              <a:rPr lang="it-IT" sz="2000" dirty="0"/>
              <a:t>, mantenendo le prestazioni anche dopo un </a:t>
            </a:r>
            <a:r>
              <a:rPr lang="it-IT" sz="2000" dirty="0" err="1"/>
              <a:t>pruning</a:t>
            </a:r>
            <a:r>
              <a:rPr lang="it-IT" sz="2000" dirty="0"/>
              <a:t> del 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Reti Neurali </a:t>
            </a:r>
            <a:r>
              <a:rPr lang="it-IT" sz="2000" dirty="0"/>
              <a:t>sono </a:t>
            </a:r>
            <a:r>
              <a:rPr lang="it-IT" sz="2000" b="1" dirty="0"/>
              <a:t>più fragili al </a:t>
            </a:r>
            <a:r>
              <a:rPr lang="it-IT" sz="2000" b="1" dirty="0" err="1"/>
              <a:t>pruning</a:t>
            </a:r>
            <a:r>
              <a:rPr lang="it-IT" sz="2000" dirty="0"/>
              <a:t>, tollerando una compressione inferiore.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 non è un sostituto universale delle MLP</a:t>
            </a:r>
            <a:r>
              <a:rPr lang="it-IT" sz="2000" dirty="0"/>
              <a:t>, ma un'alternativa valida e promettente.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66780" y="2319004"/>
            <a:ext cx="565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che elabora i dati attraverso una serie di strati di neuroni: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Strato di input:</a:t>
            </a:r>
            <a:r>
              <a:rPr lang="it-IT" dirty="0"/>
              <a:t> riceve i dati iniziali.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Strati nascosti: </a:t>
            </a:r>
            <a:r>
              <a:rPr lang="it-IT" dirty="0"/>
              <a:t>elaborano i dati in uno o più passaggi.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Strato di output: </a:t>
            </a:r>
            <a:r>
              <a:rPr lang="it-IT" dirty="0"/>
              <a:t>produce il risultato finale.</a:t>
            </a:r>
          </a:p>
          <a:p>
            <a:endParaRPr lang="it-IT" dirty="0"/>
          </a:p>
          <a:p>
            <a:r>
              <a:rPr lang="it-IT" dirty="0"/>
              <a:t>Le MLP possono risolvere </a:t>
            </a:r>
            <a:r>
              <a:rPr lang="it-IT" b="1" dirty="0"/>
              <a:t>problemi non lineari </a:t>
            </a:r>
            <a:r>
              <a:rPr lang="it-IT" dirty="0"/>
              <a:t>grazie ai loro strati nascosti ed alle funzioni di attivazione.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540345" y="3930296"/>
            <a:ext cx="1131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Funziona in senso opposto al flusso dei dati, dall'output all'input. 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</a:t>
            </a:r>
            <a:r>
              <a:rPr lang="it-IT" b="1" dirty="0"/>
              <a:t>l'errore finale </a:t>
            </a:r>
            <a:r>
              <a:rPr lang="it-IT" dirty="0"/>
              <a:t>nello strato di output utilizzando una funzione di perdita (</a:t>
            </a:r>
            <a:r>
              <a:rPr lang="it-IT" b="1" dirty="0"/>
              <a:t>Loss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minimo, permettendo alla rete di diventare più accurata.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EF2E7-83AB-4098-75B2-AEA35DF7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5BB80-CF61-8053-ADC3-659ABFF2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Curve di </a:t>
            </a:r>
            <a:r>
              <a:rPr lang="it-IT" sz="4000" dirty="0" err="1"/>
              <a:t>Bézier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08595159-FB6E-9153-CC28-AEF97385CD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395" y="2983913"/>
            <a:ext cx="245173" cy="211781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4A5DCE7-ECFD-B690-19B0-322A394396EB}"/>
              </a:ext>
            </a:extLst>
          </p:cNvPr>
          <p:cNvSpPr/>
          <p:nvPr/>
        </p:nvSpPr>
        <p:spPr>
          <a:xfrm>
            <a:off x="5497032" y="2983913"/>
            <a:ext cx="943364" cy="212035"/>
          </a:xfrm>
          <a:custGeom>
            <a:avLst/>
            <a:gdLst/>
            <a:ahLst/>
            <a:cxnLst/>
            <a:rect l="l" t="t" r="r" b="b"/>
            <a:pathLst>
              <a:path w="943610" h="212089">
                <a:moveTo>
                  <a:pt x="875664" y="0"/>
                </a:moveTo>
                <a:lnTo>
                  <a:pt x="872744" y="8636"/>
                </a:lnTo>
                <a:lnTo>
                  <a:pt x="884957" y="13946"/>
                </a:lnTo>
                <a:lnTo>
                  <a:pt x="895492" y="21304"/>
                </a:lnTo>
                <a:lnTo>
                  <a:pt x="916906" y="55449"/>
                </a:lnTo>
                <a:lnTo>
                  <a:pt x="923099" y="86538"/>
                </a:lnTo>
                <a:lnTo>
                  <a:pt x="923141" y="86830"/>
                </a:lnTo>
                <a:lnTo>
                  <a:pt x="920781" y="140525"/>
                </a:lnTo>
                <a:lnTo>
                  <a:pt x="904251" y="180911"/>
                </a:lnTo>
                <a:lnTo>
                  <a:pt x="872998" y="203200"/>
                </a:lnTo>
                <a:lnTo>
                  <a:pt x="875664" y="211836"/>
                </a:lnTo>
                <a:lnTo>
                  <a:pt x="916187" y="187707"/>
                </a:lnTo>
                <a:lnTo>
                  <a:pt x="938863" y="143382"/>
                </a:lnTo>
                <a:lnTo>
                  <a:pt x="943228" y="105917"/>
                </a:lnTo>
                <a:lnTo>
                  <a:pt x="942152" y="86830"/>
                </a:lnTo>
                <a:lnTo>
                  <a:pt x="925830" y="37211"/>
                </a:lnTo>
                <a:lnTo>
                  <a:pt x="891022" y="5546"/>
                </a:lnTo>
                <a:lnTo>
                  <a:pt x="875664" y="0"/>
                </a:lnTo>
                <a:close/>
              </a:path>
              <a:path w="943610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91" y="123571"/>
                </a:lnTo>
                <a:lnTo>
                  <a:pt x="17525" y="174751"/>
                </a:lnTo>
                <a:lnTo>
                  <a:pt x="52155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071A610-2545-4917-69D6-85E75C6C33AF}"/>
              </a:ext>
            </a:extLst>
          </p:cNvPr>
          <p:cNvSpPr/>
          <p:nvPr/>
        </p:nvSpPr>
        <p:spPr>
          <a:xfrm>
            <a:off x="6778381" y="298391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563" y="8636"/>
                </a:lnTo>
                <a:lnTo>
                  <a:pt x="587777" y="13946"/>
                </a:lnTo>
                <a:lnTo>
                  <a:pt x="598312" y="21304"/>
                </a:lnTo>
                <a:lnTo>
                  <a:pt x="619726" y="55449"/>
                </a:lnTo>
                <a:lnTo>
                  <a:pt x="625919" y="86538"/>
                </a:lnTo>
                <a:lnTo>
                  <a:pt x="625961" y="86830"/>
                </a:lnTo>
                <a:lnTo>
                  <a:pt x="623601" y="140525"/>
                </a:lnTo>
                <a:lnTo>
                  <a:pt x="607071" y="180911"/>
                </a:lnTo>
                <a:lnTo>
                  <a:pt x="575818" y="203200"/>
                </a:lnTo>
                <a:lnTo>
                  <a:pt x="578484" y="211836"/>
                </a:lnTo>
                <a:lnTo>
                  <a:pt x="619007" y="187707"/>
                </a:lnTo>
                <a:lnTo>
                  <a:pt x="641683" y="143382"/>
                </a:lnTo>
                <a:lnTo>
                  <a:pt x="646049" y="105917"/>
                </a:lnTo>
                <a:lnTo>
                  <a:pt x="644972" y="86830"/>
                </a:lnTo>
                <a:lnTo>
                  <a:pt x="644955" y="86538"/>
                </a:lnTo>
                <a:lnTo>
                  <a:pt x="628650" y="37211"/>
                </a:lnTo>
                <a:lnTo>
                  <a:pt x="59384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89" y="123571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893BB59-E7AB-F693-13F8-6C278FB90182}"/>
              </a:ext>
            </a:extLst>
          </p:cNvPr>
          <p:cNvSpPr txBox="1"/>
          <p:nvPr/>
        </p:nvSpPr>
        <p:spPr>
          <a:xfrm>
            <a:off x="4005552" y="2913575"/>
            <a:ext cx="4397500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89">
              <a:spcBef>
                <a:spcPts val="100"/>
              </a:spcBef>
              <a:tabLst>
                <a:tab pos="552919" algn="l"/>
                <a:tab pos="2518289" algn="l"/>
                <a:tab pos="2847755" algn="l"/>
              </a:tabLst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=</a:t>
            </a:r>
            <a:r>
              <a:rPr sz="1799" spc="4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𝑷</a:t>
            </a:r>
            <a:r>
              <a:rPr sz="1949" spc="-37" baseline="-14957" dirty="0">
                <a:latin typeface="Cambria Math"/>
                <a:cs typeface="Cambria Math"/>
              </a:rPr>
              <a:t>0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 dirty="0">
              <a:latin typeface="Cambria Math"/>
              <a:cs typeface="Cambria Math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243F11D-6A42-5EC2-3FFF-A7C967617AB9}"/>
              </a:ext>
            </a:extLst>
          </p:cNvPr>
          <p:cNvSpPr txBox="1"/>
          <p:nvPr/>
        </p:nvSpPr>
        <p:spPr>
          <a:xfrm>
            <a:off x="1203772" y="3796629"/>
            <a:ext cx="6367460" cy="505263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latin typeface="Tahoma"/>
                <a:cs typeface="Tahoma"/>
              </a:rPr>
              <a:t>Dati tre punti, possiamo calcolare la curva quadratica di </a:t>
            </a:r>
            <a:r>
              <a:rPr lang="it-IT" sz="1600" dirty="0" err="1">
                <a:latin typeface="Tahoma"/>
                <a:cs typeface="Tahoma"/>
              </a:rPr>
              <a:t>Bézier</a:t>
            </a:r>
            <a:r>
              <a:rPr lang="it-IT" sz="1600" dirty="0">
                <a:latin typeface="Tahoma"/>
                <a:cs typeface="Tahoma"/>
              </a:rPr>
              <a:t> che interpola i punti intermedi.</a:t>
            </a:r>
          </a:p>
        </p:txBody>
      </p:sp>
      <p:pic>
        <p:nvPicPr>
          <p:cNvPr id="18" name="object 10">
            <a:extLst>
              <a:ext uri="{FF2B5EF4-FFF2-40B4-BE49-F238E27FC236}">
                <a16:creationId xmlns:a16="http://schemas.microsoft.com/office/drawing/2014/main" id="{4A24CCDA-E86E-D516-24F3-1C195D0DD61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6793" y="4348936"/>
            <a:ext cx="245173" cy="211654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88831DE5-EE4B-99B8-0AD7-9E2C16EF5D6B}"/>
              </a:ext>
            </a:extLst>
          </p:cNvPr>
          <p:cNvSpPr/>
          <p:nvPr/>
        </p:nvSpPr>
        <p:spPr>
          <a:xfrm>
            <a:off x="5550612" y="4348936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22" y="13946"/>
                </a:lnTo>
                <a:lnTo>
                  <a:pt x="598281" y="21304"/>
                </a:lnTo>
                <a:lnTo>
                  <a:pt x="619672" y="55429"/>
                </a:lnTo>
                <a:lnTo>
                  <a:pt x="625932" y="86536"/>
                </a:lnTo>
                <a:lnTo>
                  <a:pt x="625959" y="86723"/>
                </a:lnTo>
                <a:lnTo>
                  <a:pt x="626744" y="104775"/>
                </a:lnTo>
                <a:lnTo>
                  <a:pt x="625959" y="123517"/>
                </a:lnTo>
                <a:lnTo>
                  <a:pt x="623601" y="140509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4" y="86723"/>
                </a:lnTo>
                <a:lnTo>
                  <a:pt x="628522" y="37084"/>
                </a:lnTo>
                <a:lnTo>
                  <a:pt x="593822" y="5544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989" y="123517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51" y="10591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FD7FAC34-0352-1807-FE0E-6CA871E4C35F}"/>
              </a:ext>
            </a:extLst>
          </p:cNvPr>
          <p:cNvSpPr/>
          <p:nvPr/>
        </p:nvSpPr>
        <p:spPr>
          <a:xfrm>
            <a:off x="5548200" y="4755992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04" y="13946"/>
                </a:lnTo>
                <a:lnTo>
                  <a:pt x="598233" y="21304"/>
                </a:lnTo>
                <a:lnTo>
                  <a:pt x="619672" y="55449"/>
                </a:lnTo>
                <a:lnTo>
                  <a:pt x="625917" y="86538"/>
                </a:lnTo>
                <a:lnTo>
                  <a:pt x="625959" y="86830"/>
                </a:lnTo>
                <a:lnTo>
                  <a:pt x="626744" y="104901"/>
                </a:lnTo>
                <a:lnTo>
                  <a:pt x="625959" y="123570"/>
                </a:lnTo>
                <a:lnTo>
                  <a:pt x="623601" y="140525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836"/>
                </a:lnTo>
                <a:lnTo>
                  <a:pt x="618900" y="187725"/>
                </a:lnTo>
                <a:lnTo>
                  <a:pt x="641667" y="143382"/>
                </a:lnTo>
                <a:lnTo>
                  <a:pt x="646049" y="105918"/>
                </a:lnTo>
                <a:lnTo>
                  <a:pt x="644970" y="86830"/>
                </a:lnTo>
                <a:lnTo>
                  <a:pt x="628522" y="37211"/>
                </a:lnTo>
                <a:lnTo>
                  <a:pt x="59382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989" y="123570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46" y="105918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82155D9A-D4C5-D0DC-C69A-EC325712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88911"/>
              </p:ext>
            </p:extLst>
          </p:nvPr>
        </p:nvGraphicFramePr>
        <p:xfrm>
          <a:off x="4591250" y="4342447"/>
          <a:ext cx="2539338" cy="669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558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09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760"/>
                        </a:lnSpc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7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172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2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object 14">
            <a:extLst>
              <a:ext uri="{FF2B5EF4-FFF2-40B4-BE49-F238E27FC236}">
                <a16:creationId xmlns:a16="http://schemas.microsoft.com/office/drawing/2014/main" id="{AE580D48-AE56-F6FE-D51A-1BE36767D5A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4381" y="4755992"/>
            <a:ext cx="245173" cy="211781"/>
          </a:xfrm>
          <a:prstGeom prst="rect">
            <a:avLst/>
          </a:prstGeom>
        </p:spPr>
      </p:pic>
      <p:pic>
        <p:nvPicPr>
          <p:cNvPr id="23" name="object 15">
            <a:extLst>
              <a:ext uri="{FF2B5EF4-FFF2-40B4-BE49-F238E27FC236}">
                <a16:creationId xmlns:a16="http://schemas.microsoft.com/office/drawing/2014/main" id="{5A285F94-81E3-76FC-C246-EC380DEB1CB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4897" y="5542933"/>
            <a:ext cx="245173" cy="211654"/>
          </a:xfrm>
          <a:prstGeom prst="rect">
            <a:avLst/>
          </a:prstGeom>
        </p:spPr>
      </p:pic>
      <p:sp>
        <p:nvSpPr>
          <p:cNvPr id="24" name="object 16">
            <a:extLst>
              <a:ext uri="{FF2B5EF4-FFF2-40B4-BE49-F238E27FC236}">
                <a16:creationId xmlns:a16="http://schemas.microsoft.com/office/drawing/2014/main" id="{C778E04D-D3E5-45AB-A52F-16652FAEB4A1}"/>
              </a:ext>
            </a:extLst>
          </p:cNvPr>
          <p:cNvSpPr txBox="1"/>
          <p:nvPr/>
        </p:nvSpPr>
        <p:spPr>
          <a:xfrm>
            <a:off x="2546320" y="5473227"/>
            <a:ext cx="376457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endParaRPr sz="1799">
              <a:latin typeface="Cambria Math"/>
              <a:cs typeface="Cambria Math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DC930E80-7901-5115-1809-2043C698D03B}"/>
              </a:ext>
            </a:extLst>
          </p:cNvPr>
          <p:cNvSpPr/>
          <p:nvPr/>
        </p:nvSpPr>
        <p:spPr>
          <a:xfrm>
            <a:off x="3378715" y="554293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508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4"/>
                </a:lnTo>
                <a:lnTo>
                  <a:pt x="625959" y="123443"/>
                </a:lnTo>
                <a:lnTo>
                  <a:pt x="614171" y="169163"/>
                </a:lnTo>
                <a:lnTo>
                  <a:pt x="587865" y="197738"/>
                </a:lnTo>
                <a:lnTo>
                  <a:pt x="575818" y="203072"/>
                </a:lnTo>
                <a:lnTo>
                  <a:pt x="578484" y="211708"/>
                </a:lnTo>
                <a:lnTo>
                  <a:pt x="618954" y="187705"/>
                </a:lnTo>
                <a:lnTo>
                  <a:pt x="641683" y="143335"/>
                </a:lnTo>
                <a:lnTo>
                  <a:pt x="646049" y="105917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3"/>
                </a:lnTo>
                <a:lnTo>
                  <a:pt x="593840" y="5526"/>
                </a:lnTo>
                <a:lnTo>
                  <a:pt x="578484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CDFCF67E-7AE4-730D-DB3F-F94384D15DEB}"/>
              </a:ext>
            </a:extLst>
          </p:cNvPr>
          <p:cNvSpPr/>
          <p:nvPr/>
        </p:nvSpPr>
        <p:spPr>
          <a:xfrm>
            <a:off x="3322342" y="5817180"/>
            <a:ext cx="644357" cy="212035"/>
          </a:xfrm>
          <a:custGeom>
            <a:avLst/>
            <a:gdLst/>
            <a:ahLst/>
            <a:cxnLst/>
            <a:rect l="l" t="t" r="r" b="b"/>
            <a:pathLst>
              <a:path w="644525" h="212089">
                <a:moveTo>
                  <a:pt x="576961" y="0"/>
                </a:moveTo>
                <a:lnTo>
                  <a:pt x="573913" y="8508"/>
                </a:lnTo>
                <a:lnTo>
                  <a:pt x="586198" y="13892"/>
                </a:lnTo>
                <a:lnTo>
                  <a:pt x="596757" y="21288"/>
                </a:lnTo>
                <a:lnTo>
                  <a:pt x="618148" y="55429"/>
                </a:lnTo>
                <a:lnTo>
                  <a:pt x="625220" y="104774"/>
                </a:lnTo>
                <a:lnTo>
                  <a:pt x="624435" y="123443"/>
                </a:lnTo>
                <a:lnTo>
                  <a:pt x="612647" y="169163"/>
                </a:lnTo>
                <a:lnTo>
                  <a:pt x="586341" y="197738"/>
                </a:lnTo>
                <a:lnTo>
                  <a:pt x="574294" y="203072"/>
                </a:lnTo>
                <a:lnTo>
                  <a:pt x="576961" y="211708"/>
                </a:lnTo>
                <a:lnTo>
                  <a:pt x="617430" y="187705"/>
                </a:lnTo>
                <a:lnTo>
                  <a:pt x="640159" y="143335"/>
                </a:lnTo>
                <a:lnTo>
                  <a:pt x="644525" y="105917"/>
                </a:lnTo>
                <a:lnTo>
                  <a:pt x="643443" y="86723"/>
                </a:lnTo>
                <a:lnTo>
                  <a:pt x="643429" y="86483"/>
                </a:lnTo>
                <a:lnTo>
                  <a:pt x="626999" y="37083"/>
                </a:lnTo>
                <a:lnTo>
                  <a:pt x="592316" y="5526"/>
                </a:lnTo>
                <a:lnTo>
                  <a:pt x="576961" y="0"/>
                </a:lnTo>
                <a:close/>
              </a:path>
              <a:path w="6445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EBD712EB-16AB-A8BC-DA83-9E2046BFC874}"/>
              </a:ext>
            </a:extLst>
          </p:cNvPr>
          <p:cNvSpPr/>
          <p:nvPr/>
        </p:nvSpPr>
        <p:spPr>
          <a:xfrm>
            <a:off x="564888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F42A1793-7B12-2157-9B4A-392D1F31698F}"/>
              </a:ext>
            </a:extLst>
          </p:cNvPr>
          <p:cNvSpPr/>
          <p:nvPr/>
        </p:nvSpPr>
        <p:spPr>
          <a:xfrm>
            <a:off x="4013297" y="5815530"/>
            <a:ext cx="719902" cy="213304"/>
          </a:xfrm>
          <a:custGeom>
            <a:avLst/>
            <a:gdLst/>
            <a:ahLst/>
            <a:cxnLst/>
            <a:rect l="l" t="t" r="r" b="b"/>
            <a:pathLst>
              <a:path w="720089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0089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0089" h="213360">
                <a:moveTo>
                  <a:pt x="719963" y="107569"/>
                </a:moveTo>
                <a:lnTo>
                  <a:pt x="718870" y="88379"/>
                </a:lnTo>
                <a:lnTo>
                  <a:pt x="718858" y="88138"/>
                </a:lnTo>
                <a:lnTo>
                  <a:pt x="715568" y="70205"/>
                </a:lnTo>
                <a:lnTo>
                  <a:pt x="692785" y="25717"/>
                </a:lnTo>
                <a:lnTo>
                  <a:pt x="652399" y="1651"/>
                </a:lnTo>
                <a:lnTo>
                  <a:pt x="649351" y="10160"/>
                </a:lnTo>
                <a:lnTo>
                  <a:pt x="661631" y="15544"/>
                </a:lnTo>
                <a:lnTo>
                  <a:pt x="672185" y="22948"/>
                </a:lnTo>
                <a:lnTo>
                  <a:pt x="693585" y="57086"/>
                </a:lnTo>
                <a:lnTo>
                  <a:pt x="699833" y="88138"/>
                </a:lnTo>
                <a:lnTo>
                  <a:pt x="699871" y="88379"/>
                </a:lnTo>
                <a:lnTo>
                  <a:pt x="700659" y="106438"/>
                </a:lnTo>
                <a:lnTo>
                  <a:pt x="699871" y="125095"/>
                </a:lnTo>
                <a:lnTo>
                  <a:pt x="697509" y="142049"/>
                </a:lnTo>
                <a:lnTo>
                  <a:pt x="680961" y="182448"/>
                </a:lnTo>
                <a:lnTo>
                  <a:pt x="649732" y="204724"/>
                </a:lnTo>
                <a:lnTo>
                  <a:pt x="652399" y="213360"/>
                </a:lnTo>
                <a:lnTo>
                  <a:pt x="692861" y="189357"/>
                </a:lnTo>
                <a:lnTo>
                  <a:pt x="715594" y="144995"/>
                </a:lnTo>
                <a:lnTo>
                  <a:pt x="718858" y="127025"/>
                </a:lnTo>
                <a:lnTo>
                  <a:pt x="719963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6705D2B-18AB-8B36-4F0F-342A68157894}"/>
              </a:ext>
            </a:extLst>
          </p:cNvPr>
          <p:cNvSpPr/>
          <p:nvPr/>
        </p:nvSpPr>
        <p:spPr>
          <a:xfrm>
            <a:off x="775450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80762712-1B25-0357-93DC-5AE60D76AF7C}"/>
              </a:ext>
            </a:extLst>
          </p:cNvPr>
          <p:cNvSpPr/>
          <p:nvPr/>
        </p:nvSpPr>
        <p:spPr>
          <a:xfrm>
            <a:off x="6117393" y="5815530"/>
            <a:ext cx="721807" cy="213304"/>
          </a:xfrm>
          <a:custGeom>
            <a:avLst/>
            <a:gdLst/>
            <a:ahLst/>
            <a:cxnLst/>
            <a:rect l="l" t="t" r="r" b="b"/>
            <a:pathLst>
              <a:path w="721995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1995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1995" h="213360">
                <a:moveTo>
                  <a:pt x="721487" y="107569"/>
                </a:moveTo>
                <a:lnTo>
                  <a:pt x="720394" y="88379"/>
                </a:lnTo>
                <a:lnTo>
                  <a:pt x="720382" y="88138"/>
                </a:lnTo>
                <a:lnTo>
                  <a:pt x="717105" y="70205"/>
                </a:lnTo>
                <a:lnTo>
                  <a:pt x="694309" y="25717"/>
                </a:lnTo>
                <a:lnTo>
                  <a:pt x="653923" y="1651"/>
                </a:lnTo>
                <a:lnTo>
                  <a:pt x="650875" y="10160"/>
                </a:lnTo>
                <a:lnTo>
                  <a:pt x="663155" y="15544"/>
                </a:lnTo>
                <a:lnTo>
                  <a:pt x="673709" y="22948"/>
                </a:lnTo>
                <a:lnTo>
                  <a:pt x="695109" y="57086"/>
                </a:lnTo>
                <a:lnTo>
                  <a:pt x="701357" y="88138"/>
                </a:lnTo>
                <a:lnTo>
                  <a:pt x="701395" y="88379"/>
                </a:lnTo>
                <a:lnTo>
                  <a:pt x="702183" y="106438"/>
                </a:lnTo>
                <a:lnTo>
                  <a:pt x="701395" y="125095"/>
                </a:lnTo>
                <a:lnTo>
                  <a:pt x="699033" y="142049"/>
                </a:lnTo>
                <a:lnTo>
                  <a:pt x="682485" y="182448"/>
                </a:lnTo>
                <a:lnTo>
                  <a:pt x="651256" y="204724"/>
                </a:lnTo>
                <a:lnTo>
                  <a:pt x="653923" y="213360"/>
                </a:lnTo>
                <a:lnTo>
                  <a:pt x="694385" y="189357"/>
                </a:lnTo>
                <a:lnTo>
                  <a:pt x="717118" y="144995"/>
                </a:lnTo>
                <a:lnTo>
                  <a:pt x="720382" y="127025"/>
                </a:lnTo>
                <a:lnTo>
                  <a:pt x="721487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1A188A-C1C2-C0CA-01CF-9D928F427A2A}"/>
              </a:ext>
            </a:extLst>
          </p:cNvPr>
          <p:cNvSpPr/>
          <p:nvPr/>
        </p:nvSpPr>
        <p:spPr>
          <a:xfrm>
            <a:off x="331929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7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E7F6C9EF-F3F9-98F3-A700-10B1B9F0593B}"/>
              </a:ext>
            </a:extLst>
          </p:cNvPr>
          <p:cNvSpPr/>
          <p:nvPr/>
        </p:nvSpPr>
        <p:spPr>
          <a:xfrm>
            <a:off x="477433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5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8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4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9E93D507-0B98-77E9-3616-94E45E80C437}"/>
              </a:ext>
            </a:extLst>
          </p:cNvPr>
          <p:cNvSpPr txBox="1"/>
          <p:nvPr/>
        </p:nvSpPr>
        <p:spPr>
          <a:xfrm>
            <a:off x="3026763" y="5473227"/>
            <a:ext cx="4790462" cy="84559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46976">
              <a:spcBef>
                <a:spcPts val="100"/>
              </a:spcBef>
              <a:tabLst>
                <a:tab pos="425956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𝑸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𝑡𝑸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>
              <a:latin typeface="Cambria Math"/>
              <a:cs typeface="Cambria Math"/>
            </a:endParaRPr>
          </a:p>
          <a:p>
            <a:pPr marL="40628">
              <a:lnSpc>
                <a:spcPts val="2149"/>
              </a:lnSpc>
              <a:tabLst>
                <a:tab pos="370094" algn="l"/>
                <a:tab pos="1136309" algn="l"/>
                <a:tab pos="2748725" algn="l"/>
                <a:tab pos="3240702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5" dirty="0">
                <a:latin typeface="Cambria Math"/>
                <a:cs typeface="Cambria Math"/>
              </a:rPr>
              <a:t> </a:t>
            </a:r>
            <a:r>
              <a:rPr sz="1799" spc="-6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20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1 − 𝑡</a:t>
            </a:r>
            <a:r>
              <a:rPr sz="1799" spc="37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47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  <a:p>
            <a:pPr marL="38089">
              <a:lnSpc>
                <a:spcPts val="2149"/>
              </a:lnSpc>
              <a:tabLst>
                <a:tab pos="366920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949" baseline="27777" dirty="0">
                <a:latin typeface="Cambria Math"/>
                <a:cs typeface="Cambria Math"/>
              </a:rPr>
              <a:t>2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2</a:t>
            </a:r>
            <a:r>
              <a:rPr sz="1799" spc="36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spc="35" dirty="0">
                <a:latin typeface="Cambria Math"/>
                <a:cs typeface="Cambria Math"/>
              </a:rPr>
              <a:t>𝑡</a:t>
            </a:r>
            <a:r>
              <a:rPr sz="1949" spc="52" baseline="27777" dirty="0">
                <a:latin typeface="Cambria Math"/>
                <a:cs typeface="Cambria Math"/>
              </a:rPr>
              <a:t>2</a:t>
            </a:r>
            <a:r>
              <a:rPr sz="1799" spc="35" dirty="0">
                <a:latin typeface="Cambria Math"/>
                <a:cs typeface="Cambria Math"/>
              </a:rPr>
              <a:t>𝑷</a:t>
            </a:r>
            <a:r>
              <a:rPr sz="1949" spc="52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6964C2-56CA-816D-A020-FBFA8B2D9313}"/>
              </a:ext>
            </a:extLst>
          </p:cNvPr>
          <p:cNvSpPr txBox="1"/>
          <p:nvPr/>
        </p:nvSpPr>
        <p:spPr>
          <a:xfrm>
            <a:off x="498704" y="2173787"/>
            <a:ext cx="11297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curva di </a:t>
            </a:r>
            <a:r>
              <a:rPr lang="it-IT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Bézier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curva parametrica (il che significa che tutte le coordinate della curva </a:t>
            </a:r>
            <a:r>
              <a:rPr lang="it-IT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dipendono da una variabile indipendente t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compresa tra 0 e 1). Ad esempio, dati due punti, possiamo calcolare la curva lineare B come la seguente interpolazione: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C1E985-2AF3-5C21-6F22-1FFC5B886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543" y="2806029"/>
            <a:ext cx="2381250" cy="990600"/>
          </a:xfrm>
          <a:prstGeom prst="rect">
            <a:avLst/>
          </a:prstGeom>
        </p:spPr>
      </p:pic>
      <p:pic>
        <p:nvPicPr>
          <p:cNvPr id="6" name="Immagine 5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023832A-69F8-D24F-4C83-91E912658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4175" y="4515757"/>
            <a:ext cx="2381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E812A-5009-D6F7-DDFE-3B8AA12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82E61-BC3B-B67C-CFDE-BA1400D9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Dalle curve di </a:t>
            </a:r>
            <a:r>
              <a:rPr lang="it-IT" sz="4000" dirty="0" err="1"/>
              <a:t>Bézier</a:t>
            </a:r>
            <a:r>
              <a:rPr lang="it-IT" sz="4000" dirty="0"/>
              <a:t> alle B-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/>
              <p:nvPr/>
            </p:nvSpPr>
            <p:spPr>
              <a:xfrm>
                <a:off x="536656" y="2009009"/>
                <a:ext cx="11092869" cy="1935905"/>
              </a:xfrm>
              <a:prstGeom prst="rect">
                <a:avLst/>
              </a:prstGeom>
            </p:spPr>
            <p:txBody>
              <a:bodyPr vert="horz" wrap="square" lIns="0" tIns="33011" rIns="0" bIns="0" rtlCol="0">
                <a:spAutoFit/>
              </a:bodyPr>
              <a:lstStyle/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Problema 1:</a:t>
                </a:r>
                <a:r>
                  <a:rPr lang="it-IT" altLang="it-IT" dirty="0"/>
                  <a:t> Se ho </a:t>
                </a:r>
                <a:r>
                  <a:rPr lang="it-IT" dirty="0"/>
                  <a:t>𝑛</a:t>
                </a:r>
                <a:r>
                  <a:rPr lang="it-IT" altLang="it-IT" dirty="0"/>
                  <a:t> punti di controllo, devo usare una curva di </a:t>
                </a:r>
                <a:r>
                  <a:rPr lang="it-IT" altLang="it-IT" dirty="0" err="1"/>
                  <a:t>Bézier</a:t>
                </a:r>
                <a:r>
                  <a:rPr lang="it-IT" altLang="it-IT" dirty="0"/>
                  <a:t> di grado </a:t>
                </a:r>
                <a:r>
                  <a:rPr lang="it-IT" dirty="0"/>
                  <a:t>𝑛 </a:t>
                </a:r>
                <a:r>
                  <a:rPr lang="it-IT" altLang="it-IT" dirty="0"/>
                  <a:t>– 1 (</a:t>
                </a:r>
                <a:r>
                  <a:rPr lang="it-IT" altLang="it-IT" b="1" dirty="0" err="1"/>
                  <a:t>computazionalmente</a:t>
                </a:r>
                <a:r>
                  <a:rPr lang="it-IT" altLang="it-IT" b="1" dirty="0"/>
                  <a:t> complesso da calcolare all’aumenta di </a:t>
                </a:r>
                <a:r>
                  <a:rPr lang="it-IT" b="1" dirty="0"/>
                  <a:t>𝑛</a:t>
                </a:r>
                <a:r>
                  <a:rPr lang="it-IT" altLang="it-IT" dirty="0"/>
                  <a:t>).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Problema 2:</a:t>
                </a:r>
                <a:r>
                  <a:rPr lang="it-IT" altLang="it-IT" dirty="0"/>
                  <a:t> Se sposto un punto di controllo, devo ricalcolare l'intera curva (</a:t>
                </a:r>
                <a:r>
                  <a:rPr lang="it-IT" altLang="it-IT" b="1" dirty="0"/>
                  <a:t>non ho ‘’indipendenza’’ locale</a:t>
                </a:r>
                <a:r>
                  <a:rPr lang="it-IT" altLang="it-IT" dirty="0"/>
                  <a:t>).</a:t>
                </a:r>
                <a:endParaRPr lang="it-IT" dirty="0"/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endParaRPr lang="it-IT" dirty="0"/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dirty="0"/>
                  <a:t>Una curva </a:t>
                </a:r>
                <a:r>
                  <a:rPr lang="it-IT" b="1" dirty="0"/>
                  <a:t>B-</a:t>
                </a:r>
                <a:r>
                  <a:rPr lang="it-IT" b="1" dirty="0" err="1"/>
                  <a:t>Spline</a:t>
                </a:r>
                <a:r>
                  <a:rPr lang="it-IT" dirty="0"/>
                  <a:t> di grado 𝑘 definita da 𝑛 punti di controllo sarà </a:t>
                </a:r>
                <a:r>
                  <a:rPr lang="it-IT" b="1" dirty="0"/>
                  <a:t>composta da 𝑛 − 𝑘 curve di </a:t>
                </a:r>
                <a:r>
                  <a:rPr lang="it-IT" b="1" dirty="0" err="1"/>
                  <a:t>Bézier</a:t>
                </a:r>
                <a:r>
                  <a:rPr lang="it-IT" dirty="0"/>
                  <a:t>.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dirty="0"/>
                  <a:t>Ad esempio, se si vuole utilizzare una curva di </a:t>
                </a:r>
                <a:r>
                  <a:rPr lang="it-IT" dirty="0" err="1"/>
                  <a:t>Bézier</a:t>
                </a:r>
                <a:r>
                  <a:rPr lang="it-IT" dirty="0"/>
                  <a:t> quadratica ed abbiamo 6 punti, avremo bisogno di 6 − 2 = 4 curve di </a:t>
                </a:r>
                <a:r>
                  <a:rPr lang="it-IT" dirty="0" err="1"/>
                  <a:t>Bézier</a:t>
                </a:r>
                <a:r>
                  <a:rPr lang="it-IT" dirty="0"/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Il grado della B-</a:t>
                </a:r>
                <a:r>
                  <a:rPr lang="it-IT" dirty="0" err="1"/>
                  <a:t>Spline</a:t>
                </a:r>
                <a:r>
                  <a:rPr lang="it-IT" dirty="0"/>
                  <a:t> indica anche il tipo di continuità che si ottiene: nei punti di giunzione è al massimo di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6" y="2009009"/>
                <a:ext cx="11092869" cy="1935905"/>
              </a:xfrm>
              <a:prstGeom prst="rect">
                <a:avLst/>
              </a:prstGeom>
              <a:blipFill>
                <a:blip r:embed="rId3"/>
                <a:stretch>
                  <a:fillRect l="-1264" t="-3155" r="-989" b="-6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4">
            <a:extLst>
              <a:ext uri="{FF2B5EF4-FFF2-40B4-BE49-F238E27FC236}">
                <a16:creationId xmlns:a16="http://schemas.microsoft.com/office/drawing/2014/main" id="{EA68703C-963F-83E2-4120-973A0D531FB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609" y="3956898"/>
            <a:ext cx="2913973" cy="2707911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6BDE8795-04BC-6B9B-47C8-AA70BD707C6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1458" y="3958422"/>
            <a:ext cx="2903266" cy="2706574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46BF1E16-5B06-206D-C91E-CF812066E5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3562" y="3952040"/>
            <a:ext cx="2924687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53" y="1979027"/>
            <a:ext cx="6387198" cy="2677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2DDD5AA-1B40-B89E-D73E-B1061CC42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98" y="4543123"/>
            <a:ext cx="3276109" cy="23148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A79D72-E809-2D5F-0C89-9E3BCC38F32C}"/>
              </a:ext>
            </a:extLst>
          </p:cNvPr>
          <p:cNvSpPr txBox="1"/>
          <p:nvPr/>
        </p:nvSpPr>
        <p:spPr>
          <a:xfrm>
            <a:off x="9725026" y="5100396"/>
            <a:ext cx="2222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Algoritmo di de </a:t>
            </a:r>
            <a:r>
              <a:rPr lang="it-IT" dirty="0" err="1"/>
              <a:t>Boor</a:t>
            </a:r>
            <a:r>
              <a:rPr lang="it-IT" dirty="0"/>
              <a:t>-Cox: metodo ricorsivo per la costruzione di B-</a:t>
            </a:r>
            <a:r>
              <a:rPr lang="it-IT" dirty="0" err="1"/>
              <a:t>spline</a:t>
            </a:r>
            <a:endParaRPr lang="it-IT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08B22BA-1795-62B7-49D1-E1B57419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8" y="2663078"/>
            <a:ext cx="53180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Le </a:t>
            </a:r>
            <a:r>
              <a:rPr lang="it-IT" altLang="it-IT" b="1" dirty="0"/>
              <a:t>B-</a:t>
            </a:r>
            <a:r>
              <a:rPr lang="it-IT" altLang="it-IT" b="1" dirty="0" err="1"/>
              <a:t>spline</a:t>
            </a:r>
            <a:r>
              <a:rPr lang="it-IT" altLang="it-IT" dirty="0"/>
              <a:t> sono </a:t>
            </a:r>
            <a:r>
              <a:rPr lang="it-IT" altLang="it-IT" b="1" dirty="0"/>
              <a:t>funzioni polinomiali a tratti</a:t>
            </a:r>
            <a:r>
              <a:rPr lang="it-IT" altLang="it-IT" dirty="0"/>
              <a:t>. Nelle reti KAN, servono a definire le funzioni di attivazione in modo flessibile.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definite da una </a:t>
            </a:r>
            <a:r>
              <a:rPr lang="it-IT" altLang="it-IT" b="1" dirty="0"/>
              <a:t>griglia di controllo </a:t>
            </a:r>
            <a:r>
              <a:rPr lang="it-IT" altLang="it-IT" dirty="0"/>
              <a:t>che è l'insieme di tutti i punti di controllo che definiscono la </a:t>
            </a:r>
            <a:r>
              <a:rPr lang="it-IT" altLang="it-IT" b="1" dirty="0"/>
              <a:t>forma di una B-</a:t>
            </a:r>
            <a:r>
              <a:rPr lang="it-IT" altLang="it-IT" b="1" dirty="0" err="1"/>
              <a:t>spline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</a:t>
            </a:r>
            <a:r>
              <a:rPr lang="it-IT" altLang="it-IT" b="1" dirty="0"/>
              <a:t>continue</a:t>
            </a:r>
            <a:r>
              <a:rPr lang="it-IT" altLang="it-IT" dirty="0"/>
              <a:t> e </a:t>
            </a:r>
            <a:r>
              <a:rPr lang="it-IT" altLang="it-IT" b="1" dirty="0"/>
              <a:t>differenziabili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Hanno </a:t>
            </a:r>
            <a:r>
              <a:rPr lang="it-IT" altLang="it-IT" b="1" dirty="0"/>
              <a:t>controllo locale</a:t>
            </a:r>
            <a:r>
              <a:rPr lang="it-IT" altLang="it-IT" dirty="0"/>
              <a:t>: cambiare un punto di controllo influisce solo su una zona locale della curva.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I </a:t>
            </a:r>
            <a:r>
              <a:rPr lang="it-IT" altLang="it-IT" b="1" dirty="0"/>
              <a:t>parametri</a:t>
            </a:r>
            <a:r>
              <a:rPr lang="it-IT" altLang="it-IT" dirty="0"/>
              <a:t> possono essere usati come pesi </a:t>
            </a:r>
            <a:r>
              <a:rPr lang="it-IT" altLang="it-IT" b="1" dirty="0"/>
              <a:t>addestrabili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/>
              <a:t>Universal </a:t>
            </a:r>
            <a:r>
              <a:rPr lang="it-IT" sz="4000" dirty="0" err="1"/>
              <a:t>Approximation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(UAT)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  <a:defRPr sz="1800"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/>
                  <a:t>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000" dirty="0"/>
                  <a:t>può essere </a:t>
                </a:r>
                <a:r>
                  <a:rPr lang="it-IT" sz="2000" b="1" dirty="0"/>
                  <a:t>approssimata</a:t>
                </a:r>
                <a:r>
                  <a:rPr lang="it-IT" sz="2000" dirty="0"/>
                  <a:t> da una </a:t>
                </a:r>
                <a:r>
                  <a:rPr lang="it-IT" sz="2000" b="1" dirty="0"/>
                  <a:t>rete </a:t>
                </a:r>
                <a:r>
                  <a:rPr lang="it-IT" sz="2000" b="1" dirty="0" err="1"/>
                  <a:t>feedforward</a:t>
                </a:r>
                <a:r>
                  <a:rPr lang="it-IT" sz="2000" b="1" dirty="0"/>
                  <a:t> </a:t>
                </a:r>
                <a:r>
                  <a:rPr lang="it-IT" sz="2000" dirty="0"/>
                  <a:t>con un </a:t>
                </a:r>
                <a:r>
                  <a:rPr lang="it-IT" sz="2000" b="1" dirty="0"/>
                  <a:t>singolo </a:t>
                </a:r>
                <a:r>
                  <a:rPr lang="it-IT" sz="2000" b="1" dirty="0" err="1"/>
                  <a:t>hidden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layer</a:t>
                </a:r>
                <a:r>
                  <a:rPr lang="it-IT" sz="2000" dirty="0"/>
                  <a:t> con un </a:t>
                </a:r>
                <a:r>
                  <a:rPr lang="it-IT" sz="2000" b="1" dirty="0"/>
                  <a:t>numero finito di neuroni.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000" b="0" i="1"/>
                        <m:t>  </m:t>
                      </m:r>
                      <m:r>
                        <m:rPr>
                          <m:nor/>
                        </m:rPr>
                        <a:rPr lang="it-IT" sz="2000" i="1"/>
                        <m:t>con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lim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ar-AE" sz="2000" b="0" dirty="0"/>
              </a:p>
              <a:p>
                <a:pPr marL="0" indent="0">
                  <a:buNone/>
                </a:pPr>
                <a:r>
                  <a:rPr lang="it-IT" sz="2000" dirty="0"/>
                  <a:t>Implicazione: le MLP sono degli </a:t>
                </a:r>
                <a:r>
                  <a:rPr lang="it-IT" sz="2000" b="1" dirty="0" err="1"/>
                  <a:t>approssimatori</a:t>
                </a:r>
                <a:r>
                  <a:rPr lang="it-IT" sz="2000" b="1" dirty="0"/>
                  <a:t> universali di funzioni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</a:t>
                </a:r>
                <a:r>
                  <a:rPr lang="it-IT" sz="2000" dirty="0"/>
                  <a:t> → non garantisce come trovare i parametri ottimali.</a:t>
                </a:r>
              </a:p>
              <a:p>
                <a:pPr marL="0" indent="0">
                  <a:buNone/>
                  <a:defRPr sz="1800"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  <a:blipFill>
                <a:blip r:embed="rId3"/>
                <a:stretch>
                  <a:fillRect l="-937" r="-2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 - KAN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multivariata </a:t>
                </a:r>
                <a:r>
                  <a:rPr lang="it-IT" sz="2000" dirty="0"/>
                  <a:t>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</a:t>
                </a:r>
                <a:r>
                  <a:rPr lang="it-IT" sz="2000" b="1" dirty="0"/>
                  <a:t>combinazione di somme di funzioni continue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Implicazione: fornisce la base teorica delle KAN, che usano </a:t>
                </a:r>
                <a:r>
                  <a:rPr lang="it-IT" sz="2000" b="1" dirty="0"/>
                  <a:t>funzioni </a:t>
                </a:r>
                <a:r>
                  <a:rPr lang="it-IT" sz="2000" b="1" dirty="0" err="1"/>
                  <a:t>univariate</a:t>
                </a:r>
                <a:r>
                  <a:rPr lang="it-IT" sz="2000" b="1" dirty="0"/>
                  <a:t> parametriche </a:t>
                </a:r>
                <a:r>
                  <a:rPr lang="it-IT" sz="2000" dirty="0"/>
                  <a:t>sugli archi.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Φ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2000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sz="2000" dirty="0"/>
                  <a:t>.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  <a:blipFill>
                <a:blip r:embed="rId3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2382</Words>
  <Application>Microsoft Office PowerPoint</Application>
  <PresentationFormat>Personalizzato</PresentationFormat>
  <Paragraphs>222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Curve di Bézier</vt:lpstr>
      <vt:lpstr>Dalle curve di Bézier alle B-Spline</vt:lpstr>
      <vt:lpstr>B-Spline</vt:lpstr>
      <vt:lpstr>Universal Approximation Theorem (UAT)</vt:lpstr>
      <vt:lpstr>Kolmogorov-Arnold Representation Theorem (KART) - KAN</vt:lpstr>
      <vt:lpstr>Kolmogorov-Arnold Network (KAN)</vt:lpstr>
      <vt:lpstr>Presentazione standard di PowerPoint</vt:lpstr>
      <vt:lpstr>KAN ottengono il meglio di MLP e Spline</vt:lpstr>
      <vt:lpstr>XGBoost &amp; Random Forest</vt:lpstr>
      <vt:lpstr>CNN</vt:lpstr>
      <vt:lpstr>Random Search per l’Ottimizzazione degli iperparametri</vt:lpstr>
      <vt:lpstr>Progettazione e Ambiente di Sviluppo</vt:lpstr>
      <vt:lpstr>Metriche e Complessità dei Modelli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Obiettivo</vt:lpstr>
      <vt:lpstr>Caso 3 — Data Preparation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92</cp:revision>
  <dcterms:created xsi:type="dcterms:W3CDTF">2013-01-27T09:14:16Z</dcterms:created>
  <dcterms:modified xsi:type="dcterms:W3CDTF">2025-09-25T17:56:53Z</dcterms:modified>
  <cp:category/>
</cp:coreProperties>
</file>