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9f02bcea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9f02bcea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bc576b895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bc576b895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06C71"/>
                </a:solidFill>
              </a:rPr>
              <a:t>This project analyzes sleep data collected from Sleep Cycle iOS App on Kaggle in order to determine what contributes to good sleep. Factors examined are caffeine consumption, physical activity, heart rate, and length of time sleeping. We will use machine learning models to predict if a person will have good or poor sleep based on these factors.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bc576b895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bc576b895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06C71"/>
                </a:solidFill>
              </a:rPr>
              <a:t>Initially, we talked about using other database web applications. However due to the potential cost and our desire to use free applications, we selected MongoDB Atlas and Compass to store and connect to our dataset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bc576b895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bc576b895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06C71"/>
                </a:solidFill>
              </a:rPr>
              <a:t>Initially, we looked for topics of interest on Kaggle to see the data that was available. We came upon the sleep data of an individual who tracked his/her sleep patterns for just over 3 years. The dataset started with 8 columns, one of which was titled “Sleep Notes” and had several features in it. Part of the initial clean up of this data was to break those out to separate columns.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9f02bcea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9f02bcea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9f02bcea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9f02bcea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06C71"/>
                </a:solidFill>
              </a:rPr>
              <a:t>Preliminarily, the data preprocessing and cleaning reduced our dataset to 162 useable data points. Then the plan was to try to predict what emoji would result. Based on this initial plan, a classifier model was selected for our Machine Learning Model. Once this initial model was run, we determined that the useable data was not enough and using a classifier machine learning model was not appropriate.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9f02bcea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9f02bcea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06C71"/>
                </a:solidFill>
              </a:rPr>
              <a:t>We decided to make our target the Sleep Quality feature as it has more outcomes to predict. This change in plan required more preprocessing. A df_tranformed.csv has been generated where all features are in the form of a 1 or 0, allowing for model functionality and keeping 887 complete rows of data.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c00b08b5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c00b08b5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c00b08b5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c00b08b5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gradFill>
          <a:gsLst>
            <a:gs pos="0">
              <a:srgbClr val="3C78D8"/>
            </a:gs>
            <a:gs pos="100000">
              <a:schemeClr val="accent5"/>
            </a:gs>
          </a:gsLst>
          <a:lin ang="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github.com/mtomison/Sleep_Analysis/tree/main/Finished_models" TargetMode="External"/><Relationship Id="rId4" Type="http://schemas.openxmlformats.org/officeDocument/2006/relationships/hyperlink" Target="https://github.com/mtomison/Sleep_Analysis/tree/main/the_rest" TargetMode="External"/><Relationship Id="rId11" Type="http://schemas.openxmlformats.org/officeDocument/2006/relationships/image" Target="../media/image3.png"/><Relationship Id="rId10" Type="http://schemas.openxmlformats.org/officeDocument/2006/relationships/hyperlink" Target="https://public.tableau.com/app/profile/megan.speaks/viz/HeartRate_16405815842860/HeartRate" TargetMode="External"/><Relationship Id="rId9" Type="http://schemas.openxmlformats.org/officeDocument/2006/relationships/hyperlink" Target="https://public.tableau.com/app/profile/megan.speaks/viz/TimeinBed/TimeinBed" TargetMode="External"/><Relationship Id="rId5" Type="http://schemas.openxmlformats.org/officeDocument/2006/relationships/hyperlink" Target="https://public.tableau.com/app/profile/misty.tomison/viz/SleepAnalysis_16403125127800/SleepAnalysis?publish=yes" TargetMode="External"/><Relationship Id="rId6" Type="http://schemas.openxmlformats.org/officeDocument/2006/relationships/hyperlink" Target="https://public.tableau.com/app/profile/megan.speaks/viz/WakeUp/WakeUp" TargetMode="External"/><Relationship Id="rId7" Type="http://schemas.openxmlformats.org/officeDocument/2006/relationships/hyperlink" Target="https://public.tableau.com/app/profile/megan.speaks/viz/SleepNotes/SleepNotes" TargetMode="External"/><Relationship Id="rId8" Type="http://schemas.openxmlformats.org/officeDocument/2006/relationships/hyperlink" Target="https://public.tableau.com/app/profile/megan.speaks/viz/Activity_16405816723450/Activi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kaggle.com/danagerous/sleep-data" TargetMode="External"/><Relationship Id="rId4" Type="http://schemas.openxmlformats.org/officeDocument/2006/relationships/image" Target="../media/image8.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Sleep Analysis</a:t>
            </a:r>
            <a:endParaRPr>
              <a:latin typeface="Roboto"/>
              <a:ea typeface="Roboto"/>
              <a:cs typeface="Roboto"/>
              <a:sym typeface="Roboto"/>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Megan, Misty, Jordan, Laura, Danny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Final Product	</a:t>
            </a:r>
            <a:endParaRPr>
              <a:latin typeface="Roboto"/>
              <a:ea typeface="Roboto"/>
              <a:cs typeface="Roboto"/>
              <a:sym typeface="Roboto"/>
            </a:endParaRPr>
          </a:p>
        </p:txBody>
      </p:sp>
      <p:sp>
        <p:nvSpPr>
          <p:cNvPr id="124" name="Google Shape;124;p22"/>
          <p:cNvSpPr txBox="1"/>
          <p:nvPr/>
        </p:nvSpPr>
        <p:spPr>
          <a:xfrm>
            <a:off x="311700" y="1265100"/>
            <a:ext cx="3000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Finished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4"/>
              </a:rPr>
              <a:t>Web Page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5"/>
              </a:rPr>
              <a:t>Dashboard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Tableau Visualizations</a:t>
            </a:r>
            <a:endParaRPr/>
          </a:p>
          <a:p>
            <a:pPr indent="-317500" lvl="0" marL="457200" rtl="0" algn="l">
              <a:spcBef>
                <a:spcPts val="0"/>
              </a:spcBef>
              <a:spcAft>
                <a:spcPts val="0"/>
              </a:spcAft>
              <a:buSzPts val="1400"/>
              <a:buChar char="●"/>
            </a:pPr>
            <a:r>
              <a:rPr lang="en" u="sng">
                <a:solidFill>
                  <a:schemeClr val="hlink"/>
                </a:solidFill>
                <a:hlinkClick r:id="rId6"/>
              </a:rPr>
              <a:t>Wake Up</a:t>
            </a:r>
            <a:endParaRPr/>
          </a:p>
          <a:p>
            <a:pPr indent="-317500" lvl="0" marL="457200" rtl="0" algn="l">
              <a:spcBef>
                <a:spcPts val="0"/>
              </a:spcBef>
              <a:spcAft>
                <a:spcPts val="0"/>
              </a:spcAft>
              <a:buSzPts val="1400"/>
              <a:buChar char="●"/>
            </a:pPr>
            <a:r>
              <a:rPr lang="en" u="sng">
                <a:solidFill>
                  <a:schemeClr val="hlink"/>
                </a:solidFill>
                <a:hlinkClick r:id="rId7"/>
              </a:rPr>
              <a:t>Sleep Notes</a:t>
            </a:r>
            <a:endParaRPr/>
          </a:p>
          <a:p>
            <a:pPr indent="-317500" lvl="0" marL="457200" rtl="0" algn="l">
              <a:spcBef>
                <a:spcPts val="0"/>
              </a:spcBef>
              <a:spcAft>
                <a:spcPts val="0"/>
              </a:spcAft>
              <a:buSzPts val="1400"/>
              <a:buChar char="●"/>
            </a:pPr>
            <a:r>
              <a:rPr lang="en" u="sng">
                <a:solidFill>
                  <a:schemeClr val="hlink"/>
                </a:solidFill>
                <a:hlinkClick r:id="rId8"/>
              </a:rPr>
              <a:t>Activity</a:t>
            </a:r>
            <a:endParaRPr/>
          </a:p>
          <a:p>
            <a:pPr indent="-317500" lvl="0" marL="457200" rtl="0" algn="l">
              <a:spcBef>
                <a:spcPts val="0"/>
              </a:spcBef>
              <a:spcAft>
                <a:spcPts val="0"/>
              </a:spcAft>
              <a:buSzPts val="1400"/>
              <a:buChar char="●"/>
            </a:pPr>
            <a:r>
              <a:rPr lang="en" u="sng">
                <a:solidFill>
                  <a:schemeClr val="hlink"/>
                </a:solidFill>
                <a:hlinkClick r:id="rId9"/>
              </a:rPr>
              <a:t>Time in Bed</a:t>
            </a:r>
            <a:endParaRPr/>
          </a:p>
          <a:p>
            <a:pPr indent="-317500" lvl="0" marL="457200" rtl="0" algn="l">
              <a:spcBef>
                <a:spcPts val="0"/>
              </a:spcBef>
              <a:spcAft>
                <a:spcPts val="0"/>
              </a:spcAft>
              <a:buSzPts val="1400"/>
              <a:buChar char="●"/>
            </a:pPr>
            <a:r>
              <a:rPr lang="en" u="sng">
                <a:solidFill>
                  <a:schemeClr val="hlink"/>
                </a:solidFill>
                <a:hlinkClick r:id="rId10"/>
              </a:rPr>
              <a:t>Heart Rate</a:t>
            </a:r>
            <a:endParaRPr/>
          </a:p>
        </p:txBody>
      </p:sp>
      <p:pic>
        <p:nvPicPr>
          <p:cNvPr id="125" name="Google Shape;125;p22"/>
          <p:cNvPicPr preferRelativeResize="0"/>
          <p:nvPr/>
        </p:nvPicPr>
        <p:blipFill>
          <a:blip r:embed="rId11">
            <a:alphaModFix/>
          </a:blip>
          <a:stretch>
            <a:fillRect/>
          </a:stretch>
        </p:blipFill>
        <p:spPr>
          <a:xfrm>
            <a:off x="3169747" y="1163325"/>
            <a:ext cx="5788099" cy="3849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Overview</a:t>
            </a:r>
            <a:endParaRPr>
              <a:latin typeface="Roboto"/>
              <a:ea typeface="Roboto"/>
              <a:cs typeface="Roboto"/>
              <a:sym typeface="Roboto"/>
            </a:endParaRPr>
          </a:p>
        </p:txBody>
      </p:sp>
      <p:pic>
        <p:nvPicPr>
          <p:cNvPr id="71" name="Google Shape;71;p14"/>
          <p:cNvPicPr preferRelativeResize="0"/>
          <p:nvPr/>
        </p:nvPicPr>
        <p:blipFill>
          <a:blip r:embed="rId3">
            <a:alphaModFix/>
          </a:blip>
          <a:stretch>
            <a:fillRect/>
          </a:stretch>
        </p:blipFill>
        <p:spPr>
          <a:xfrm>
            <a:off x="311700" y="1659700"/>
            <a:ext cx="6311200" cy="223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Database</a:t>
            </a:r>
            <a:endParaRPr>
              <a:latin typeface="Roboto"/>
              <a:ea typeface="Roboto"/>
              <a:cs typeface="Roboto"/>
              <a:sym typeface="Roboto"/>
            </a:endParaRPr>
          </a:p>
        </p:txBody>
      </p:sp>
      <p:pic>
        <p:nvPicPr>
          <p:cNvPr id="77" name="Google Shape;77;p15"/>
          <p:cNvPicPr preferRelativeResize="0"/>
          <p:nvPr/>
        </p:nvPicPr>
        <p:blipFill>
          <a:blip r:embed="rId3">
            <a:alphaModFix/>
          </a:blip>
          <a:stretch>
            <a:fillRect/>
          </a:stretch>
        </p:blipFill>
        <p:spPr>
          <a:xfrm>
            <a:off x="145000" y="1779526"/>
            <a:ext cx="6309474" cy="3241051"/>
          </a:xfrm>
          <a:prstGeom prst="rect">
            <a:avLst/>
          </a:prstGeom>
          <a:noFill/>
          <a:ln>
            <a:noFill/>
          </a:ln>
        </p:spPr>
      </p:pic>
      <p:pic>
        <p:nvPicPr>
          <p:cNvPr id="78" name="Google Shape;78;p15"/>
          <p:cNvPicPr preferRelativeResize="0"/>
          <p:nvPr/>
        </p:nvPicPr>
        <p:blipFill>
          <a:blip r:embed="rId4">
            <a:alphaModFix/>
          </a:blip>
          <a:stretch>
            <a:fillRect/>
          </a:stretch>
        </p:blipFill>
        <p:spPr>
          <a:xfrm>
            <a:off x="3966001" y="133000"/>
            <a:ext cx="5033076" cy="2709475"/>
          </a:xfrm>
          <a:prstGeom prst="rect">
            <a:avLst/>
          </a:prstGeom>
          <a:noFill/>
          <a:ln>
            <a:noFill/>
          </a:ln>
        </p:spPr>
      </p:pic>
      <p:sp>
        <p:nvSpPr>
          <p:cNvPr id="79" name="Google Shape;79;p15"/>
          <p:cNvSpPr txBox="1"/>
          <p:nvPr/>
        </p:nvSpPr>
        <p:spPr>
          <a:xfrm>
            <a:off x="6589775" y="2938350"/>
            <a:ext cx="24093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D1117"/>
              </a:buClr>
              <a:buSzPts val="1600"/>
              <a:buFont typeface="Roboto"/>
              <a:buChar char="●"/>
            </a:pPr>
            <a:r>
              <a:rPr lang="en" sz="1600">
                <a:solidFill>
                  <a:srgbClr val="0D1117"/>
                </a:solidFill>
                <a:latin typeface="Roboto"/>
                <a:ea typeface="Roboto"/>
                <a:cs typeface="Roboto"/>
                <a:sym typeface="Roboto"/>
              </a:rPr>
              <a:t>Free</a:t>
            </a:r>
            <a:endParaRPr sz="1600">
              <a:solidFill>
                <a:srgbClr val="0D1117"/>
              </a:solidFill>
              <a:latin typeface="Roboto"/>
              <a:ea typeface="Roboto"/>
              <a:cs typeface="Roboto"/>
              <a:sym typeface="Roboto"/>
            </a:endParaRPr>
          </a:p>
          <a:p>
            <a:pPr indent="-330200" lvl="0" marL="457200" rtl="0" algn="l">
              <a:spcBef>
                <a:spcPts val="0"/>
              </a:spcBef>
              <a:spcAft>
                <a:spcPts val="0"/>
              </a:spcAft>
              <a:buClr>
                <a:srgbClr val="0D1117"/>
              </a:buClr>
              <a:buSzPts val="1600"/>
              <a:buFont typeface="Roboto"/>
              <a:buChar char="●"/>
            </a:pPr>
            <a:r>
              <a:rPr lang="en" sz="1600">
                <a:solidFill>
                  <a:srgbClr val="0D1117"/>
                </a:solidFill>
                <a:latin typeface="Roboto"/>
                <a:ea typeface="Roboto"/>
                <a:cs typeface="Roboto"/>
                <a:sym typeface="Roboto"/>
              </a:rPr>
              <a:t>Simple</a:t>
            </a:r>
            <a:endParaRPr sz="1600">
              <a:solidFill>
                <a:srgbClr val="0D1117"/>
              </a:solidFill>
              <a:latin typeface="Roboto"/>
              <a:ea typeface="Roboto"/>
              <a:cs typeface="Roboto"/>
              <a:sym typeface="Roboto"/>
            </a:endParaRPr>
          </a:p>
          <a:p>
            <a:pPr indent="-330200" lvl="0" marL="457200" rtl="0" algn="l">
              <a:spcBef>
                <a:spcPts val="0"/>
              </a:spcBef>
              <a:spcAft>
                <a:spcPts val="0"/>
              </a:spcAft>
              <a:buClr>
                <a:srgbClr val="0D1117"/>
              </a:buClr>
              <a:buSzPts val="1600"/>
              <a:buFont typeface="Roboto"/>
              <a:buChar char="●"/>
            </a:pPr>
            <a:r>
              <a:rPr lang="en" sz="1600">
                <a:solidFill>
                  <a:srgbClr val="0D1117"/>
                </a:solidFill>
                <a:latin typeface="Roboto"/>
                <a:ea typeface="Roboto"/>
                <a:cs typeface="Roboto"/>
                <a:sym typeface="Roboto"/>
              </a:rPr>
              <a:t>High Speed </a:t>
            </a:r>
            <a:endParaRPr sz="1600">
              <a:solidFill>
                <a:srgbClr val="0D1117"/>
              </a:solidFill>
              <a:latin typeface="Roboto"/>
              <a:ea typeface="Roboto"/>
              <a:cs typeface="Roboto"/>
              <a:sym typeface="Roboto"/>
            </a:endParaRPr>
          </a:p>
          <a:p>
            <a:pPr indent="-330200" lvl="0" marL="457200" rtl="0" algn="l">
              <a:spcBef>
                <a:spcPts val="0"/>
              </a:spcBef>
              <a:spcAft>
                <a:spcPts val="0"/>
              </a:spcAft>
              <a:buClr>
                <a:srgbClr val="0D1117"/>
              </a:buClr>
              <a:buSzPts val="1600"/>
              <a:buFont typeface="Roboto"/>
              <a:buChar char="●"/>
            </a:pPr>
            <a:r>
              <a:rPr lang="en" sz="1600">
                <a:solidFill>
                  <a:srgbClr val="0D1117"/>
                </a:solidFill>
                <a:latin typeface="Roboto"/>
                <a:ea typeface="Roboto"/>
                <a:cs typeface="Roboto"/>
                <a:sym typeface="Roboto"/>
              </a:rPr>
              <a:t>Flexible</a:t>
            </a:r>
            <a:endParaRPr>
              <a:solidFill>
                <a:srgbClr val="0D1117"/>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311700" y="14737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Data discovery and selection</a:t>
            </a:r>
            <a:endParaRPr>
              <a:latin typeface="Roboto"/>
              <a:ea typeface="Roboto"/>
              <a:cs typeface="Roboto"/>
              <a:sym typeface="Roboto"/>
            </a:endParaRPr>
          </a:p>
        </p:txBody>
      </p:sp>
      <p:sp>
        <p:nvSpPr>
          <p:cNvPr id="85" name="Google Shape;85;p16"/>
          <p:cNvSpPr txBox="1"/>
          <p:nvPr>
            <p:ph idx="1" type="subTitle"/>
          </p:nvPr>
        </p:nvSpPr>
        <p:spPr>
          <a:xfrm>
            <a:off x="311700" y="797630"/>
            <a:ext cx="4242600" cy="3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300">
                <a:solidFill>
                  <a:srgbClr val="606C71"/>
                </a:solidFill>
                <a:latin typeface="Arial"/>
                <a:ea typeface="Arial"/>
                <a:cs typeface="Arial"/>
                <a:sym typeface="Arial"/>
              </a:rPr>
              <a:t>Original Kaggle Data Set</a:t>
            </a:r>
            <a:r>
              <a:rPr lang="en" sz="1300">
                <a:solidFill>
                  <a:srgbClr val="606C71"/>
                </a:solidFill>
                <a:latin typeface="Arial"/>
                <a:ea typeface="Arial"/>
                <a:cs typeface="Arial"/>
                <a:sym typeface="Arial"/>
              </a:rPr>
              <a:t> - </a:t>
            </a:r>
            <a:r>
              <a:rPr lang="en" sz="1300">
                <a:solidFill>
                  <a:srgbClr val="1E6BB8"/>
                </a:solidFill>
                <a:uFill>
                  <a:noFill/>
                </a:uFill>
                <a:latin typeface="Arial"/>
                <a:ea typeface="Arial"/>
                <a:cs typeface="Arial"/>
                <a:sym typeface="Arial"/>
                <a:hlinkClick r:id="rId3">
                  <a:extLst>
                    <a:ext uri="{A12FA001-AC4F-418D-AE19-62706E023703}">
                      <ahyp:hlinkClr val="tx"/>
                    </a:ext>
                  </a:extLst>
                </a:hlinkClick>
              </a:rPr>
              <a:t>Sleep Cycle iOS App</a:t>
            </a:r>
            <a:endParaRPr/>
          </a:p>
        </p:txBody>
      </p:sp>
      <p:pic>
        <p:nvPicPr>
          <p:cNvPr id="86" name="Google Shape;86;p16"/>
          <p:cNvPicPr preferRelativeResize="0"/>
          <p:nvPr/>
        </p:nvPicPr>
        <p:blipFill>
          <a:blip r:embed="rId4">
            <a:alphaModFix/>
          </a:blip>
          <a:stretch>
            <a:fillRect/>
          </a:stretch>
        </p:blipFill>
        <p:spPr>
          <a:xfrm>
            <a:off x="136375" y="1229975"/>
            <a:ext cx="4739900" cy="2558300"/>
          </a:xfrm>
          <a:prstGeom prst="rect">
            <a:avLst/>
          </a:prstGeom>
          <a:noFill/>
          <a:ln>
            <a:noFill/>
          </a:ln>
        </p:spPr>
      </p:pic>
      <p:pic>
        <p:nvPicPr>
          <p:cNvPr id="87" name="Google Shape;87;p16"/>
          <p:cNvPicPr preferRelativeResize="0"/>
          <p:nvPr/>
        </p:nvPicPr>
        <p:blipFill>
          <a:blip r:embed="rId5">
            <a:alphaModFix/>
          </a:blip>
          <a:stretch>
            <a:fillRect/>
          </a:stretch>
        </p:blipFill>
        <p:spPr>
          <a:xfrm>
            <a:off x="4948600" y="2655225"/>
            <a:ext cx="3962925" cy="23010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ctrTitle"/>
          </p:nvPr>
        </p:nvSpPr>
        <p:spPr>
          <a:xfrm>
            <a:off x="170525" y="127050"/>
            <a:ext cx="88107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Data Cleaning</a:t>
            </a:r>
            <a:endParaRPr>
              <a:latin typeface="Roboto"/>
              <a:ea typeface="Roboto"/>
              <a:cs typeface="Roboto"/>
              <a:sym typeface="Roboto"/>
            </a:endParaRPr>
          </a:p>
        </p:txBody>
      </p:sp>
      <p:pic>
        <p:nvPicPr>
          <p:cNvPr id="93" name="Google Shape;93;p17"/>
          <p:cNvPicPr preferRelativeResize="0"/>
          <p:nvPr/>
        </p:nvPicPr>
        <p:blipFill>
          <a:blip r:embed="rId3">
            <a:alphaModFix/>
          </a:blip>
          <a:stretch>
            <a:fillRect/>
          </a:stretch>
        </p:blipFill>
        <p:spPr>
          <a:xfrm>
            <a:off x="1144500" y="977700"/>
            <a:ext cx="6855012" cy="3973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8"/>
          <p:cNvPicPr preferRelativeResize="0"/>
          <p:nvPr/>
        </p:nvPicPr>
        <p:blipFill>
          <a:blip r:embed="rId3">
            <a:alphaModFix/>
          </a:blip>
          <a:stretch>
            <a:fillRect/>
          </a:stretch>
        </p:blipFill>
        <p:spPr>
          <a:xfrm>
            <a:off x="4572000" y="977925"/>
            <a:ext cx="4352575" cy="3921000"/>
          </a:xfrm>
          <a:prstGeom prst="rect">
            <a:avLst/>
          </a:prstGeom>
          <a:noFill/>
          <a:ln>
            <a:noFill/>
          </a:ln>
        </p:spPr>
      </p:pic>
      <p:sp>
        <p:nvSpPr>
          <p:cNvPr id="99" name="Google Shape;99;p18"/>
          <p:cNvSpPr txBox="1"/>
          <p:nvPr>
            <p:ph type="ctrTitle"/>
          </p:nvPr>
        </p:nvSpPr>
        <p:spPr>
          <a:xfrm>
            <a:off x="311700" y="37145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Emoji Estimator</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nvSpPr>
        <p:spPr>
          <a:xfrm>
            <a:off x="147350" y="231575"/>
            <a:ext cx="4203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Roboto"/>
                <a:ea typeface="Roboto"/>
                <a:cs typeface="Roboto"/>
                <a:sym typeface="Roboto"/>
              </a:rPr>
              <a:t>Pivot Direction</a:t>
            </a:r>
            <a:endParaRPr sz="3600">
              <a:latin typeface="Roboto"/>
              <a:ea typeface="Roboto"/>
              <a:cs typeface="Roboto"/>
              <a:sym typeface="Roboto"/>
            </a:endParaRPr>
          </a:p>
        </p:txBody>
      </p:sp>
      <p:pic>
        <p:nvPicPr>
          <p:cNvPr id="105" name="Google Shape;105;p19"/>
          <p:cNvPicPr preferRelativeResize="0"/>
          <p:nvPr/>
        </p:nvPicPr>
        <p:blipFill>
          <a:blip r:embed="rId3">
            <a:alphaModFix/>
          </a:blip>
          <a:stretch>
            <a:fillRect/>
          </a:stretch>
        </p:blipFill>
        <p:spPr>
          <a:xfrm>
            <a:off x="3224650" y="87800"/>
            <a:ext cx="5830300" cy="2565950"/>
          </a:xfrm>
          <a:prstGeom prst="rect">
            <a:avLst/>
          </a:prstGeom>
          <a:noFill/>
          <a:ln>
            <a:noFill/>
          </a:ln>
        </p:spPr>
      </p:pic>
      <p:pic>
        <p:nvPicPr>
          <p:cNvPr id="106" name="Google Shape;106;p19"/>
          <p:cNvPicPr preferRelativeResize="0"/>
          <p:nvPr/>
        </p:nvPicPr>
        <p:blipFill>
          <a:blip r:embed="rId4">
            <a:alphaModFix/>
          </a:blip>
          <a:stretch>
            <a:fillRect/>
          </a:stretch>
        </p:blipFill>
        <p:spPr>
          <a:xfrm>
            <a:off x="105925" y="2531949"/>
            <a:ext cx="6896100" cy="2503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ctrTitle"/>
          </p:nvPr>
        </p:nvSpPr>
        <p:spPr>
          <a:xfrm>
            <a:off x="311700" y="17347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Linear Regression Model</a:t>
            </a:r>
            <a:endParaRPr>
              <a:latin typeface="Roboto"/>
              <a:ea typeface="Roboto"/>
              <a:cs typeface="Roboto"/>
              <a:sym typeface="Roboto"/>
            </a:endParaRPr>
          </a:p>
        </p:txBody>
      </p:sp>
      <p:pic>
        <p:nvPicPr>
          <p:cNvPr id="112" name="Google Shape;112;p20"/>
          <p:cNvPicPr preferRelativeResize="0"/>
          <p:nvPr/>
        </p:nvPicPr>
        <p:blipFill>
          <a:blip r:embed="rId3">
            <a:alphaModFix/>
          </a:blip>
          <a:stretch>
            <a:fillRect/>
          </a:stretch>
        </p:blipFill>
        <p:spPr>
          <a:xfrm>
            <a:off x="1801788" y="1047604"/>
            <a:ext cx="5540424" cy="394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ctrTitle"/>
          </p:nvPr>
        </p:nvSpPr>
        <p:spPr>
          <a:xfrm>
            <a:off x="311700" y="25310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Model Testing</a:t>
            </a:r>
            <a:endParaRPr>
              <a:latin typeface="Roboto"/>
              <a:ea typeface="Roboto"/>
              <a:cs typeface="Roboto"/>
              <a:sym typeface="Roboto"/>
            </a:endParaRPr>
          </a:p>
        </p:txBody>
      </p:sp>
      <p:pic>
        <p:nvPicPr>
          <p:cNvPr id="118" name="Google Shape;118;p21"/>
          <p:cNvPicPr preferRelativeResize="0"/>
          <p:nvPr/>
        </p:nvPicPr>
        <p:blipFill>
          <a:blip r:embed="rId3">
            <a:alphaModFix/>
          </a:blip>
          <a:stretch>
            <a:fillRect/>
          </a:stretch>
        </p:blipFill>
        <p:spPr>
          <a:xfrm>
            <a:off x="1208613" y="844025"/>
            <a:ext cx="6726774" cy="41943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