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31"/>
  </p:sldMasterIdLst>
  <p:notesMasterIdLst>
    <p:notesMasterId r:id="rId60"/>
  </p:notesMasterIdLst>
  <p:handoutMasterIdLst>
    <p:handoutMasterId r:id="rId61"/>
  </p:handoutMasterIdLst>
  <p:sldIdLst>
    <p:sldId id="256" r:id="rId32"/>
    <p:sldId id="265" r:id="rId33"/>
    <p:sldId id="266" r:id="rId34"/>
    <p:sldId id="258" r:id="rId35"/>
    <p:sldId id="259" r:id="rId36"/>
    <p:sldId id="260" r:id="rId37"/>
    <p:sldId id="261" r:id="rId38"/>
    <p:sldId id="262" r:id="rId39"/>
    <p:sldId id="277" r:id="rId40"/>
    <p:sldId id="263" r:id="rId41"/>
    <p:sldId id="264" r:id="rId42"/>
    <p:sldId id="267" r:id="rId43"/>
    <p:sldId id="268" r:id="rId44"/>
    <p:sldId id="271" r:id="rId45"/>
    <p:sldId id="276" r:id="rId46"/>
    <p:sldId id="278" r:id="rId47"/>
    <p:sldId id="279" r:id="rId48"/>
    <p:sldId id="269" r:id="rId49"/>
    <p:sldId id="283" r:id="rId50"/>
    <p:sldId id="284" r:id="rId51"/>
    <p:sldId id="270" r:id="rId52"/>
    <p:sldId id="280" r:id="rId53"/>
    <p:sldId id="272" r:id="rId54"/>
    <p:sldId id="281" r:id="rId55"/>
    <p:sldId id="273" r:id="rId56"/>
    <p:sldId id="274" r:id="rId57"/>
    <p:sldId id="275" r:id="rId58"/>
    <p:sldId id="282" r:id="rId59"/>
  </p:sldIdLst>
  <p:sldSz cx="12192000" cy="6858000"/>
  <p:notesSz cx="6858000" cy="9144000"/>
  <p:embeddedFontLst>
    <p:embeddedFont>
      <p:font typeface="AA Zuehlke" panose="02000503060000020004" pitchFamily="2" charset="0"/>
      <p:regular r:id="rId62"/>
      <p:italic r:id="rId63"/>
    </p:embeddedFont>
    <p:embeddedFont>
      <p:font typeface="AA Zuehlke Medium" panose="02000603060000020004" pitchFamily="2" charset="0"/>
      <p:regular r:id="rId64"/>
      <p:italic r:id="rId65"/>
    </p:embeddedFont>
    <p:embeddedFont>
      <p:font typeface="Consolas" panose="020B0609020204030204" pitchFamily="49" charset="0"/>
      <p:regular r:id="rId66"/>
      <p:bold r:id="rId67"/>
      <p:italic r:id="rId68"/>
      <p:boldItalic r:id="rId69"/>
    </p:embeddedFont>
  </p:embeddedFontLst>
  <p:custDataLst>
    <p:tags r:id="rId7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CFF00"/>
    <a:srgbClr val="00CC66"/>
    <a:srgbClr val="0099CC"/>
    <a:srgbClr val="000000"/>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848" autoAdjust="0"/>
  </p:normalViewPr>
  <p:slideViewPr>
    <p:cSldViewPr showGuides="1">
      <p:cViewPr varScale="1">
        <p:scale>
          <a:sx n="90" d="100"/>
          <a:sy n="90" d="100"/>
        </p:scale>
        <p:origin x="1104" y="78"/>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customXml" Target="../customXml/item7.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61"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font" Target="fonts/font6.fntdata"/><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font" Target="fonts/font1.fntdata"/><Relationship Id="rId7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21/11/2019</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21/11/2019</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3</a:t>
            </a:fld>
            <a:endParaRPr lang="en-GB" noProof="0"/>
          </a:p>
        </p:txBody>
      </p:sp>
    </p:spTree>
    <p:extLst>
      <p:ext uri="{BB962C8B-B14F-4D97-AF65-F5344CB8AC3E}">
        <p14:creationId xmlns:p14="http://schemas.microsoft.com/office/powerpoint/2010/main" val="185537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14</a:t>
            </a:fld>
            <a:endParaRPr lang="en-GB" noProof="0"/>
          </a:p>
        </p:txBody>
      </p:sp>
    </p:spTree>
    <p:extLst>
      <p:ext uri="{BB962C8B-B14F-4D97-AF65-F5344CB8AC3E}">
        <p14:creationId xmlns:p14="http://schemas.microsoft.com/office/powerpoint/2010/main" val="217872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17</a:t>
            </a:fld>
            <a:endParaRPr lang="en-GB" noProof="0"/>
          </a:p>
        </p:txBody>
      </p:sp>
    </p:spTree>
    <p:extLst>
      <p:ext uri="{BB962C8B-B14F-4D97-AF65-F5344CB8AC3E}">
        <p14:creationId xmlns:p14="http://schemas.microsoft.com/office/powerpoint/2010/main" val="3095036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18</a:t>
            </a:fld>
            <a:endParaRPr lang="en-GB" noProof="0"/>
          </a:p>
        </p:txBody>
      </p:sp>
    </p:spTree>
    <p:extLst>
      <p:ext uri="{BB962C8B-B14F-4D97-AF65-F5344CB8AC3E}">
        <p14:creationId xmlns:p14="http://schemas.microsoft.com/office/powerpoint/2010/main" val="280453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21</a:t>
            </a:fld>
            <a:endParaRPr lang="en-GB" noProof="0"/>
          </a:p>
        </p:txBody>
      </p:sp>
    </p:spTree>
    <p:extLst>
      <p:ext uri="{BB962C8B-B14F-4D97-AF65-F5344CB8AC3E}">
        <p14:creationId xmlns:p14="http://schemas.microsoft.com/office/powerpoint/2010/main" val="68799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22</a:t>
            </a:fld>
            <a:endParaRPr lang="en-GB" noProof="0"/>
          </a:p>
        </p:txBody>
      </p:sp>
    </p:spTree>
    <p:extLst>
      <p:ext uri="{BB962C8B-B14F-4D97-AF65-F5344CB8AC3E}">
        <p14:creationId xmlns:p14="http://schemas.microsoft.com/office/powerpoint/2010/main" val="315271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23</a:t>
            </a:fld>
            <a:endParaRPr lang="en-GB" noProof="0"/>
          </a:p>
        </p:txBody>
      </p:sp>
    </p:spTree>
    <p:extLst>
      <p:ext uri="{BB962C8B-B14F-4D97-AF65-F5344CB8AC3E}">
        <p14:creationId xmlns:p14="http://schemas.microsoft.com/office/powerpoint/2010/main" val="9902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24</a:t>
            </a:fld>
            <a:endParaRPr lang="en-GB" noProof="0"/>
          </a:p>
        </p:txBody>
      </p:sp>
    </p:spTree>
    <p:extLst>
      <p:ext uri="{BB962C8B-B14F-4D97-AF65-F5344CB8AC3E}">
        <p14:creationId xmlns:p14="http://schemas.microsoft.com/office/powerpoint/2010/main" val="1112062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25</a:t>
            </a:fld>
            <a:endParaRPr lang="en-GB" noProof="0"/>
          </a:p>
        </p:txBody>
      </p:sp>
    </p:spTree>
    <p:extLst>
      <p:ext uri="{BB962C8B-B14F-4D97-AF65-F5344CB8AC3E}">
        <p14:creationId xmlns:p14="http://schemas.microsoft.com/office/powerpoint/2010/main" val="197219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26</a:t>
            </a:fld>
            <a:endParaRPr lang="en-GB" noProof="0"/>
          </a:p>
        </p:txBody>
      </p:sp>
    </p:spTree>
    <p:extLst>
      <p:ext uri="{BB962C8B-B14F-4D97-AF65-F5344CB8AC3E}">
        <p14:creationId xmlns:p14="http://schemas.microsoft.com/office/powerpoint/2010/main" val="258912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27</a:t>
            </a:fld>
            <a:endParaRPr lang="en-GB" noProof="0"/>
          </a:p>
        </p:txBody>
      </p:sp>
    </p:spTree>
    <p:extLst>
      <p:ext uri="{BB962C8B-B14F-4D97-AF65-F5344CB8AC3E}">
        <p14:creationId xmlns:p14="http://schemas.microsoft.com/office/powerpoint/2010/main" val="282343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effectLst/>
                <a:latin typeface="AA Zuehlke" pitchFamily="2" charset="0"/>
                <a:ea typeface="+mn-ea"/>
                <a:cs typeface="+mn-cs"/>
              </a:rPr>
              <a:t>Instead of artificially separating </a:t>
            </a:r>
            <a:r>
              <a:rPr lang="en-US" sz="1200" b="0" i="1" kern="1200" dirty="0">
                <a:solidFill>
                  <a:schemeClr val="tx1"/>
                </a:solidFill>
                <a:effectLst/>
                <a:latin typeface="AA Zuehlke" pitchFamily="2" charset="0"/>
                <a:ea typeface="+mn-ea"/>
                <a:cs typeface="+mn-cs"/>
              </a:rPr>
              <a:t>technologies</a:t>
            </a:r>
            <a:r>
              <a:rPr lang="en-US" sz="1200" b="0" i="0" kern="1200" dirty="0">
                <a:solidFill>
                  <a:schemeClr val="tx1"/>
                </a:solidFill>
                <a:effectLst/>
                <a:latin typeface="AA Zuehlke" pitchFamily="2" charset="0"/>
                <a:ea typeface="+mn-ea"/>
                <a:cs typeface="+mn-cs"/>
              </a:rPr>
              <a:t> by putting markup and logic in separate files, React </a:t>
            </a:r>
            <a:r>
              <a:rPr lang="en-US" sz="1200" b="0" i="0" u="none" strike="noStrike" kern="1200" dirty="0">
                <a:solidFill>
                  <a:schemeClr val="tx1"/>
                </a:solidFill>
                <a:effectLst/>
                <a:latin typeface="AA Zuehlke" pitchFamily="2" charset="0"/>
                <a:ea typeface="+mn-ea"/>
                <a:cs typeface="+mn-cs"/>
                <a:hlinkClick r:id="rId3"/>
              </a:rPr>
              <a:t>separates </a:t>
            </a:r>
            <a:r>
              <a:rPr lang="en-US" sz="1200" b="0" i="1" u="none" strike="noStrike" kern="1200" dirty="0">
                <a:solidFill>
                  <a:schemeClr val="tx1"/>
                </a:solidFill>
                <a:effectLst/>
                <a:latin typeface="AA Zuehlke" pitchFamily="2" charset="0"/>
                <a:ea typeface="+mn-ea"/>
                <a:cs typeface="+mn-cs"/>
                <a:hlinkClick r:id="rId3"/>
              </a:rPr>
              <a:t>concerns</a:t>
            </a:r>
            <a:r>
              <a:rPr lang="en-US" sz="1200" b="0" i="0" kern="1200" dirty="0">
                <a:solidFill>
                  <a:schemeClr val="tx1"/>
                </a:solidFill>
                <a:effectLst/>
                <a:latin typeface="AA Zuehlke" pitchFamily="2" charset="0"/>
                <a:ea typeface="+mn-ea"/>
                <a:cs typeface="+mn-cs"/>
              </a:rPr>
              <a:t> with loosely coupled units called “components” that contain both</a:t>
            </a:r>
          </a:p>
          <a:p>
            <a:endParaRPr lang="en-US" dirty="0"/>
          </a:p>
          <a:p>
            <a:r>
              <a:rPr lang="en-US" dirty="0"/>
              <a:t>Process of getting components can be observed as slicing. Identifying UI pieces that have some responsibilities and then applying mentioned aspects.</a:t>
            </a:r>
          </a:p>
          <a:p>
            <a:r>
              <a:rPr lang="en-US" dirty="0"/>
              <a:t>When I mention responsibility I don’t just mean about doing some complex function, it can also just display a text. Component that just displays a text can be called Text component.</a:t>
            </a:r>
          </a:p>
          <a:p>
            <a:r>
              <a:rPr lang="en-US" dirty="0"/>
              <a:t>1. With independency we consider strictly divided concerns. Each component should be responsible for its own cause. </a:t>
            </a:r>
          </a:p>
          <a:p>
            <a:r>
              <a:rPr lang="en-US" dirty="0"/>
              <a:t>2. With reusability we empower generalization. When designing a component it should be as generic as possible. </a:t>
            </a:r>
          </a:p>
          <a:p>
            <a:r>
              <a:rPr lang="en-US" dirty="0"/>
              <a:t>When naming parameters, components think in terms of that component not the context in which you’ll use that component.</a:t>
            </a:r>
          </a:p>
          <a:p>
            <a:r>
              <a:rPr lang="en-US" dirty="0"/>
              <a:t>3. Isolation is a concept of seeing a component as a unit in terms of what is its responsibility, what are the inputs and what are the outputs. </a:t>
            </a:r>
          </a:p>
          <a:p>
            <a:endParaRPr lang="en-US" dirty="0"/>
          </a:p>
          <a:p>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pomene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pojam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direktno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povezujem</a:t>
            </a:r>
            <a:r>
              <a:rPr lang="en-US" sz="1200" b="0" kern="1200" dirty="0">
                <a:solidFill>
                  <a:schemeClr val="tx1"/>
                </a:solidFill>
                <a:effectLst/>
                <a:latin typeface="AA Zuehlke" pitchFamily="2" charset="0"/>
                <a:ea typeface="+mn-ea"/>
                <a:cs typeface="+mn-cs"/>
              </a:rPr>
              <a:t> za </a:t>
            </a:r>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veće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značenje</a:t>
            </a:r>
            <a:r>
              <a:rPr lang="en-US" sz="1200" b="0" kern="1200" dirty="0">
                <a:solidFill>
                  <a:schemeClr val="tx1"/>
                </a:solidFill>
                <a:effectLst/>
                <a:latin typeface="AA Zuehlke" pitchFamily="2" charset="0"/>
                <a:ea typeface="+mn-ea"/>
                <a:cs typeface="+mn-cs"/>
              </a:rPr>
              <a:t> od html </a:t>
            </a:r>
            <a:r>
              <a:rPr lang="en-US" sz="1200" b="0" kern="1200" dirty="0" err="1">
                <a:solidFill>
                  <a:schemeClr val="tx1"/>
                </a:solidFill>
                <a:effectLst/>
                <a:latin typeface="AA Zuehlke" pitchFamily="2" charset="0"/>
                <a:ea typeface="+mn-ea"/>
                <a:cs typeface="+mn-cs"/>
              </a:rPr>
              <a:t>elementa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reusabilno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jasno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definisano</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Velike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kompanije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Netflix, Airbnb, Uber ... </a:t>
            </a:r>
            <a:r>
              <a:rPr lang="en-US" sz="1200" b="0" kern="1200" dirty="0" err="1">
                <a:solidFill>
                  <a:schemeClr val="tx1"/>
                </a:solidFill>
                <a:effectLst/>
                <a:latin typeface="AA Zuehlke" pitchFamily="2" charset="0"/>
                <a:ea typeface="+mn-ea"/>
                <a:cs typeface="+mn-cs"/>
              </a:rPr>
              <a:t>koriste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baziran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omogućavaju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konzinstentan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podjednak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osećaj</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čitavu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feels like home)</a:t>
            </a:r>
          </a:p>
          <a:p>
            <a:r>
              <a:rPr lang="en-US" sz="1200" b="0" kern="1200" dirty="0" err="1">
                <a:solidFill>
                  <a:schemeClr val="tx1"/>
                </a:solidFill>
                <a:effectLst/>
                <a:latin typeface="AA Zuehlke" pitchFamily="2" charset="0"/>
                <a:ea typeface="+mn-ea"/>
                <a:cs typeface="+mn-cs"/>
              </a:rPr>
              <a:t>Sviđa</a:t>
            </a:r>
            <a:r>
              <a:rPr lang="en-US" sz="1200" b="0" kern="1200" dirty="0">
                <a:solidFill>
                  <a:schemeClr val="tx1"/>
                </a:solidFill>
                <a:effectLst/>
                <a:latin typeface="AA Zuehlke" pitchFamily="2" charset="0"/>
                <a:ea typeface="+mn-ea"/>
                <a:cs typeface="+mn-cs"/>
              </a:rPr>
              <a:t> mi se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tumačenje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vizuelni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orjentisan</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ponašanju</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daje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korisnicima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način</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znači</a:t>
            </a:r>
            <a:endParaRPr lang="en-US" sz="1200" b="0" kern="1200" dirty="0">
              <a:solidFill>
                <a:schemeClr val="tx1"/>
              </a:solidFill>
              <a:effectLst/>
              <a:latin typeface="AA Zuehlke" pitchFamily="2" charset="0"/>
              <a:ea typeface="+mn-ea"/>
              <a:cs typeface="+mn-cs"/>
            </a:endParaRPr>
          </a:p>
          <a:p>
            <a:r>
              <a:rPr lang="en-US" sz="1200" b="0" kern="1200" dirty="0">
                <a:solidFill>
                  <a:schemeClr val="tx1"/>
                </a:solidFill>
                <a:effectLst/>
                <a:latin typeface="AA Zuehlke" pitchFamily="2" charset="0"/>
                <a:ea typeface="+mn-ea"/>
                <a:cs typeface="+mn-cs"/>
              </a:rPr>
              <a:t>a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druge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mogu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očekuju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kliknu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negde</a:t>
            </a:r>
            <a:r>
              <a:rPr lang="en-US" sz="1200" b="0" kern="1200" dirty="0">
                <a:solidFill>
                  <a:schemeClr val="tx1"/>
                </a:solidFill>
                <a:effectLst/>
                <a:latin typeface="AA Zuehlke" pitchFamily="2" charset="0"/>
                <a:ea typeface="+mn-ea"/>
                <a:cs typeface="+mn-cs"/>
              </a:rPr>
              <a:t>. </a:t>
            </a:r>
          </a:p>
          <a:p>
            <a:r>
              <a:rPr lang="en-US" sz="1200" b="0" kern="1200" dirty="0">
                <a:solidFill>
                  <a:schemeClr val="tx1"/>
                </a:solidFill>
                <a:effectLst/>
                <a:latin typeface="AA Zuehlke" pitchFamily="2" charset="0"/>
                <a:ea typeface="+mn-ea"/>
                <a:cs typeface="+mn-cs"/>
              </a:rPr>
              <a:t>Dobra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verzionisanje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postojanjem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koncepta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ukidamo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nepotrebno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dupliranje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idemo</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čistijem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Mi </a:t>
            </a:r>
            <a:r>
              <a:rPr lang="en-US" sz="1200" b="0" kern="1200" dirty="0" err="1">
                <a:solidFill>
                  <a:schemeClr val="tx1"/>
                </a:solidFill>
                <a:effectLst/>
                <a:latin typeface="AA Zuehlke" pitchFamily="2" charset="0"/>
                <a:ea typeface="+mn-ea"/>
                <a:cs typeface="+mn-cs"/>
              </a:rPr>
              <a:t>takođe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izbegavamo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situaciju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kojoj</a:t>
            </a:r>
            <a:r>
              <a:rPr lang="en-US" sz="1200" b="0" kern="1200" dirty="0">
                <a:solidFill>
                  <a:schemeClr val="tx1"/>
                </a:solidFill>
                <a:effectLst/>
                <a:latin typeface="AA Zuehlke" pitchFamily="2" charset="0"/>
                <a:ea typeface="+mn-ea"/>
                <a:cs typeface="+mn-cs"/>
              </a:rPr>
              <a:t> bi </a:t>
            </a:r>
            <a:r>
              <a:rPr lang="en-US" sz="1200" b="0" kern="1200" dirty="0" err="1">
                <a:solidFill>
                  <a:schemeClr val="tx1"/>
                </a:solidFill>
                <a:effectLst/>
                <a:latin typeface="AA Zuehlke" pitchFamily="2" charset="0"/>
                <a:ea typeface="+mn-ea"/>
                <a:cs typeface="+mn-cs"/>
              </a:rPr>
              <a:t>morali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više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mesta</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menjamo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isporučujemo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svuda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bilo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imamo</a:t>
            </a:r>
            <a:r>
              <a:rPr lang="en-US" sz="1200" b="0" kern="1200" dirty="0">
                <a:solidFill>
                  <a:schemeClr val="tx1"/>
                </a:solidFill>
                <a:effectLst/>
                <a:latin typeface="AA Zuehlke" pitchFamily="2" charset="0"/>
                <a:ea typeface="+mn-ea"/>
                <a:cs typeface="+mn-cs"/>
              </a:rPr>
              <a:t> web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mobilnu</a:t>
            </a:r>
            <a:r>
              <a:rPr lang="en-US" sz="1200" b="0" kern="1200" dirty="0">
                <a:solidFill>
                  <a:schemeClr val="tx1"/>
                </a:solidFill>
                <a:effectLst/>
                <a:latin typeface="AA Zuehlke" pitchFamily="2" charset="0"/>
                <a:ea typeface="+mn-ea"/>
                <a:cs typeface="+mn-cs"/>
              </a:rPr>
              <a:t>, ..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pogledamo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dosta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sličnosti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servisima</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mikroservisnom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svetu</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Jedna</a:t>
            </a:r>
            <a:r>
              <a:rPr lang="en-US" sz="1200" b="0" kern="1200" dirty="0">
                <a:solidFill>
                  <a:schemeClr val="tx1"/>
                </a:solidFill>
                <a:effectLst/>
                <a:latin typeface="AA Zuehlke" pitchFamily="2" charset="0"/>
                <a:ea typeface="+mn-ea"/>
                <a:cs typeface="+mn-cs"/>
              </a:rPr>
              <a:t> od </a:t>
            </a:r>
            <a:r>
              <a:rPr lang="en-US" sz="1200" b="0" kern="1200" dirty="0" err="1">
                <a:solidFill>
                  <a:schemeClr val="tx1"/>
                </a:solidFill>
                <a:effectLst/>
                <a:latin typeface="AA Zuehlke" pitchFamily="2" charset="0"/>
                <a:ea typeface="+mn-ea"/>
                <a:cs typeface="+mn-cs"/>
              </a:rPr>
              <a:t>zamki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pominje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dizajniram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učinimo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sve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bude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svakom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delu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aplikacije</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element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marginu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odnosu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okolinu</a:t>
            </a:r>
            <a:r>
              <a:rPr lang="en-US" sz="1200" b="0" kern="1200" dirty="0">
                <a:solidFill>
                  <a:schemeClr val="tx1"/>
                </a:solidFill>
                <a:effectLst/>
                <a:latin typeface="AA Zuehlke" pitchFamily="2" charset="0"/>
                <a:ea typeface="+mn-ea"/>
                <a:cs typeface="+mn-cs"/>
              </a:rPr>
              <a:t>, da navbar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isti</a:t>
            </a:r>
            <a:r>
              <a:rPr lang="en-US" sz="1200" b="0" kern="1200" dirty="0">
                <a:solidFill>
                  <a:schemeClr val="tx1"/>
                </a:solidFill>
                <a:effectLst/>
                <a:latin typeface="AA Zuehlke" pitchFamily="2" charset="0"/>
                <a:ea typeface="+mn-ea"/>
                <a:cs typeface="+mn-cs"/>
              </a:rPr>
              <a:t> spacing </a:t>
            </a:r>
            <a:r>
              <a:rPr lang="en-US" sz="1200" b="0" kern="1200" dirty="0" err="1">
                <a:solidFill>
                  <a:schemeClr val="tx1"/>
                </a:solidFill>
                <a:effectLst/>
                <a:latin typeface="AA Zuehlke" pitchFamily="2" charset="0"/>
                <a:ea typeface="+mn-ea"/>
                <a:cs typeface="+mn-cs"/>
              </a:rPr>
              <a:t>itd</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Your real design system is what your users get. Nothing more or less.</a:t>
            </a:r>
          </a:p>
          <a:p>
            <a:r>
              <a:rPr lang="en-US" sz="1200" b="0" kern="1200" dirty="0" err="1">
                <a:solidFill>
                  <a:schemeClr val="tx1"/>
                </a:solidFill>
                <a:effectLst/>
                <a:latin typeface="AA Zuehlke" pitchFamily="2" charset="0"/>
                <a:ea typeface="+mn-ea"/>
                <a:cs typeface="+mn-cs"/>
              </a:rPr>
              <a:t>Upravo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jedina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bitna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korisnik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dobro </a:t>
            </a:r>
            <a:r>
              <a:rPr lang="en-US" sz="1200" b="0" kern="1200" dirty="0" err="1">
                <a:solidFill>
                  <a:schemeClr val="tx1"/>
                </a:solidFill>
                <a:effectLst/>
                <a:latin typeface="AA Zuehlke" pitchFamily="2" charset="0"/>
                <a:ea typeface="+mn-ea"/>
                <a:cs typeface="+mn-cs"/>
              </a:rPr>
              <a:t>iskustvo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 </a:t>
            </a:r>
            <a:r>
              <a:rPr lang="en-US" sz="1200" b="0" kern="1200" dirty="0" err="1">
                <a:solidFill>
                  <a:schemeClr val="tx1"/>
                </a:solidFill>
                <a:effectLst/>
                <a:latin typeface="AA Zuehlke" pitchFamily="2" charset="0"/>
                <a:ea typeface="+mn-ea"/>
                <a:cs typeface="+mn-cs"/>
              </a:rPr>
              <a:t>koncepti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olakšaju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komunikaciju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a:t>
            </a:r>
            <a:r>
              <a:rPr lang="en-US" sz="1200" b="0" kern="1200" dirty="0" err="1">
                <a:solidFill>
                  <a:schemeClr val="tx1"/>
                </a:solidFill>
                <a:effectLst/>
                <a:latin typeface="AA Zuehlke" pitchFamily="2" charset="0"/>
                <a:ea typeface="+mn-ea"/>
                <a:cs typeface="+mn-cs"/>
              </a:rPr>
              <a:t>približe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developere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ux</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inženjere</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budu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jeziku</a:t>
            </a:r>
            <a:r>
              <a:rPr lang="en-US" sz="1200" b="0" kern="1200" dirty="0">
                <a:solidFill>
                  <a:schemeClr val="tx1"/>
                </a:solidFill>
                <a:effectLst/>
                <a:latin typeface="AA Zuehlke" pitchFamily="2" charset="0"/>
                <a:ea typeface="+mn-ea"/>
                <a:cs typeface="+mn-cs"/>
              </a:rPr>
              <a:t>, da se </a:t>
            </a:r>
            <a:r>
              <a:rPr lang="en-US" sz="1200" b="0" kern="1200" dirty="0" err="1">
                <a:solidFill>
                  <a:schemeClr val="tx1"/>
                </a:solidFill>
                <a:effectLst/>
                <a:latin typeface="AA Zuehlke" pitchFamily="2" charset="0"/>
                <a:ea typeface="+mn-ea"/>
                <a:cs typeface="+mn-cs"/>
              </a:rPr>
              <a:t>razumeju</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Praktični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mora da </a:t>
            </a:r>
            <a:r>
              <a:rPr lang="en-US" sz="1200" b="0" kern="1200" dirty="0" err="1">
                <a:solidFill>
                  <a:schemeClr val="tx1"/>
                </a:solidFill>
                <a:effectLst/>
                <a:latin typeface="AA Zuehlke" pitchFamily="2" charset="0"/>
                <a:ea typeface="+mn-ea"/>
                <a:cs typeface="+mn-cs"/>
              </a:rPr>
              <a:t>ukloni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planova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evolucije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vreme</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rečenicu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možemo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zaključiti</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dizajner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developer </a:t>
            </a:r>
            <a:r>
              <a:rPr lang="en-US" sz="1200" b="0" kern="1200" dirty="0" err="1">
                <a:solidFill>
                  <a:schemeClr val="tx1"/>
                </a:solidFill>
                <a:effectLst/>
                <a:latin typeface="AA Zuehlke" pitchFamily="2" charset="0"/>
                <a:ea typeface="+mn-ea"/>
                <a:cs typeface="+mn-cs"/>
              </a:rPr>
              <a:t>moraju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usko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sarađuju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da je </a:t>
            </a:r>
            <a:r>
              <a:rPr lang="en-US" sz="1200" b="0" kern="1200" dirty="0" err="1">
                <a:solidFill>
                  <a:schemeClr val="tx1"/>
                </a:solidFill>
                <a:effectLst/>
                <a:latin typeface="AA Zuehlke" pitchFamily="2" charset="0"/>
                <a:ea typeface="+mn-ea"/>
                <a:cs typeface="+mn-cs"/>
              </a:rPr>
              <a:t>evolucija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neminovna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stalna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Komponentni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doveo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imao</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planu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dovede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dotle</a:t>
            </a:r>
            <a:r>
              <a:rPr lang="en-US" sz="1200" b="0" kern="1200" dirty="0">
                <a:solidFill>
                  <a:schemeClr val="tx1"/>
                </a:solidFill>
                <a:effectLst/>
                <a:latin typeface="AA Zuehlke" pitchFamily="2" charset="0"/>
                <a:ea typeface="+mn-ea"/>
                <a:cs typeface="+mn-cs"/>
              </a:rPr>
              <a:t>.</a:t>
            </a:r>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4</a:t>
            </a:fld>
            <a:endParaRPr lang="en-GB" noProof="0"/>
          </a:p>
        </p:txBody>
      </p:sp>
    </p:spTree>
    <p:extLst>
      <p:ext uri="{BB962C8B-B14F-4D97-AF65-F5344CB8AC3E}">
        <p14:creationId xmlns:p14="http://schemas.microsoft.com/office/powerpoint/2010/main" val="70880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a UI library. </a:t>
            </a:r>
          </a:p>
          <a:p>
            <a:r>
              <a:rPr lang="en-US" dirty="0"/>
              <a:t>UI – Its responsibility, focus is on the UI. Conceptualizing UI, thinking in terms of components, solving puzzles.</a:t>
            </a:r>
          </a:p>
          <a:p>
            <a:r>
              <a:rPr lang="en-US" dirty="0"/>
              <a:t>Library – it’s a lightweight library that doesn’t have all the answers for you but it solves the problem for which it exists. It is not strongly opinionated on what you can use for packaging, or routing, or which </a:t>
            </a:r>
            <a:r>
              <a:rPr lang="en-US" dirty="0" err="1"/>
              <a:t>transpiler</a:t>
            </a:r>
            <a:r>
              <a:rPr lang="en-US" dirty="0"/>
              <a:t> you should use, …  You can use just two libraries and develop react application (react, react-</a:t>
            </a:r>
            <a:r>
              <a:rPr lang="en-US" dirty="0" err="1"/>
              <a:t>dom</a:t>
            </a:r>
            <a:r>
              <a:rPr lang="en-US" dirty="0"/>
              <a:t>). Or you can use variety of them, it’s up to you.</a:t>
            </a:r>
          </a:p>
          <a:p>
            <a:endParaRPr lang="en-US" dirty="0"/>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6</a:t>
            </a:fld>
            <a:endParaRPr lang="en-GB" noProof="0"/>
          </a:p>
        </p:txBody>
      </p:sp>
    </p:spTree>
    <p:extLst>
      <p:ext uri="{BB962C8B-B14F-4D97-AF65-F5344CB8AC3E}">
        <p14:creationId xmlns:p14="http://schemas.microsoft.com/office/powerpoint/2010/main" val="197915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smallest react application you can see. We are rendering our react DOM into the container from the html DOM. </a:t>
            </a:r>
          </a:p>
          <a:p>
            <a:r>
              <a:rPr lang="en-US" dirty="0"/>
              <a:t>In this example our react DOM has only h1 element but it can be a whole lot more as you can imagine.</a:t>
            </a:r>
          </a:p>
          <a:p>
            <a:r>
              <a:rPr lang="en-US" dirty="0"/>
              <a:t>If there was already something injected into the container it will perform an update and only mutate the DOM as </a:t>
            </a:r>
            <a:r>
              <a:rPr lang="en-US" sz="1200" b="0" i="0" kern="1200" dirty="0">
                <a:solidFill>
                  <a:schemeClr val="tx1"/>
                </a:solidFill>
                <a:effectLst/>
                <a:latin typeface="AA Zuehlke" pitchFamily="2" charset="0"/>
                <a:ea typeface="+mn-ea"/>
                <a:cs typeface="+mn-cs"/>
              </a:rPr>
              <a:t>necessary to reflect the latest React element.</a:t>
            </a:r>
          </a:p>
          <a:p>
            <a:endParaRPr lang="en-US" sz="1200" b="0" i="0" kern="1200" dirty="0">
              <a:solidFill>
                <a:schemeClr val="tx1"/>
              </a:solidFill>
              <a:effectLst/>
              <a:latin typeface="AA Zuehlke" pitchFamily="2" charset="0"/>
              <a:ea typeface="+mn-ea"/>
              <a:cs typeface="+mn-cs"/>
            </a:endParaRPr>
          </a:p>
          <a:p>
            <a:r>
              <a:rPr lang="en-US" sz="1200" b="0" i="0" kern="1200" dirty="0">
                <a:solidFill>
                  <a:schemeClr val="tx1"/>
                </a:solidFill>
                <a:effectLst/>
                <a:latin typeface="AA Zuehlke" pitchFamily="2" charset="0"/>
                <a:ea typeface="+mn-ea"/>
                <a:cs typeface="+mn-cs"/>
              </a:rPr>
              <a:t>There is also a callback parameter that is optional that is executed when the component is rendered or updated.</a:t>
            </a:r>
          </a:p>
          <a:p>
            <a:endParaRPr lang="en-US" sz="1200" b="0" i="0" kern="1200" dirty="0">
              <a:solidFill>
                <a:schemeClr val="tx1"/>
              </a:solidFill>
              <a:effectLst/>
              <a:latin typeface="AA Zuehlke" pitchFamily="2" charset="0"/>
              <a:ea typeface="+mn-ea"/>
              <a:cs typeface="+mn-cs"/>
            </a:endParaRPr>
          </a:p>
          <a:p>
            <a:r>
              <a:rPr lang="en-US" sz="1200" b="1" i="0" kern="1200" dirty="0" err="1">
                <a:solidFill>
                  <a:schemeClr val="tx1"/>
                </a:solidFill>
                <a:effectLst/>
                <a:latin typeface="AA Zuehlke" pitchFamily="2" charset="0"/>
                <a:ea typeface="+mn-ea"/>
                <a:cs typeface="+mn-cs"/>
              </a:rPr>
              <a:t>ReactDOM</a:t>
            </a:r>
            <a:r>
              <a:rPr lang="en-US" sz="1200" b="1" i="0" kern="1200" dirty="0">
                <a:solidFill>
                  <a:schemeClr val="tx1"/>
                </a:solidFill>
                <a:effectLst/>
                <a:latin typeface="AA Zuehlke" pitchFamily="2" charset="0"/>
                <a:ea typeface="+mn-ea"/>
                <a:cs typeface="+mn-cs"/>
              </a:rPr>
              <a:t> belongs to the react-</a:t>
            </a:r>
            <a:r>
              <a:rPr lang="en-US" sz="1200" b="1" i="0" kern="1200" dirty="0" err="1">
                <a:solidFill>
                  <a:schemeClr val="tx1"/>
                </a:solidFill>
                <a:effectLst/>
                <a:latin typeface="AA Zuehlke" pitchFamily="2" charset="0"/>
                <a:ea typeface="+mn-ea"/>
                <a:cs typeface="+mn-cs"/>
              </a:rPr>
              <a:t>dom</a:t>
            </a:r>
            <a:r>
              <a:rPr lang="en-US" sz="1200" b="1" i="0" kern="1200" dirty="0">
                <a:solidFill>
                  <a:schemeClr val="tx1"/>
                </a:solidFill>
                <a:effectLst/>
                <a:latin typeface="AA Zuehlke" pitchFamily="2" charset="0"/>
                <a:ea typeface="+mn-ea"/>
                <a:cs typeface="+mn-cs"/>
              </a:rPr>
              <a:t> package. It’s an object that has render function exposed. Render renders a React element into the DOM in the supplied container. </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7</a:t>
            </a:fld>
            <a:endParaRPr lang="en-GB" noProof="0"/>
          </a:p>
        </p:txBody>
      </p:sp>
    </p:spTree>
    <p:extLst>
      <p:ext uri="{BB962C8B-B14F-4D97-AF65-F5344CB8AC3E}">
        <p14:creationId xmlns:p14="http://schemas.microsoft.com/office/powerpoint/2010/main" val="259594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Ovde ćemo razmatrati prva tri, prva dva su konceptualno najbitnija. </a:t>
            </a:r>
          </a:p>
          <a:p>
            <a:r>
              <a:rPr lang="sr-Latn-RS" dirty="0"/>
              <a:t>Četvrti tip će biti samo pomenut, spada u naprednije,</a:t>
            </a:r>
          </a:p>
          <a:p>
            <a:endParaRPr lang="sr-Latn-RS" dirty="0"/>
          </a:p>
          <a:p>
            <a:r>
              <a:rPr lang="en-US" b="1" dirty="0"/>
              <a:t>React </a:t>
            </a:r>
            <a:r>
              <a:rPr lang="en-US" b="1" dirty="0" err="1"/>
              <a:t>komponenta</a:t>
            </a:r>
            <a:r>
              <a:rPr lang="en-US" b="1" dirty="0"/>
              <a:t> je </a:t>
            </a:r>
            <a:r>
              <a:rPr lang="en-US" b="1" dirty="0" err="1"/>
              <a:t>zavisna</a:t>
            </a:r>
            <a:r>
              <a:rPr lang="en-US" b="1" dirty="0"/>
              <a:t> od </a:t>
            </a:r>
            <a:r>
              <a:rPr lang="en-US" b="1" dirty="0" err="1"/>
              <a:t>podataka</a:t>
            </a:r>
            <a:r>
              <a:rPr lang="en-US" b="1" dirty="0"/>
              <a:t>. </a:t>
            </a:r>
            <a:r>
              <a:rPr lang="en-US" b="1" dirty="0" err="1"/>
              <a:t>Promena</a:t>
            </a:r>
            <a:r>
              <a:rPr lang="en-US" b="1" dirty="0"/>
              <a:t> </a:t>
            </a:r>
            <a:r>
              <a:rPr lang="en-US" b="1" dirty="0" err="1"/>
              <a:t>podataka</a:t>
            </a:r>
            <a:r>
              <a:rPr lang="en-US" b="1" dirty="0"/>
              <a:t> </a:t>
            </a:r>
            <a:r>
              <a:rPr lang="sr-Latn-RS" b="1" dirty="0"/>
              <a:t>čini da se komponenta updatuje i reflektuje promene koje su se desile nad podacima.</a:t>
            </a:r>
            <a:endParaRPr lang="LID4096"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8</a:t>
            </a:fld>
            <a:endParaRPr lang="en-GB" noProof="0"/>
          </a:p>
        </p:txBody>
      </p:sp>
    </p:spTree>
    <p:extLst>
      <p:ext uri="{BB962C8B-B14F-4D97-AF65-F5344CB8AC3E}">
        <p14:creationId xmlns:p14="http://schemas.microsoft.com/office/powerpoint/2010/main" val="179502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9</a:t>
            </a:fld>
            <a:endParaRPr lang="en-GB" noProof="0"/>
          </a:p>
        </p:txBody>
      </p:sp>
    </p:spTree>
    <p:extLst>
      <p:ext uri="{BB962C8B-B14F-4D97-AF65-F5344CB8AC3E}">
        <p14:creationId xmlns:p14="http://schemas.microsoft.com/office/powerpoint/2010/main" val="49832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JSX za </a:t>
            </a:r>
            <a:r>
              <a:rPr lang="en-US" dirty="0" err="1"/>
              <a:t>sada</a:t>
            </a:r>
            <a:r>
              <a:rPr lang="en-US" dirty="0"/>
              <a:t> </a:t>
            </a:r>
            <a:r>
              <a:rPr lang="en-US" dirty="0" err="1"/>
              <a:t>neka</a:t>
            </a:r>
            <a:r>
              <a:rPr lang="en-US" dirty="0"/>
              <a:t> </a:t>
            </a:r>
            <a:r>
              <a:rPr lang="en-US" dirty="0" err="1"/>
              <a:t>gledaju</a:t>
            </a:r>
            <a:r>
              <a:rPr lang="en-US" dirty="0"/>
              <a:t> </a:t>
            </a:r>
            <a:r>
              <a:rPr lang="en-US" dirty="0" err="1"/>
              <a:t>kao</a:t>
            </a:r>
            <a:r>
              <a:rPr lang="en-US" dirty="0"/>
              <a:t> html. O tome </a:t>
            </a:r>
            <a:r>
              <a:rPr lang="sr-Latn-RS" dirty="0"/>
              <a:t>će biti reč nakon hands</a:t>
            </a:r>
            <a:r>
              <a:rPr lang="en-US" dirty="0"/>
              <a:t>-</a:t>
            </a:r>
            <a:r>
              <a:rPr lang="en-US" dirty="0" err="1"/>
              <a:t>ona</a:t>
            </a:r>
            <a:r>
              <a:rPr lang="en-US" dirty="0"/>
              <a: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11</a:t>
            </a:fld>
            <a:endParaRPr lang="en-GB" noProof="0"/>
          </a:p>
        </p:txBody>
      </p:sp>
    </p:spTree>
    <p:extLst>
      <p:ext uri="{BB962C8B-B14F-4D97-AF65-F5344CB8AC3E}">
        <p14:creationId xmlns:p14="http://schemas.microsoft.com/office/powerpoint/2010/main" val="331544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JSX je templating </a:t>
            </a:r>
            <a:r>
              <a:rPr lang="en-US" b="1" dirty="0" err="1"/>
              <a:t>jezik</a:t>
            </a:r>
            <a:r>
              <a:rPr lang="en-US" b="1" dirty="0"/>
              <a:t> </a:t>
            </a:r>
            <a:r>
              <a:rPr lang="en-US" b="1" dirty="0" err="1"/>
              <a:t>koji</a:t>
            </a:r>
            <a:r>
              <a:rPr lang="en-US" b="1" dirty="0"/>
              <a:t> se </a:t>
            </a:r>
            <a:r>
              <a:rPr lang="en-US" b="1" dirty="0" err="1"/>
              <a:t>kompajlira</a:t>
            </a:r>
            <a:r>
              <a:rPr lang="en-US" b="1" dirty="0"/>
              <a:t> u react </a:t>
            </a:r>
            <a:r>
              <a:rPr lang="en-US" b="1" dirty="0" err="1"/>
              <a:t>gradivne</a:t>
            </a:r>
            <a:r>
              <a:rPr lang="en-US" b="1" dirty="0"/>
              <a:t> </a:t>
            </a:r>
            <a:r>
              <a:rPr lang="en-US" b="1" dirty="0" err="1"/>
              <a:t>jedinice</a:t>
            </a:r>
            <a:r>
              <a:rPr lang="en-US" b="1" dirty="0"/>
              <a:t>. Ono </a:t>
            </a:r>
            <a:r>
              <a:rPr lang="sr-Latn-RS" b="1" dirty="0"/>
              <a:t>što pišemo sa leve strane se prevodi u ono desno. Niko nas ne primorava da koristimo JSX ali je lakše i čitljivije, pa zašto onda ne?</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12</a:t>
            </a:fld>
            <a:endParaRPr lang="en-GB" noProof="0"/>
          </a:p>
        </p:txBody>
      </p:sp>
    </p:spTree>
    <p:extLst>
      <p:ext uri="{BB962C8B-B14F-4D97-AF65-F5344CB8AC3E}">
        <p14:creationId xmlns:p14="http://schemas.microsoft.com/office/powerpoint/2010/main" val="64084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13</a:t>
            </a:fld>
            <a:endParaRPr lang="en-GB" noProof="0"/>
          </a:p>
        </p:txBody>
      </p:sp>
    </p:spTree>
    <p:extLst>
      <p:ext uri="{BB962C8B-B14F-4D97-AF65-F5344CB8AC3E}">
        <p14:creationId xmlns:p14="http://schemas.microsoft.com/office/powerpoint/2010/main" val="592644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6" name="Logo">
            <a:extLst>
              <a:ext uri="{FF2B5EF4-FFF2-40B4-BE49-F238E27FC236}">
                <a16:creationId xmlns:a16="http://schemas.microsoft.com/office/drawing/2014/main" id="{AA542CC6-B114-4486-B67E-DC30FBD6F191}"/>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28" name="Logo">
            <a:extLst>
              <a:ext uri="{FF2B5EF4-FFF2-40B4-BE49-F238E27FC236}">
                <a16:creationId xmlns:a16="http://schemas.microsoft.com/office/drawing/2014/main" id="{D61B8700-E7CD-4B2E-9C80-9A63F24E841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14" name="Logo">
            <a:extLst>
              <a:ext uri="{FF2B5EF4-FFF2-40B4-BE49-F238E27FC236}">
                <a16:creationId xmlns:a16="http://schemas.microsoft.com/office/drawing/2014/main" id="{1C42ACD0-E05A-45BA-A1FA-58DFC1B3B04D}"/>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8" name="Logo">
            <a:extLst>
              <a:ext uri="{FF2B5EF4-FFF2-40B4-BE49-F238E27FC236}">
                <a16:creationId xmlns:a16="http://schemas.microsoft.com/office/drawing/2014/main" id="{DCF1DDF6-17A2-45CD-9AA3-91B56041285F}"/>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7" name="Logo">
            <a:extLst>
              <a:ext uri="{FF2B5EF4-FFF2-40B4-BE49-F238E27FC236}">
                <a16:creationId xmlns:a16="http://schemas.microsoft.com/office/drawing/2014/main" id="{C0BC8DD0-9369-41ED-AB35-1CE3C39B2F24}"/>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9" name="Logo">
            <a:extLst>
              <a:ext uri="{FF2B5EF4-FFF2-40B4-BE49-F238E27FC236}">
                <a16:creationId xmlns:a16="http://schemas.microsoft.com/office/drawing/2014/main" id="{1AB60E7E-1EBB-47C7-9BBF-4AFCA93434A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pic>
        <p:nvPicPr>
          <p:cNvPr id="7" name="Logo">
            <a:extLst>
              <a:ext uri="{FF2B5EF4-FFF2-40B4-BE49-F238E27FC236}">
                <a16:creationId xmlns:a16="http://schemas.microsoft.com/office/drawing/2014/main" id="{43F5D1C7-E7C4-4059-9798-13962341F780}"/>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Box 7">
            <a:extLst>
              <a:ext uri="{FF2B5EF4-FFF2-40B4-BE49-F238E27FC236}">
                <a16:creationId xmlns:a16="http://schemas.microsoft.com/office/drawing/2014/main" id="{D62D7539-737D-467C-B632-4CD9BCD1E74E}"/>
              </a:ext>
            </a:extLst>
          </p:cNvPr>
          <p:cNvSpPr txBox="1">
            <a:spLocks/>
          </p:cNvSpPr>
          <p:nvPr userDrawn="1">
            <p:custDataLst>
              <p:tags r:id="rId35"/>
            </p:custDataLst>
          </p:nvPr>
        </p:nvSpPr>
        <p:spPr>
          <a:xfrm>
            <a:off x="11136560" y="6577488"/>
            <a:ext cx="72008" cy="144000"/>
          </a:xfrm>
          <a:prstGeom prst="rect">
            <a:avLst/>
          </a:prstGeom>
        </p:spPr>
        <p:txBody>
          <a:bodyPr vert="horz" wrap="square" lIns="0" tIns="0" rIns="0" bIns="0" rtlCol="0" anchor="ctr" anchorCtr="0"/>
          <a:lstStyle/>
          <a:p>
            <a:pPr marL="0" algn="r" defTabSz="914400" rtl="0" eaLnBrk="1" latinLnBrk="0" hangingPunct="1"/>
            <a:r>
              <a:rPr lang="de-CH" sz="800" kern="1200" baseline="30000" noProof="1">
                <a:solidFill>
                  <a:schemeClr val="tx1"/>
                </a:solidFill>
                <a:latin typeface="AA Zuehlke" pitchFamily="2" charset="0"/>
                <a:ea typeface="+mn-ea"/>
                <a:cs typeface="+mn-cs"/>
              </a:rPr>
              <a:t>©</a:t>
            </a:r>
            <a:endParaRPr lang="de-CH" sz="800" kern="1200" noProof="1">
              <a:solidFill>
                <a:schemeClr val="tx1"/>
              </a:solidFill>
              <a:latin typeface="AA Zuehlke" pitchFamily="2" charset="0"/>
              <a:ea typeface="+mn-ea"/>
              <a:cs typeface="+mn-cs"/>
            </a:endParaRPr>
          </a:p>
        </p:txBody>
      </p:sp>
      <p:sp>
        <p:nvSpPr>
          <p:cNvPr id="13" name="TextBox 12">
            <a:extLst>
              <a:ext uri="{FF2B5EF4-FFF2-40B4-BE49-F238E27FC236}">
                <a16:creationId xmlns:a16="http://schemas.microsoft.com/office/drawing/2014/main" id="{1A37F725-7AF3-43A9-B933-69011AFB8695}"/>
              </a:ext>
            </a:extLst>
          </p:cNvPr>
          <p:cNvSpPr txBox="1">
            <a:spLocks/>
          </p:cNvSpPr>
          <p:nvPr userDrawn="1">
            <p:custDataLst>
              <p:tags r:id="rId36"/>
            </p:custDataLst>
          </p:nvPr>
        </p:nvSpPr>
        <p:spPr>
          <a:xfrm>
            <a:off x="10704512" y="6577488"/>
            <a:ext cx="360039"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noProof="1">
                <a:solidFill>
                  <a:schemeClr val="tx1"/>
                </a:solidFill>
                <a:latin typeface="AA Zuehlke" pitchFamily="2" charset="0"/>
                <a:ea typeface="+mn-ea"/>
                <a:cs typeface="+mn-cs"/>
              </a:rPr>
              <a:t>Slide </a:t>
            </a:r>
            <a:fld id="{18ED68E9-AE82-468C-AB22-19F1C12EDF07}" type="slidenum">
              <a:rPr lang="de-CH" sz="800" kern="1200" noProof="1" smtClean="0">
                <a:solidFill>
                  <a:schemeClr val="tx1"/>
                </a:solidFill>
                <a:latin typeface="AA Zuehlke" pitchFamily="2" charset="0"/>
                <a:ea typeface="+mn-ea"/>
                <a:cs typeface="+mn-cs"/>
              </a:rPr>
              <a:pPr lvl="0" algn="r"/>
              <a:t>‹#›</a:t>
            </a:fld>
            <a:endParaRPr lang="de-CH" sz="800" kern="1200" noProof="1">
              <a:solidFill>
                <a:schemeClr val="tx1"/>
              </a:solidFill>
              <a:latin typeface="AA Zuehlke" pitchFamily="2" charset="0"/>
              <a:ea typeface="+mn-ea"/>
              <a:cs typeface="+mn-cs"/>
            </a:endParaRPr>
          </a:p>
        </p:txBody>
      </p:sp>
      <p:sp>
        <p:nvSpPr>
          <p:cNvPr id="14" name="date" descr="{&quot;templafy&quot;:{&quot;id&quot;:&quot;0d140096-3498-4353-bf43-85f1393ccdd4&quot;}}" title="UserProfile.Name">
            <a:extLst>
              <a:ext uri="{FF2B5EF4-FFF2-40B4-BE49-F238E27FC236}">
                <a16:creationId xmlns:a16="http://schemas.microsoft.com/office/drawing/2014/main" id="{FE4B4C34-2357-456E-89C5-976A5B53F00A}"/>
              </a:ext>
            </a:extLst>
          </p:cNvPr>
          <p:cNvSpPr txBox="1">
            <a:spLocks/>
          </p:cNvSpPr>
          <p:nvPr userDrawn="1">
            <p:custDataLst>
              <p:tags r:id="rId37"/>
            </p:custDataLst>
          </p:nvPr>
        </p:nvSpPr>
        <p:spPr>
          <a:xfrm>
            <a:off x="6814943" y="6381328"/>
            <a:ext cx="2737441"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endParaRPr dirty="0"/>
          </a:p>
        </p:txBody>
      </p:sp>
      <p:sp>
        <p:nvSpPr>
          <p:cNvPr id="15" name="TextBox 14">
            <a:extLst>
              <a:ext uri="{FF2B5EF4-FFF2-40B4-BE49-F238E27FC236}">
                <a16:creationId xmlns:a16="http://schemas.microsoft.com/office/drawing/2014/main" id="{DE2FB92C-1154-46B8-96AF-991712EA91B8}"/>
              </a:ext>
            </a:extLst>
          </p:cNvPr>
          <p:cNvSpPr txBox="1"/>
          <p:nvPr userDrawn="1"/>
        </p:nvSpPr>
        <p:spPr>
          <a:xfrm>
            <a:off x="6725022" y="6577488"/>
            <a:ext cx="45719" cy="144000"/>
          </a:xfrm>
          <a:prstGeom prst="rect">
            <a:avLst/>
          </a:prstGeom>
          <a:noFill/>
        </p:spPr>
        <p:txBody>
          <a:bodyPr wrap="square" lIns="0" tIns="0" rIns="0" bIns="0" rtlCol="0" anchor="ctr">
            <a:noAutofit/>
          </a:bodyPr>
          <a:lstStyle/>
          <a:p>
            <a:pPr algn="l"/>
            <a:r>
              <a:rPr lang="en-GB" sz="800" dirty="0">
                <a:latin typeface="AA Zuehlke" pitchFamily="2" charset="0"/>
              </a:rPr>
              <a:t>|</a:t>
            </a:r>
          </a:p>
        </p:txBody>
      </p:sp>
      <p:sp>
        <p:nvSpPr>
          <p:cNvPr id="16" name="TextBox 15">
            <a:extLst>
              <a:ext uri="{FF2B5EF4-FFF2-40B4-BE49-F238E27FC236}">
                <a16:creationId xmlns:a16="http://schemas.microsoft.com/office/drawing/2014/main" id="{A0C42533-6A89-4B49-B9F1-F288794641A8}"/>
              </a:ext>
            </a:extLst>
          </p:cNvPr>
          <p:cNvSpPr txBox="1"/>
          <p:nvPr userDrawn="1"/>
        </p:nvSpPr>
        <p:spPr>
          <a:xfrm>
            <a:off x="11090841"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4" name="text" descr="{&quot;templafy&quot;:{&quot;id&quot;:&quot;08f68ce2-2a58-45a4-901d-4e89f56f11ac&quot;}}" title="UserProfile.Name">
            <a:extLst>
              <a:ext uri="{FF2B5EF4-FFF2-40B4-BE49-F238E27FC236}">
                <a16:creationId xmlns:a16="http://schemas.microsoft.com/office/drawing/2014/main" id="{6E17DF81-F387-445C-8350-C5F293C919C2}"/>
              </a:ext>
            </a:extLst>
          </p:cNvPr>
          <p:cNvSpPr txBox="1"/>
          <p:nvPr userDrawn="1"/>
        </p:nvSpPr>
        <p:spPr>
          <a:xfrm>
            <a:off x="6816080" y="6577488"/>
            <a:ext cx="2474561" cy="144000"/>
          </a:xfrm>
          <a:prstGeom prst="rect">
            <a:avLst/>
          </a:prstGeom>
          <a:noFill/>
        </p:spPr>
        <p:txBody>
          <a:bodyPr wrap="square" lIns="0" tIns="0" rIns="0" bIns="0" rtlCol="0" anchor="ctr">
            <a:noAutofit/>
          </a:bodyPr>
          <a:lstStyle/>
          <a:p>
            <a:pPr algn="l"/>
            <a:r>
              <a:rPr lang="en-GB" sz="800" dirty="0" err="1">
                <a:latin typeface="AA Zuehlke" pitchFamily="2" charset="0"/>
              </a:rPr>
              <a:t>Milan Tončić</a:t>
            </a:r>
          </a:p>
        </p:txBody>
      </p:sp>
      <p:sp>
        <p:nvSpPr>
          <p:cNvPr id="5" name="text" descr="{&quot;templafy&quot;:{&quot;id&quot;:&quot;1df6f1da-d768-4f49-9e67-f1e9c0a1c466&quot;}}" title="Form.PresentationTitle">
            <a:extLst>
              <a:ext uri="{FF2B5EF4-FFF2-40B4-BE49-F238E27FC236}">
                <a16:creationId xmlns:a16="http://schemas.microsoft.com/office/drawing/2014/main" id="{6520A1AB-3D02-4AC8-8631-3459546E44A9}"/>
              </a:ext>
            </a:extLst>
          </p:cNvPr>
          <p:cNvSpPr txBox="1"/>
          <p:nvPr userDrawn="1"/>
        </p:nvSpPr>
        <p:spPr>
          <a:xfrm>
            <a:off x="406400" y="6577488"/>
            <a:ext cx="4695077" cy="144000"/>
          </a:xfrm>
          <a:prstGeom prst="rect">
            <a:avLst/>
          </a:prstGeom>
          <a:noFill/>
        </p:spPr>
        <p:txBody>
          <a:bodyPr wrap="square" lIns="0" tIns="0" rIns="0" bIns="0" rtlCol="0" anchor="ctr">
            <a:noAutofit/>
          </a:bodyPr>
          <a:lstStyle/>
          <a:p>
            <a:pPr algn="l"/>
            <a:r>
              <a:rPr lang="en-GB" sz="800" dirty="0" err="1">
                <a:latin typeface="AA Zuehlke" pitchFamily="2" charset="0"/>
              </a:rPr>
              <a:t>React Workshop</a:t>
            </a:r>
          </a:p>
        </p:txBody>
      </p:sp>
      <p:sp>
        <p:nvSpPr>
          <p:cNvPr id="6" name="date" descr="{&quot;templafy&quot;:{&quot;id&quot;:&quot;45caa363-88b4-48fe-b259-e409966cf285&quot;}}" title="Form.Date">
            <a:extLst>
              <a:ext uri="{FF2B5EF4-FFF2-40B4-BE49-F238E27FC236}">
                <a16:creationId xmlns:a16="http://schemas.microsoft.com/office/drawing/2014/main" id="{B755282C-8C80-47D3-9084-6E334A324A24}"/>
              </a:ext>
            </a:extLst>
          </p:cNvPr>
          <p:cNvSpPr txBox="1"/>
          <p:nvPr userDrawn="1"/>
        </p:nvSpPr>
        <p:spPr>
          <a:xfrm>
            <a:off x="5466979" y="6577488"/>
            <a:ext cx="1212704" cy="144000"/>
          </a:xfrm>
          <a:prstGeom prst="rect">
            <a:avLst/>
          </a:prstGeom>
          <a:noFill/>
        </p:spPr>
        <p:txBody>
          <a:bodyPr wrap="square" lIns="0" tIns="0" rIns="0" bIns="0" rtlCol="0" anchor="ctr">
            <a:noAutofit/>
          </a:bodyPr>
          <a:lstStyle/>
          <a:p>
            <a:pPr algn="r"/>
            <a:r>
              <a:rPr lang="en-GB" sz="800" dirty="0" err="1">
                <a:latin typeface="AA Zuehlke" pitchFamily="2" charset="0"/>
              </a:rPr>
              <a:t>22/09/2019</a:t>
            </a:r>
          </a:p>
        </p:txBody>
      </p:sp>
      <p:sp>
        <p:nvSpPr>
          <p:cNvPr id="7" name="text" descr="{&quot;templafy&quot;:{&quot;id&quot;:&quot;16096920-3388-4030-b675-a9560518daef&quot;}}" title="Form.Privacy_Information.PrivacyInformation">
            <a:extLst>
              <a:ext uri="{FF2B5EF4-FFF2-40B4-BE49-F238E27FC236}">
                <a16:creationId xmlns:a16="http://schemas.microsoft.com/office/drawing/2014/main" id="{6DF12F97-7ADA-4341-86C4-E8E39D1E92A8}"/>
              </a:ext>
            </a:extLst>
          </p:cNvPr>
          <p:cNvSpPr txBox="1"/>
          <p:nvPr userDrawn="1"/>
        </p:nvSpPr>
        <p:spPr>
          <a:xfrm>
            <a:off x="9624392" y="6577488"/>
            <a:ext cx="1008112" cy="144000"/>
          </a:xfrm>
          <a:prstGeom prst="rect">
            <a:avLst/>
          </a:prstGeom>
          <a:noFill/>
        </p:spPr>
        <p:txBody>
          <a:bodyPr wrap="square" lIns="0" tIns="0" rIns="0" bIns="0" rtlCol="0" anchor="ctr">
            <a:noAutofit/>
          </a:bodyPr>
          <a:lstStyle/>
          <a:p>
            <a:pPr algn="r"/>
            <a:endParaRPr lang="en-GB" sz="800" dirty="0" err="1">
              <a:latin typeface="AA Zuehlke" pitchFamily="2" charset="0"/>
            </a:endParaRPr>
          </a:p>
        </p:txBody>
      </p:sp>
      <p:sp>
        <p:nvSpPr>
          <p:cNvPr id="17" name="TextBox 16">
            <a:extLst>
              <a:ext uri="{FF2B5EF4-FFF2-40B4-BE49-F238E27FC236}">
                <a16:creationId xmlns:a16="http://schemas.microsoft.com/office/drawing/2014/main" id="{31D75B8C-CF3C-426D-BAD1-7317CD9AA32F}"/>
              </a:ext>
            </a:extLst>
          </p:cNvPr>
          <p:cNvSpPr txBox="1"/>
          <p:nvPr userDrawn="1"/>
        </p:nvSpPr>
        <p:spPr>
          <a:xfrm>
            <a:off x="10658793"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18" name="TextBox 17" descr="{&quot;templafy&quot;:{&quot;id&quot;:&quot;37615cbb-9475-4d46-a443-9fa91e7f288e&quot;}}">
            <a:extLst>
              <a:ext uri="{FF2B5EF4-FFF2-40B4-BE49-F238E27FC236}">
                <a16:creationId xmlns:a16="http://schemas.microsoft.com/office/drawing/2014/main" id="{E95F98A3-798B-49F0-9A8A-70AD0C40601B}"/>
              </a:ext>
            </a:extLst>
          </p:cNvPr>
          <p:cNvSpPr txBox="1">
            <a:spLocks/>
          </p:cNvSpPr>
          <p:nvPr userDrawn="1">
            <p:custDataLst>
              <p:tags r:id="rId38"/>
            </p:custDataLst>
          </p:nvPr>
        </p:nvSpPr>
        <p:spPr>
          <a:xfrm>
            <a:off x="11254287" y="6577488"/>
            <a:ext cx="294089"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Zuhlke</a:t>
            </a:r>
          </a:p>
        </p:txBody>
      </p:sp>
      <p:sp>
        <p:nvSpPr>
          <p:cNvPr id="20" name="TextBox 19" descr="{&quot;templafy&quot;:{&quot;id&quot;:&quot;b5c59f22-25c9-40e3-b13d-2dff97929ca7&quot;}}">
            <a:extLst>
              <a:ext uri="{FF2B5EF4-FFF2-40B4-BE49-F238E27FC236}">
                <a16:creationId xmlns:a16="http://schemas.microsoft.com/office/drawing/2014/main" id="{B59B2D8B-A010-4F5D-8533-1ABB51B9495D}"/>
              </a:ext>
            </a:extLst>
          </p:cNvPr>
          <p:cNvSpPr txBox="1">
            <a:spLocks/>
          </p:cNvSpPr>
          <p:nvPr userDrawn="1">
            <p:custDataLst>
              <p:tags r:id="rId39"/>
            </p:custDataLst>
          </p:nvPr>
        </p:nvSpPr>
        <p:spPr>
          <a:xfrm>
            <a:off x="11553138" y="6577488"/>
            <a:ext cx="235681"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2019</a:t>
            </a: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269875" indent="-269875" algn="l" defTabSz="914400" rtl="0" eaLnBrk="1" latinLnBrk="0" hangingPunct="1">
        <a:lnSpc>
          <a:spcPct val="98000"/>
        </a:lnSpc>
        <a:spcBef>
          <a:spcPts val="1320"/>
        </a:spcBef>
        <a:buSzPct val="75000"/>
        <a:buFont typeface="AA Zuehlke" panose="02000503060000020004" pitchFamily="2" charset="0"/>
        <a:buChar char="•"/>
        <a:tabLst>
          <a:tab pos="269875" algn="l"/>
        </a:tabLst>
        <a:defRPr sz="2400" kern="1200">
          <a:solidFill>
            <a:schemeClr val="tx1"/>
          </a:solidFill>
          <a:latin typeface="AA Zuehlke" panose="02000503060000020004" pitchFamily="2" charset="0"/>
          <a:ea typeface="+mn-ea"/>
          <a:cs typeface="+mn-cs"/>
        </a:defRPr>
      </a:lvl1pPr>
      <a:lvl2pPr marL="538163" indent="-268288" algn="l" defTabSz="914400" rtl="0" eaLnBrk="1" latinLnBrk="0" hangingPunct="1">
        <a:lnSpc>
          <a:spcPct val="98000"/>
        </a:lnSpc>
        <a:spcBef>
          <a:spcPts val="132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2pPr>
      <a:lvl3pPr marL="808038" indent="-269875"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3pPr>
      <a:lvl4pPr marL="1076325" indent="-268288"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3.xml"/><Relationship Id="rId1" Type="http://schemas.openxmlformats.org/officeDocument/2006/relationships/customXml" Target="../../customXml/item2.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www.freecodecamp.org/news/when-and-why-you-should-use-es6-arrow-functions-and-when-you-shouldnt-3d851d7f0b26/" TargetMode="External"/><Relationship Id="rId3" Type="http://schemas.openxmlformats.org/officeDocument/2006/relationships/tags" Target="../tags/tag20.xml"/><Relationship Id="rId7" Type="http://schemas.openxmlformats.org/officeDocument/2006/relationships/image" Target="../media/image3.jpg"/><Relationship Id="rId2" Type="http://schemas.openxmlformats.org/officeDocument/2006/relationships/customXml" Target="../../customXml/item28.xml"/><Relationship Id="rId1" Type="http://schemas.openxmlformats.org/officeDocument/2006/relationships/customXml" Target="../../customXml/item22.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customXml" Target="../../customXml/item18.xml"/><Relationship Id="rId1" Type="http://schemas.openxmlformats.org/officeDocument/2006/relationships/customXml" Target="../../customXml/item6.xml"/><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customXml" Target="../../customXml/item13.xml"/><Relationship Id="rId1" Type="http://schemas.openxmlformats.org/officeDocument/2006/relationships/customXml" Target="../../customXml/item20.xml"/><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customXml" Target="../../customXml/item8.xml"/><Relationship Id="rId1" Type="http://schemas.openxmlformats.org/officeDocument/2006/relationships/customXml" Target="../../customXml/item30.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customXml" Target="../../customXml/item25.xml"/><Relationship Id="rId1" Type="http://schemas.openxmlformats.org/officeDocument/2006/relationships/customXml" Target="../../customXml/item21.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jpg"/><Relationship Id="rId2" Type="http://schemas.openxmlformats.org/officeDocument/2006/relationships/customXml" Target="../../customXml/item24.xml"/><Relationship Id="rId1" Type="http://schemas.openxmlformats.org/officeDocument/2006/relationships/customXml" Target="../../customXml/item29.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customXml" Target="../../customXml/item12.xml"/><Relationship Id="rId1" Type="http://schemas.openxmlformats.org/officeDocument/2006/relationships/customXml" Target="../../customXml/item19.xml"/><Relationship Id="rId6" Type="http://schemas.openxmlformats.org/officeDocument/2006/relationships/image" Target="../media/image5.png"/><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3.jpg"/><Relationship Id="rId2" Type="http://schemas.openxmlformats.org/officeDocument/2006/relationships/customXml" Target="../../customXml/item27.xml"/><Relationship Id="rId1" Type="http://schemas.openxmlformats.org/officeDocument/2006/relationships/customXml" Target="../../customXml/item10.x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jpg"/><Relationship Id="rId2" Type="http://schemas.openxmlformats.org/officeDocument/2006/relationships/customXml" Target="../../customXml/item4.xml"/><Relationship Id="rId1" Type="http://schemas.openxmlformats.org/officeDocument/2006/relationships/customXml" Target="../../customXml/item9.x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17.xml"/><Relationship Id="rId1" Type="http://schemas.openxmlformats.org/officeDocument/2006/relationships/customXml" Target="../../customXml/item11.xml"/><Relationship Id="rId6" Type="http://schemas.openxmlformats.org/officeDocument/2006/relationships/hyperlink" Target="https://facebook.github.io/react/docs/components-and-props.html"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7.xml"/><Relationship Id="rId1" Type="http://schemas.openxmlformats.org/officeDocument/2006/relationships/customXml" Target="../../customXml/item26.xml"/><Relationship Id="rId6" Type="http://schemas.openxmlformats.org/officeDocument/2006/relationships/image" Target="../media/image3.jpg"/><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hyperlink" Target="https://facebook.github.io/react/" TargetMode="External"/><Relationship Id="rId2" Type="http://schemas.openxmlformats.org/officeDocument/2006/relationships/customXml" Target="../../customXml/item14.xml"/><Relationship Id="rId1" Type="http://schemas.openxmlformats.org/officeDocument/2006/relationships/customXml" Target="../../customXml/item5.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customXml" Target="../../customXml/item1.xml"/><Relationship Id="rId1" Type="http://schemas.openxmlformats.org/officeDocument/2006/relationships/customXml" Target="../../customXml/item15.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a:xfrm>
            <a:off x="190745" y="4126195"/>
            <a:ext cx="11307790" cy="886981"/>
          </a:xfrm>
        </p:spPr>
        <p:txBody>
          <a:bodyPr/>
          <a:lstStyle/>
          <a:p>
            <a:r>
              <a:rPr lang="en-GB" noProof="0" dirty="0"/>
              <a:t>Pre-workshop </a:t>
            </a:r>
          </a:p>
        </p:txBody>
      </p:sp>
      <p:sp>
        <p:nvSpPr>
          <p:cNvPr id="3" name="TextBox 2">
            <a:extLst>
              <a:ext uri="{FF2B5EF4-FFF2-40B4-BE49-F238E27FC236}">
                <a16:creationId xmlns:a16="http://schemas.microsoft.com/office/drawing/2014/main" id="{78B7FC7F-BDDC-4A82-8140-B524602CCF8D}"/>
              </a:ext>
            </a:extLst>
          </p:cNvPr>
          <p:cNvSpPr txBox="1"/>
          <p:nvPr/>
        </p:nvSpPr>
        <p:spPr>
          <a:xfrm>
            <a:off x="190745" y="5085184"/>
            <a:ext cx="11017224" cy="792088"/>
          </a:xfrm>
          <a:prstGeom prst="rect">
            <a:avLst/>
          </a:prstGeom>
          <a:noFill/>
        </p:spPr>
        <p:txBody>
          <a:bodyPr wrap="none" lIns="0" tIns="0" rIns="0" bIns="0" rtlCol="0">
            <a:noAutofit/>
          </a:bodyPr>
          <a:lstStyle/>
          <a:p>
            <a:pPr marL="342900" indent="-342900" algn="l">
              <a:buFontTx/>
              <a:buChar char="-"/>
            </a:pPr>
            <a:r>
              <a:rPr lang="en-US" sz="2200" dirty="0">
                <a:latin typeface="AA Zuehlke" pitchFamily="2" charset="0"/>
              </a:rPr>
              <a:t>What are the expectations</a:t>
            </a:r>
          </a:p>
          <a:p>
            <a:pPr marL="342900" indent="-342900" algn="l">
              <a:buFontTx/>
              <a:buChar char="-"/>
            </a:pPr>
            <a:r>
              <a:rPr lang="en-US" sz="2200" dirty="0">
                <a:latin typeface="AA Zuehlke" pitchFamily="2" charset="0"/>
              </a:rPr>
              <a:t>Break the ice</a:t>
            </a:r>
          </a:p>
        </p:txBody>
      </p:sp>
      <p:pic>
        <p:nvPicPr>
          <p:cNvPr id="1028" name="Picture 4" descr="Image result for react&quot;">
            <a:extLst>
              <a:ext uri="{FF2B5EF4-FFF2-40B4-BE49-F238E27FC236}">
                <a16:creationId xmlns:a16="http://schemas.microsoft.com/office/drawing/2014/main" id="{EDC071D9-10B3-4E77-9B0C-EE205F8C1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384" y="-747464"/>
            <a:ext cx="12457384" cy="8803518"/>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All React components must act like pure functions with respect to their props.</a:t>
            </a:r>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30199"/>
            <a:ext cx="2880320" cy="20252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ction png">
            <a:extLst>
              <a:ext uri="{FF2B5EF4-FFF2-40B4-BE49-F238E27FC236}">
                <a16:creationId xmlns:a16="http://schemas.microsoft.com/office/drawing/2014/main" id="{C4472FE1-AB1D-4E59-BDFD-1B0E609BB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DCD557-8F48-480C-9B9C-C5AE23450EE8}"/>
              </a:ext>
            </a:extLst>
          </p:cNvPr>
          <p:cNvSpPr txBox="1"/>
          <p:nvPr/>
        </p:nvSpPr>
        <p:spPr>
          <a:xfrm>
            <a:off x="2135560" y="5298224"/>
            <a:ext cx="1584176" cy="914400"/>
          </a:xfrm>
          <a:prstGeom prst="rect">
            <a:avLst/>
          </a:prstGeom>
          <a:noFill/>
        </p:spPr>
        <p:txBody>
          <a:bodyPr wrap="none" lIns="0" tIns="0" rIns="0" bIns="0" rtlCol="0">
            <a:noAutofit/>
          </a:bodyPr>
          <a:lstStyle/>
          <a:p>
            <a:pPr algn="l"/>
            <a:r>
              <a:rPr lang="en-US" sz="2200" dirty="0">
                <a:latin typeface="AA Zuehlke" pitchFamily="2" charset="0"/>
              </a:rPr>
              <a:t>Do a </a:t>
            </a:r>
            <a:r>
              <a:rPr lang="en-US" sz="2200" dirty="0" err="1">
                <a:latin typeface="AA Zuehlke" pitchFamily="2" charset="0"/>
              </a:rPr>
              <a:t>Todo</a:t>
            </a:r>
            <a:endParaRPr lang="LID4096" sz="2200" dirty="0" err="1">
              <a:latin typeface="AA Zuehlke" pitchFamily="2" charset="0"/>
            </a:endParaRPr>
          </a:p>
        </p:txBody>
      </p:sp>
      <p:sp>
        <p:nvSpPr>
          <p:cNvPr id="10" name="TextBox 9">
            <a:extLst>
              <a:ext uri="{FF2B5EF4-FFF2-40B4-BE49-F238E27FC236}">
                <a16:creationId xmlns:a16="http://schemas.microsoft.com/office/drawing/2014/main" id="{917D950B-566B-4D94-8E46-AF5F7DD06727}"/>
              </a:ext>
            </a:extLst>
          </p:cNvPr>
          <p:cNvSpPr txBox="1"/>
          <p:nvPr/>
        </p:nvSpPr>
        <p:spPr>
          <a:xfrm>
            <a:off x="406398" y="3068960"/>
            <a:ext cx="9217994" cy="914400"/>
          </a:xfrm>
          <a:prstGeom prst="rect">
            <a:avLst/>
          </a:prstGeom>
          <a:noFill/>
        </p:spPr>
        <p:txBody>
          <a:bodyPr wrap="none" lIns="0" tIns="0" rIns="0" bIns="0" rtlCol="0">
            <a:noAutofit/>
          </a:bodyPr>
          <a:lstStyle/>
          <a:p>
            <a:r>
              <a:rPr lang="en-US" sz="2200" dirty="0">
                <a:solidFill>
                  <a:schemeClr val="tx1">
                    <a:lumMod val="50000"/>
                  </a:schemeClr>
                </a:solidFill>
                <a:latin typeface="AA Zuehlke" pitchFamily="2" charset="0"/>
              </a:rPr>
              <a:t>This principle applies logically when you are designing your component, during the implementation</a:t>
            </a:r>
          </a:p>
          <a:p>
            <a:r>
              <a:rPr lang="en-US" sz="2200" dirty="0">
                <a:solidFill>
                  <a:schemeClr val="tx1">
                    <a:lumMod val="50000"/>
                  </a:schemeClr>
                </a:solidFill>
                <a:latin typeface="AA Zuehlke" pitchFamily="2" charset="0"/>
              </a:rPr>
              <a:t>this rule is enforced:</a:t>
            </a:r>
          </a:p>
          <a:p>
            <a:r>
              <a:rPr lang="en-US" sz="2200" dirty="0" err="1">
                <a:solidFill>
                  <a:srgbClr val="FF0000"/>
                </a:solidFill>
                <a:latin typeface="AA Zuehlke" pitchFamily="2" charset="0"/>
              </a:rPr>
              <a:t>TypeError</a:t>
            </a:r>
            <a:r>
              <a:rPr lang="en-US" sz="2200" dirty="0">
                <a:solidFill>
                  <a:srgbClr val="FF0000"/>
                </a:solidFill>
                <a:latin typeface="AA Zuehlke" pitchFamily="2" charset="0"/>
              </a:rPr>
              <a:t>: Cannot assign to read only property 'name' of object '[object Object]'</a:t>
            </a:r>
            <a:endParaRPr lang="LID4096" sz="2200" dirty="0" err="1">
              <a:solidFill>
                <a:srgbClr val="FF0000"/>
              </a:solidFill>
              <a:latin typeface="AA Zuehlke" pitchFamily="2" charset="0"/>
            </a:endParaRPr>
          </a:p>
        </p:txBody>
      </p:sp>
    </p:spTree>
    <p:extLst>
      <p:ext uri="{BB962C8B-B14F-4D97-AF65-F5344CB8AC3E}">
        <p14:creationId xmlns:p14="http://schemas.microsoft.com/office/powerpoint/2010/main" val="29995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Components &amp; Props/</a:t>
            </a:r>
          </a:p>
          <a:p>
            <a:pPr marL="0" indent="0">
              <a:buNone/>
            </a:pPr>
            <a:br>
              <a:rPr lang="en-US" dirty="0"/>
            </a:br>
            <a:r>
              <a:rPr lang="en-US" dirty="0"/>
              <a:t>There you can find your task (zadatak.md).</a:t>
            </a:r>
            <a:br>
              <a:rPr lang="en-US" dirty="0"/>
            </a:br>
            <a:r>
              <a:rPr lang="en-US" dirty="0"/>
              <a:t>As you can see, whole story is described there.</a:t>
            </a:r>
            <a:br>
              <a:rPr lang="en-US" dirty="0"/>
            </a:br>
            <a:r>
              <a:rPr lang="en-US" dirty="0"/>
              <a:t>We are going to implement that iteratively, no rush, no worries!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You can also find subtask located in zadatak1.md in the same folder.</a:t>
            </a: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
        <p:nvSpPr>
          <p:cNvPr id="3" name="TextBox 2">
            <a:extLst>
              <a:ext uri="{FF2B5EF4-FFF2-40B4-BE49-F238E27FC236}">
                <a16:creationId xmlns:a16="http://schemas.microsoft.com/office/drawing/2014/main" id="{F4C0DBB9-8593-4E6F-BC35-56581DDE9A95}"/>
              </a:ext>
            </a:extLst>
          </p:cNvPr>
          <p:cNvSpPr txBox="1"/>
          <p:nvPr/>
        </p:nvSpPr>
        <p:spPr>
          <a:xfrm>
            <a:off x="406400" y="5555931"/>
            <a:ext cx="914400" cy="914400"/>
          </a:xfrm>
          <a:prstGeom prst="rect">
            <a:avLst/>
          </a:prstGeom>
          <a:noFill/>
        </p:spPr>
        <p:txBody>
          <a:bodyPr wrap="none" lIns="0" tIns="0" rIns="0" bIns="0" rtlCol="0">
            <a:noAutofit/>
          </a:bodyPr>
          <a:lstStyle/>
          <a:p>
            <a:r>
              <a:rPr lang="en-US" sz="1600">
                <a:hlinkClick r:id="rId8"/>
              </a:rPr>
              <a:t>https://www.freecodecamp.org/news/when-and-why-you-should-use-es6-arrow-functions-and-when-you-shouldnt-3d851d7f0b26/</a:t>
            </a:r>
            <a:endParaRPr lang="LID4096" sz="16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15845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JSX</a:t>
            </a:r>
          </a:p>
        </p:txBody>
      </p:sp>
      <p:sp>
        <p:nvSpPr>
          <p:cNvPr id="7" name="Rectangle 6">
            <a:extLst>
              <a:ext uri="{FF2B5EF4-FFF2-40B4-BE49-F238E27FC236}">
                <a16:creationId xmlns:a16="http://schemas.microsoft.com/office/drawing/2014/main" id="{5BAE6FB6-76DD-470B-96C7-BF6E955F5534}"/>
              </a:ext>
            </a:extLst>
          </p:cNvPr>
          <p:cNvSpPr/>
          <p:nvPr/>
        </p:nvSpPr>
        <p:spPr>
          <a:xfrm>
            <a:off x="406400" y="1958372"/>
            <a:ext cx="6552728" cy="1754326"/>
          </a:xfrm>
          <a:prstGeom prst="rect">
            <a:avLst/>
          </a:prstGeom>
        </p:spPr>
        <p:txBody>
          <a:bodyPr wrap="square">
            <a:spAutoFit/>
          </a:bodyPr>
          <a:lstStyle/>
          <a:p>
            <a:r>
              <a:rPr lang="en-US" dirty="0"/>
              <a:t>function Post () {</a:t>
            </a:r>
          </a:p>
          <a:p>
            <a:r>
              <a:rPr lang="en-US" dirty="0"/>
              <a:t>            return (&lt;div&gt;</a:t>
            </a:r>
          </a:p>
          <a:p>
            <a:r>
              <a:rPr lang="en-US" dirty="0"/>
              <a:t>                &lt;h6 </a:t>
            </a:r>
            <a:r>
              <a:rPr lang="en-US" dirty="0" err="1"/>
              <a:t>className</a:t>
            </a:r>
            <a:r>
              <a:rPr lang="en-US" dirty="0"/>
              <a:t>='header'&gt; React &lt;/h6&gt;</a:t>
            </a:r>
          </a:p>
          <a:p>
            <a:r>
              <a:rPr lang="en-US" dirty="0"/>
              <a:t>                &lt;section&gt; Text o </a:t>
            </a:r>
            <a:r>
              <a:rPr lang="en-US" dirty="0" err="1"/>
              <a:t>reactu</a:t>
            </a:r>
            <a:r>
              <a:rPr lang="en-US" dirty="0"/>
              <a:t>... &lt;/section&gt;</a:t>
            </a:r>
          </a:p>
          <a:p>
            <a:r>
              <a:rPr lang="en-US" dirty="0"/>
              <a:t>            &lt;/div&gt;;)</a:t>
            </a:r>
          </a:p>
          <a:p>
            <a:r>
              <a:rPr lang="en-US" dirty="0"/>
              <a:t>        }</a:t>
            </a:r>
          </a:p>
        </p:txBody>
      </p:sp>
      <p:sp>
        <p:nvSpPr>
          <p:cNvPr id="9" name="Rectangle 8">
            <a:extLst>
              <a:ext uri="{FF2B5EF4-FFF2-40B4-BE49-F238E27FC236}">
                <a16:creationId xmlns:a16="http://schemas.microsoft.com/office/drawing/2014/main" id="{85506D74-1D07-4053-AA16-BAB72DFD6C82}"/>
              </a:ext>
            </a:extLst>
          </p:cNvPr>
          <p:cNvSpPr/>
          <p:nvPr/>
        </p:nvSpPr>
        <p:spPr>
          <a:xfrm>
            <a:off x="5807968" y="1958372"/>
            <a:ext cx="6552728" cy="1754326"/>
          </a:xfrm>
          <a:prstGeom prst="rect">
            <a:avLst/>
          </a:prstGeom>
        </p:spPr>
        <p:txBody>
          <a:bodyPr wrap="square">
            <a:spAutoFit/>
          </a:bodyPr>
          <a:lstStyle/>
          <a:p>
            <a:r>
              <a:rPr lang="en-US" dirty="0"/>
              <a:t>function Post () {</a:t>
            </a:r>
          </a:p>
          <a:p>
            <a:r>
              <a:rPr lang="en-US" dirty="0"/>
              <a:t>            return </a:t>
            </a:r>
            <a:r>
              <a:rPr lang="en-US" dirty="0" err="1"/>
              <a:t>React.createElement</a:t>
            </a:r>
            <a:r>
              <a:rPr lang="en-US" dirty="0"/>
              <a:t>('div', null, {</a:t>
            </a:r>
          </a:p>
          <a:p>
            <a:r>
              <a:rPr lang="en-US" dirty="0"/>
              <a:t>                </a:t>
            </a:r>
            <a:r>
              <a:rPr lang="en-US" dirty="0" err="1"/>
              <a:t>React.createElement</a:t>
            </a:r>
            <a:r>
              <a:rPr lang="en-US" dirty="0"/>
              <a:t>('h6', {</a:t>
            </a:r>
            <a:r>
              <a:rPr lang="en-US" dirty="0" err="1"/>
              <a:t>className</a:t>
            </a:r>
            <a:r>
              <a:rPr lang="en-US" dirty="0"/>
              <a:t>: 'header'}, 'React'),</a:t>
            </a:r>
          </a:p>
          <a:p>
            <a:r>
              <a:rPr lang="en-US" dirty="0"/>
              <a:t>                </a:t>
            </a:r>
            <a:r>
              <a:rPr lang="en-US" dirty="0" err="1"/>
              <a:t>React.createElement</a:t>
            </a:r>
            <a:r>
              <a:rPr lang="en-US" dirty="0"/>
              <a:t>('section', null, 'Text o </a:t>
            </a:r>
            <a:r>
              <a:rPr lang="en-US" dirty="0" err="1"/>
              <a:t>reactu</a:t>
            </a:r>
            <a:r>
              <a:rPr lang="en-US" dirty="0"/>
              <a:t>...')</a:t>
            </a:r>
          </a:p>
          <a:p>
            <a:r>
              <a:rPr lang="en-US" dirty="0"/>
              <a:t>            })</a:t>
            </a:r>
          </a:p>
          <a:p>
            <a:r>
              <a:rPr lang="en-US" dirty="0"/>
              <a:t>        }</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sr-Latn-RS" sz="2200" dirty="0">
                <a:latin typeface="AA Zuehlke" pitchFamily="2" charset="0"/>
              </a:rPr>
              <a:t>We already used some html</a:t>
            </a:r>
            <a:r>
              <a:rPr lang="en-US" sz="2200" dirty="0">
                <a:latin typeface="AA Zuehlke" pitchFamily="2" charset="0"/>
              </a:rPr>
              <a:t>-like </a:t>
            </a:r>
            <a:r>
              <a:rPr lang="sr-Latn-RS" sz="2200" dirty="0">
                <a:latin typeface="AA Zuehlke" pitchFamily="2" charset="0"/>
              </a:rPr>
              <a:t>synthax</a:t>
            </a:r>
            <a:r>
              <a:rPr lang="en-US" sz="2200" dirty="0">
                <a:latin typeface="AA Zuehlke" pitchFamily="2" charset="0"/>
              </a:rPr>
              <a:t> in our examples. Is that really an HMTL?</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45589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Component: Why is somebody else telling me my job?</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If you dislike that you need to evolve into a stateful component. But in that case you will be</a:t>
            </a:r>
          </a:p>
          <a:p>
            <a:pPr algn="l"/>
            <a:r>
              <a:rPr lang="en-US" sz="2200" dirty="0">
                <a:latin typeface="AA Zuehlke" pitchFamily="2" charset="0"/>
              </a:rPr>
              <a:t>responsible for your state and nobody else!</a:t>
            </a:r>
            <a:endParaRPr lang="LID4096" sz="2200" dirty="0" err="1">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2420888"/>
            <a:ext cx="10225136" cy="3456384"/>
          </a:xfrm>
          <a:prstGeom prst="rect">
            <a:avLst/>
          </a:prstGeom>
          <a:noFill/>
        </p:spPr>
        <p:txBody>
          <a:bodyPr wrap="none" lIns="0" tIns="0" rIns="0" bIns="0" rtlCol="0">
            <a:noAutofit/>
          </a:bodyPr>
          <a:lstStyle/>
          <a:p>
            <a:pPr algn="l"/>
            <a:r>
              <a:rPr lang="en-US" sz="2200" dirty="0">
                <a:latin typeface="AA Zuehlke" pitchFamily="2" charset="0"/>
              </a:rPr>
              <a:t>When someone is a stateful component? When do I need to take care of my state?</a:t>
            </a:r>
          </a:p>
          <a:p>
            <a:pPr marL="342900" indent="-342900" algn="l">
              <a:buFontTx/>
              <a:buChar char="-"/>
            </a:pPr>
            <a:r>
              <a:rPr lang="en-US" sz="2200" dirty="0">
                <a:latin typeface="AA Zuehlke" pitchFamily="2" charset="0"/>
              </a:rPr>
              <a:t>When you figure out that someone else is doing your job! Means that components should </a:t>
            </a:r>
          </a:p>
          <a:p>
            <a:pPr algn="l"/>
            <a:r>
              <a:rPr lang="en-US" sz="2200" dirty="0">
                <a:latin typeface="AA Zuehlke" pitchFamily="2" charset="0"/>
              </a:rPr>
              <a:t>deal with its state when that is a right decision by nature. When by nature that state belongs</a:t>
            </a:r>
          </a:p>
          <a:p>
            <a:pPr algn="l"/>
            <a:r>
              <a:rPr lang="en-US" sz="2200" dirty="0">
                <a:latin typeface="AA Zuehlke" pitchFamily="2" charset="0"/>
              </a:rPr>
              <a:t>to that component.</a:t>
            </a:r>
          </a:p>
          <a:p>
            <a:pPr algn="l"/>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State is similar to props but is private and belongs only to that component</a:t>
            </a: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976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sr-Latn-RS" dirty="0"/>
              <a:t>Lifecycle methods</a:t>
            </a:r>
            <a:endParaRPr lang="en-GB" dirty="0"/>
          </a:p>
        </p:txBody>
      </p:sp>
      <p:sp>
        <p:nvSpPr>
          <p:cNvPr id="3" name="TextBox 2">
            <a:extLst>
              <a:ext uri="{FF2B5EF4-FFF2-40B4-BE49-F238E27FC236}">
                <a16:creationId xmlns:a16="http://schemas.microsoft.com/office/drawing/2014/main" id="{FEDD3232-61C4-4100-8DE4-6912AC05C9CE}"/>
              </a:ext>
            </a:extLst>
          </p:cNvPr>
          <p:cNvSpPr txBox="1"/>
          <p:nvPr/>
        </p:nvSpPr>
        <p:spPr>
          <a:xfrm>
            <a:off x="406400" y="1628800"/>
            <a:ext cx="10874176" cy="3456384"/>
          </a:xfrm>
          <a:prstGeom prst="rect">
            <a:avLst/>
          </a:prstGeom>
          <a:noFill/>
        </p:spPr>
        <p:txBody>
          <a:bodyPr wrap="none" lIns="0" tIns="0" rIns="0" bIns="0" rtlCol="0">
            <a:noAutofit/>
          </a:bodyPr>
          <a:lstStyle/>
          <a:p>
            <a:pPr algn="l"/>
            <a:r>
              <a:rPr lang="sr-Latn-RS" sz="2200" dirty="0">
                <a:latin typeface="AA Zuehlke" pitchFamily="2" charset="0"/>
              </a:rPr>
              <a:t>Lifecycle methods are conceptually hooks which represent some moment in a component lifetime.</a:t>
            </a:r>
          </a:p>
          <a:p>
            <a:pPr algn="l"/>
            <a:r>
              <a:rPr lang="sr-Latn-RS" sz="2200" dirty="0">
                <a:latin typeface="AA Zuehlke" pitchFamily="2" charset="0"/>
              </a:rPr>
              <a:t>To them we can hook and do something on that point of time.</a:t>
            </a:r>
          </a:p>
          <a:p>
            <a:pPr algn="l"/>
            <a:endParaRPr lang="sr-Latn-RS" sz="2200" dirty="0">
              <a:latin typeface="AA Zuehlke" pitchFamily="2" charset="0"/>
            </a:endParaRPr>
          </a:p>
          <a:p>
            <a:pPr algn="l"/>
            <a:r>
              <a:rPr lang="sr-Latn-RS" sz="2200" dirty="0">
                <a:latin typeface="AA Zuehlke" pitchFamily="2" charset="0"/>
              </a:rPr>
              <a:t>Commonly used lifecycle methods:</a:t>
            </a:r>
          </a:p>
          <a:p>
            <a:pPr marL="342900" indent="-342900" algn="l">
              <a:buFont typeface="Wingdings" panose="05000000000000000000" pitchFamily="2" charset="2"/>
              <a:buChar char="v"/>
            </a:pPr>
            <a:r>
              <a:rPr lang="sr-Latn-RS" sz="2200" dirty="0">
                <a:latin typeface="AA Zuehlke" pitchFamily="2" charset="0"/>
              </a:rPr>
              <a:t>render( ) (required one)</a:t>
            </a:r>
          </a:p>
          <a:p>
            <a:pPr marL="342900" indent="-342900">
              <a:buFont typeface="Wingdings" panose="05000000000000000000" pitchFamily="2" charset="2"/>
              <a:buChar char="v"/>
            </a:pPr>
            <a:r>
              <a:rPr lang="sr-Latn-RS" sz="2200" dirty="0">
                <a:latin typeface="AA Zuehlke" pitchFamily="2" charset="0"/>
              </a:rPr>
              <a:t>constructor( )</a:t>
            </a:r>
          </a:p>
          <a:p>
            <a:pPr marL="342900" indent="-342900">
              <a:buFont typeface="Wingdings" panose="05000000000000000000" pitchFamily="2" charset="2"/>
              <a:buChar char="v"/>
            </a:pPr>
            <a:r>
              <a:rPr lang="sr-Latn-RS" sz="2200" dirty="0">
                <a:latin typeface="AA Zuehlke" pitchFamily="2" charset="0"/>
              </a:rPr>
              <a:t>componentDidMount( )</a:t>
            </a:r>
          </a:p>
          <a:p>
            <a:pPr marL="342900" indent="-342900">
              <a:buFont typeface="Wingdings" panose="05000000000000000000" pitchFamily="2" charset="2"/>
              <a:buChar char="v"/>
            </a:pPr>
            <a:r>
              <a:rPr lang="sr-Latn-RS" sz="2200" dirty="0">
                <a:latin typeface="AA Zuehlke" pitchFamily="2" charset="0"/>
              </a:rPr>
              <a:t>componentDidUpdate( )</a:t>
            </a:r>
          </a:p>
          <a:p>
            <a:pPr marL="342900" indent="-342900">
              <a:buFont typeface="Wingdings" panose="05000000000000000000" pitchFamily="2" charset="2"/>
              <a:buChar char="v"/>
            </a:pPr>
            <a:r>
              <a:rPr lang="sr-Latn-RS" sz="2200" dirty="0">
                <a:latin typeface="AA Zuehlke" pitchFamily="2" charset="0"/>
              </a:rPr>
              <a:t>componentDidUnmount( )</a:t>
            </a:r>
          </a:p>
          <a:p>
            <a:pPr marL="342900" indent="-342900" algn="l">
              <a:buFontTx/>
              <a:buChar char="-"/>
            </a:pPr>
            <a:endParaRPr lang="sr-Latn-RS" sz="2200" dirty="0">
              <a:latin typeface="AA Zuehlke" pitchFamily="2" charset="0"/>
            </a:endParaRPr>
          </a:p>
          <a:p>
            <a:pPr algn="l"/>
            <a:endParaRPr lang="sr-Latn-RS" sz="2200" dirty="0">
              <a:latin typeface="AA Zuehlke" pitchFamily="2" charset="0"/>
            </a:endParaRPr>
          </a:p>
          <a:p>
            <a:pPr algn="l"/>
            <a:endParaRPr lang="en-US" sz="2200" dirty="0">
              <a:latin typeface="AA Zuehlke" pitchFamily="2" charset="0"/>
            </a:endParaRP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140993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React follows unidirectional flow.</a:t>
            </a:r>
            <a:endParaRPr lang="LID4096" dirty="0"/>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8" y="1173541"/>
            <a:ext cx="36576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unidirectional data flow&quot;">
            <a:extLst>
              <a:ext uri="{FF2B5EF4-FFF2-40B4-BE49-F238E27FC236}">
                <a16:creationId xmlns:a16="http://schemas.microsoft.com/office/drawing/2014/main" id="{C8CDFF00-9E76-497A-8D9C-D060429C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2883278"/>
            <a:ext cx="4320480" cy="2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3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Class</a:t>
            </a:r>
            <a:r>
              <a:rPr lang="sr-Latn-RS" dirty="0"/>
              <a:t> Component ( State</a:t>
            </a:r>
            <a:r>
              <a:rPr lang="en-US" dirty="0" err="1"/>
              <a:t>ful</a:t>
            </a:r>
            <a:r>
              <a:rPr lang="sr-Latn-RS" dirty="0"/>
              <a:t>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6095999" y="548680"/>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Student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Pera</a:t>
            </a:r>
            <a:r>
              <a:rPr lang="en-US" sz="1600" dirty="0">
                <a:solidFill>
                  <a:srgbClr val="CE9178"/>
                </a:solidFill>
                <a:latin typeface="Consolas" panose="020B0609020204030204" pitchFamily="49" charset="0"/>
              </a:rPr>
              <a:t> </a:t>
            </a:r>
            <a:r>
              <a:rPr lang="en-US" sz="1600" dirty="0" err="1">
                <a:solidFill>
                  <a:srgbClr val="CE9178"/>
                </a:solidFill>
                <a:latin typeface="Consolas" panose="020B0609020204030204" pitchFamily="49" charset="0"/>
              </a:rPr>
              <a:t>Peric</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index:</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14556</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var { name, index } = </a:t>
            </a:r>
            <a:r>
              <a:rPr lang="en-US" sz="1600" dirty="0" err="1">
                <a:solidFill>
                  <a:srgbClr val="6A9955"/>
                </a:solidFill>
                <a:latin typeface="Consolas" panose="020B0609020204030204" pitchFamily="49" charset="0"/>
              </a:rPr>
              <a:t>this.state</a:t>
            </a:r>
            <a:r>
              <a:rPr lang="en-US" sz="1600" dirty="0">
                <a:solidFill>
                  <a:srgbClr val="6A9955"/>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this.state.name}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Index:</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err="1">
                <a:solidFill>
                  <a:srgbClr val="D4D4D4"/>
                </a:solidFill>
                <a:latin typeface="Consolas" panose="020B0609020204030204" pitchFamily="49" charset="0"/>
              </a:rPr>
              <a:t>this.state.index</a:t>
            </a:r>
            <a:r>
              <a:rPr lang="en-US" sz="1600" dirty="0">
                <a:solidFill>
                  <a:srgbClr val="D4D4D4"/>
                </a:solidFill>
                <a:latin typeface="Consolas" panose="020B0609020204030204" pitchFamily="49" charset="0"/>
              </a:rPr>
              <a:t>}</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414312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Container</a:t>
            </a:r>
            <a:r>
              <a:rPr lang="sr-Latn-RS" dirty="0"/>
              <a:t> Component</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2423592" y="1157687"/>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StudentsArchive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componentDidMount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let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fetch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'http://students.archive.info'</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render students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5481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Facts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1"/>
            <a:ext cx="9506024" cy="2736305"/>
          </a:xfrm>
          <a:prstGeom prst="rect">
            <a:avLst/>
          </a:prstGeom>
          <a:noFill/>
        </p:spPr>
        <p:txBody>
          <a:bodyPr wrap="none" lIns="0" tIns="0" rIns="0" bIns="0" rtlCol="0">
            <a:noAutofit/>
          </a:bodyPr>
          <a:lstStyle/>
          <a:p>
            <a:pPr marL="342900" indent="-342900" algn="l">
              <a:buFont typeface="Wingdings" panose="05000000000000000000" pitchFamily="2" charset="2"/>
              <a:buChar char="v"/>
            </a:pPr>
            <a:r>
              <a:rPr lang="en-US" sz="2200" dirty="0">
                <a:latin typeface="AA Zuehlke" pitchFamily="2" charset="0"/>
              </a:rPr>
              <a:t>Stateful component is a class component.</a:t>
            </a:r>
          </a:p>
          <a:p>
            <a:pPr marL="342900" indent="-342900">
              <a:buFont typeface="Wingdings" panose="05000000000000000000" pitchFamily="2" charset="2"/>
              <a:buChar char="v"/>
            </a:pPr>
            <a:r>
              <a:rPr lang="en-US" sz="2200" dirty="0">
                <a:latin typeface="AA Zuehlke" pitchFamily="2" charset="0"/>
              </a:rPr>
              <a:t>Class component is a class that inherits (extends) </a:t>
            </a:r>
            <a:r>
              <a:rPr lang="en-US" sz="2200" dirty="0" err="1">
                <a:latin typeface="AA Zuehlke" pitchFamily="2" charset="0"/>
              </a:rPr>
              <a:t>React.Component</a:t>
            </a:r>
            <a:r>
              <a:rPr lang="en-US" sz="2200" dirty="0">
                <a:latin typeface="AA Zuehlke" pitchFamily="2" charset="0"/>
              </a:rPr>
              <a:t> class</a:t>
            </a:r>
          </a:p>
          <a:p>
            <a:pPr marL="342900" indent="-342900">
              <a:buFont typeface="Wingdings" panose="05000000000000000000" pitchFamily="2" charset="2"/>
              <a:buChar char="v"/>
            </a:pPr>
            <a:r>
              <a:rPr lang="en-US" sz="2200" dirty="0">
                <a:latin typeface="AA Zuehlke" pitchFamily="2" charset="0"/>
              </a:rPr>
              <a:t>State is private and belongs only to that component</a:t>
            </a:r>
          </a:p>
          <a:p>
            <a:pPr marL="342900" indent="-342900" algn="l">
              <a:buFont typeface="Wingdings" panose="05000000000000000000" pitchFamily="2" charset="2"/>
              <a:buChar char="v"/>
            </a:pPr>
            <a:r>
              <a:rPr lang="en-US" sz="2200" dirty="0">
                <a:latin typeface="AA Zuehlke" pitchFamily="2" charset="0"/>
              </a:rPr>
              <a:t>State initialization happens in a constructor, only then use equals for state assigning</a:t>
            </a:r>
          </a:p>
          <a:p>
            <a:pPr marL="342900" indent="-342900" algn="l">
              <a:buFont typeface="Wingdings" panose="05000000000000000000" pitchFamily="2" charset="2"/>
              <a:buChar char="v"/>
            </a:pPr>
            <a:r>
              <a:rPr lang="en-US" sz="2200" dirty="0">
                <a:latin typeface="AA Zuehlke" pitchFamily="2" charset="0"/>
              </a:rPr>
              <a:t>When updating the state use </a:t>
            </a:r>
            <a:r>
              <a:rPr lang="en-US" sz="2200" dirty="0" err="1">
                <a:latin typeface="AA Zuehlke" pitchFamily="2" charset="0"/>
              </a:rPr>
              <a:t>setState</a:t>
            </a:r>
            <a:r>
              <a:rPr lang="en-US" sz="2200" dirty="0">
                <a:latin typeface="AA Zuehlke" pitchFamily="2" charset="0"/>
              </a:rPr>
              <a:t> method</a:t>
            </a:r>
          </a:p>
          <a:p>
            <a:pPr marL="342900" indent="-342900" algn="l">
              <a:buFont typeface="Wingdings" panose="05000000000000000000" pitchFamily="2" charset="2"/>
              <a:buChar char="v"/>
            </a:pPr>
            <a:r>
              <a:rPr lang="en-US" sz="2200" dirty="0">
                <a:latin typeface="AA Zuehlke" pitchFamily="2" charset="0"/>
              </a:rPr>
              <a:t>You can access the state with </a:t>
            </a:r>
            <a:r>
              <a:rPr lang="en-US" sz="2200" dirty="0" err="1">
                <a:latin typeface="AA Zuehlke" pitchFamily="2" charset="0"/>
              </a:rPr>
              <a:t>this.state</a:t>
            </a:r>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Each time you update the state component </a:t>
            </a:r>
            <a:r>
              <a:rPr lang="en-US" sz="2200" dirty="0" err="1">
                <a:latin typeface="AA Zuehlke" pitchFamily="2" charset="0"/>
              </a:rPr>
              <a:t>rerenders</a:t>
            </a:r>
            <a:endParaRPr lang="en-US" sz="2200" dirty="0">
              <a:latin typeface="AA Zuehlke" pitchFamily="2" charset="0"/>
            </a:endParaRPr>
          </a:p>
          <a:p>
            <a:pPr marL="342900" indent="-342900" algn="l">
              <a:buFontTx/>
              <a:buChar char="-"/>
            </a:pPr>
            <a:endParaRPr lang="en-US" sz="2200" dirty="0">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4773422"/>
            <a:ext cx="10513168" cy="1103850"/>
          </a:xfrm>
          <a:prstGeom prst="rect">
            <a:avLst/>
          </a:prstGeom>
          <a:noFill/>
        </p:spPr>
        <p:txBody>
          <a:bodyPr wrap="none" lIns="0" tIns="0" rIns="0" bIns="0" rtlCol="0">
            <a:noAutofit/>
          </a:bodyPr>
          <a:lstStyle/>
          <a:p>
            <a:pPr algn="l"/>
            <a:endParaRPr lang="LID4096" sz="2200" dirty="0" err="1">
              <a:latin typeface="AA Zuehlke" pitchFamily="2" charset="0"/>
            </a:endParaRPr>
          </a:p>
        </p:txBody>
      </p:sp>
      <p:sp>
        <p:nvSpPr>
          <p:cNvPr id="4" name="TextBox 3">
            <a:extLst>
              <a:ext uri="{FF2B5EF4-FFF2-40B4-BE49-F238E27FC236}">
                <a16:creationId xmlns:a16="http://schemas.microsoft.com/office/drawing/2014/main" id="{382F6800-628A-4273-97B9-38379FC32E0A}"/>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err="1">
                <a:latin typeface="AA Zuehlke" pitchFamily="2" charset="0"/>
              </a:rPr>
              <a:t>TodoList</a:t>
            </a:r>
            <a:r>
              <a:rPr lang="en-US" sz="2200" dirty="0">
                <a:latin typeface="AA Zuehlke" pitchFamily="2" charset="0"/>
              </a:rPr>
              <a:t> should take care of its </a:t>
            </a:r>
            <a:r>
              <a:rPr lang="en-US" sz="2200" dirty="0" err="1">
                <a:latin typeface="AA Zuehlke" pitchFamily="2" charset="0"/>
              </a:rPr>
              <a:t>todos</a:t>
            </a:r>
            <a:endParaRPr lang="LID4096" sz="2200" dirty="0" err="1">
              <a:latin typeface="AA Zuehlke" pitchFamily="2" charset="0"/>
            </a:endParaRPr>
          </a:p>
        </p:txBody>
      </p:sp>
      <p:pic>
        <p:nvPicPr>
          <p:cNvPr id="5122" name="Picture 2" descr="Image result for action png">
            <a:extLst>
              <a:ext uri="{FF2B5EF4-FFF2-40B4-BE49-F238E27FC236}">
                <a16:creationId xmlns:a16="http://schemas.microsoft.com/office/drawing/2014/main" id="{20BE2318-10BE-4B5E-903E-64E94707A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54366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8D5D-E0E4-444E-956E-CA090341D602}"/>
              </a:ext>
            </a:extLst>
          </p:cNvPr>
          <p:cNvSpPr>
            <a:spLocks noGrp="1"/>
          </p:cNvSpPr>
          <p:nvPr>
            <p:ph type="title"/>
          </p:nvPr>
        </p:nvSpPr>
        <p:spPr/>
        <p:txBody>
          <a:bodyPr/>
          <a:lstStyle/>
          <a:p>
            <a:r>
              <a:rPr lang="en-US" dirty="0"/>
              <a:t>Recall</a:t>
            </a:r>
            <a:endParaRPr lang="LID4096" dirty="0"/>
          </a:p>
        </p:txBody>
      </p:sp>
      <p:sp>
        <p:nvSpPr>
          <p:cNvPr id="3" name="TextBox 2">
            <a:extLst>
              <a:ext uri="{FF2B5EF4-FFF2-40B4-BE49-F238E27FC236}">
                <a16:creationId xmlns:a16="http://schemas.microsoft.com/office/drawing/2014/main" id="{C13BA1D1-270A-4E71-9F2F-F447381808C6}"/>
              </a:ext>
            </a:extLst>
          </p:cNvPr>
          <p:cNvSpPr txBox="1"/>
          <p:nvPr/>
        </p:nvSpPr>
        <p:spPr>
          <a:xfrm>
            <a:off x="406400" y="1268760"/>
            <a:ext cx="10298112" cy="4536504"/>
          </a:xfrm>
          <a:prstGeom prst="rect">
            <a:avLst/>
          </a:prstGeom>
          <a:noFill/>
        </p:spPr>
        <p:txBody>
          <a:bodyPr wrap="none" lIns="0" tIns="0" rIns="0" bIns="0" rtlCol="0">
            <a:noAutofit/>
          </a:bodyPr>
          <a:lstStyle/>
          <a:p>
            <a:pPr algn="l"/>
            <a:r>
              <a:rPr lang="en-US" sz="2200" i="1" dirty="0" err="1">
                <a:latin typeface="AA Zuehlke" pitchFamily="2" charset="0"/>
              </a:rPr>
              <a:t>Javascript</a:t>
            </a:r>
            <a:r>
              <a:rPr lang="en-US" sz="2200" i="1" dirty="0">
                <a:latin typeface="AA Zuehlke" pitchFamily="2" charset="0"/>
              </a:rPr>
              <a:t> </a:t>
            </a:r>
            <a:r>
              <a:rPr lang="en-US" sz="2200" b="1" i="1" dirty="0">
                <a:latin typeface="AA Zuehlke" pitchFamily="2" charset="0"/>
              </a:rPr>
              <a:t>map</a:t>
            </a:r>
            <a:r>
              <a:rPr lang="en-US" sz="2200" i="1" dirty="0">
                <a:latin typeface="AA Zuehlke" pitchFamily="2" charset="0"/>
              </a:rPr>
              <a:t> function</a:t>
            </a:r>
          </a:p>
          <a:p>
            <a:r>
              <a:rPr lang="en-US" sz="2200" dirty="0">
                <a:latin typeface="AA Zuehlke" pitchFamily="2" charset="0"/>
              </a:rPr>
              <a:t>The </a:t>
            </a:r>
            <a:r>
              <a:rPr lang="en-US" sz="2200" b="1" dirty="0">
                <a:latin typeface="AA Zuehlke" pitchFamily="2" charset="0"/>
              </a:rPr>
              <a:t>map() </a:t>
            </a:r>
            <a:r>
              <a:rPr lang="en-US" sz="2200" dirty="0">
                <a:latin typeface="AA Zuehlke" pitchFamily="2" charset="0"/>
              </a:rPr>
              <a:t>method creates a new array with the results of calling a provided function </a:t>
            </a:r>
          </a:p>
          <a:p>
            <a:r>
              <a:rPr lang="en-US" sz="2200" dirty="0">
                <a:latin typeface="AA Zuehlke" pitchFamily="2" charset="0"/>
              </a:rPr>
              <a:t>on every element in the calling array.</a:t>
            </a:r>
          </a:p>
          <a:p>
            <a:endParaRPr lang="en-US" sz="2200" dirty="0">
              <a:latin typeface="AA Zuehlke" pitchFamily="2" charset="0"/>
            </a:endParaRPr>
          </a:p>
          <a:p>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array1</a:t>
            </a:r>
            <a:r>
              <a:rPr lang="en-US" sz="2000" dirty="0">
                <a:solidFill>
                  <a:srgbClr val="D4D4D4"/>
                </a:solidFill>
                <a:latin typeface="Consolas" panose="020B0609020204030204" pitchFamily="49" charset="0"/>
              </a:rPr>
              <a:t> = [</a:t>
            </a:r>
            <a:r>
              <a:rPr lang="en-US" sz="2000" dirty="0">
                <a:solidFill>
                  <a:srgbClr val="B5CEA8"/>
                </a:solidFill>
                <a:latin typeface="Consolas" panose="020B0609020204030204" pitchFamily="49" charset="0"/>
              </a:rPr>
              <a:t>1</a:t>
            </a:r>
            <a:r>
              <a:rPr lang="en-US" sz="2000" dirty="0">
                <a:solidFill>
                  <a:srgbClr val="D4D4D4"/>
                </a:solidFill>
                <a:latin typeface="Consolas" panose="020B0609020204030204" pitchFamily="49" charset="0"/>
              </a:rPr>
              <a:t>, </a:t>
            </a:r>
            <a:r>
              <a:rPr lang="en-US" sz="2000" dirty="0">
                <a:solidFill>
                  <a:srgbClr val="B5CEA8"/>
                </a:solidFill>
                <a:latin typeface="Consolas" panose="020B0609020204030204" pitchFamily="49" charset="0"/>
              </a:rPr>
              <a:t>4</a:t>
            </a:r>
            <a:r>
              <a:rPr lang="en-US" sz="2000" dirty="0">
                <a:solidFill>
                  <a:srgbClr val="D4D4D4"/>
                </a:solidFill>
                <a:latin typeface="Consolas" panose="020B0609020204030204" pitchFamily="49" charset="0"/>
              </a:rPr>
              <a:t>, </a:t>
            </a:r>
            <a:r>
              <a:rPr lang="en-US" sz="2000" dirty="0">
                <a:solidFill>
                  <a:srgbClr val="B5CEA8"/>
                </a:solidFill>
                <a:latin typeface="Consolas" panose="020B0609020204030204" pitchFamily="49" charset="0"/>
              </a:rPr>
              <a:t>9</a:t>
            </a:r>
            <a:r>
              <a:rPr lang="en-US" sz="2000" dirty="0">
                <a:solidFill>
                  <a:srgbClr val="D4D4D4"/>
                </a:solidFill>
                <a:latin typeface="Consolas" panose="020B0609020204030204" pitchFamily="49" charset="0"/>
              </a:rPr>
              <a:t>, </a:t>
            </a:r>
            <a:r>
              <a:rPr lang="en-US" sz="2000" dirty="0">
                <a:solidFill>
                  <a:srgbClr val="B5CEA8"/>
                </a:solidFill>
                <a:latin typeface="Consolas" panose="020B0609020204030204" pitchFamily="49" charset="0"/>
              </a:rPr>
              <a:t>16</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6A9955"/>
                </a:solidFill>
                <a:latin typeface="Consolas" panose="020B0609020204030204" pitchFamily="49" charset="0"/>
              </a:rPr>
              <a:t>// pass a function to map</a:t>
            </a:r>
            <a:endParaRPr lang="en-US" sz="2000" dirty="0">
              <a:solidFill>
                <a:srgbClr val="D4D4D4"/>
              </a:solidFill>
              <a:latin typeface="Consolas" panose="020B0609020204030204" pitchFamily="49" charset="0"/>
            </a:endParaRPr>
          </a:p>
          <a:p>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map1</a:t>
            </a:r>
            <a:r>
              <a:rPr lang="en-US" sz="2000" dirty="0">
                <a:solidFill>
                  <a:srgbClr val="D4D4D4"/>
                </a:solidFill>
                <a:latin typeface="Consolas" panose="020B0609020204030204" pitchFamily="49" charset="0"/>
              </a:rPr>
              <a:t> = </a:t>
            </a:r>
            <a:r>
              <a:rPr lang="en-US" sz="2000" dirty="0">
                <a:solidFill>
                  <a:srgbClr val="9CDCFE"/>
                </a:solidFill>
                <a:latin typeface="Consolas" panose="020B0609020204030204" pitchFamily="49" charset="0"/>
              </a:rPr>
              <a:t>array1</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map</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x</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=&gt;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x</a:t>
            </a:r>
            <a:r>
              <a:rPr lang="en-US" sz="2000" dirty="0">
                <a:solidFill>
                  <a:srgbClr val="D4D4D4"/>
                </a:solidFill>
                <a:latin typeface="Consolas" panose="020B0609020204030204" pitchFamily="49" charset="0"/>
              </a:rPr>
              <a:t> * </a:t>
            </a:r>
            <a:r>
              <a:rPr lang="en-US" sz="2000" dirty="0">
                <a:solidFill>
                  <a:srgbClr val="B5CEA8"/>
                </a:solidFill>
                <a:latin typeface="Consolas" panose="020B0609020204030204" pitchFamily="49" charset="0"/>
              </a:rPr>
              <a:t>2</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console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map1</a:t>
            </a:r>
            <a:r>
              <a:rPr lang="en-US" sz="2000" dirty="0">
                <a:solidFill>
                  <a:srgbClr val="D4D4D4"/>
                </a:solidFill>
                <a:latin typeface="Consolas" panose="020B0609020204030204" pitchFamily="49" charset="0"/>
              </a:rPr>
              <a:t>);</a:t>
            </a:r>
          </a:p>
          <a:p>
            <a:r>
              <a:rPr lang="en-US" sz="2000" dirty="0">
                <a:solidFill>
                  <a:srgbClr val="6A9955"/>
                </a:solidFill>
                <a:latin typeface="Consolas" panose="020B0609020204030204" pitchFamily="49" charset="0"/>
              </a:rPr>
              <a:t>// expected output: Array [2, 8, 18, 32]</a:t>
            </a:r>
            <a:endParaRPr lang="en-US" sz="20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20755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sr-Latn-RS" sz="2200" dirty="0">
                <a:latin typeface="AA Zuehlke" pitchFamily="2" charset="0"/>
              </a:rPr>
              <a:t>Workshop is organized in two parts.</a:t>
            </a:r>
          </a:p>
          <a:p>
            <a:pPr algn="l"/>
            <a:r>
              <a:rPr lang="sr-Latn-RS" sz="2200" dirty="0">
                <a:latin typeface="AA Zuehlke" pitchFamily="2" charset="0"/>
              </a:rPr>
              <a:t>1st Part – Milan Tončić</a:t>
            </a:r>
          </a:p>
          <a:p>
            <a:pPr algn="l"/>
            <a:r>
              <a:rPr lang="sr-Latn-RS" sz="2200" dirty="0">
                <a:latin typeface="AA Zuehlke" pitchFamily="2" charset="0"/>
              </a:rPr>
              <a:t>2nd Part – Milenko Laptošević</a:t>
            </a:r>
          </a:p>
          <a:p>
            <a:pPr algn="l"/>
            <a:endParaRPr lang="sr-Latn-RS" sz="2200" dirty="0">
              <a:latin typeface="AA Zuehlke" pitchFamily="2" charset="0"/>
            </a:endParaRPr>
          </a:p>
          <a:p>
            <a:pPr marL="342900" indent="-342900" algn="l">
              <a:buFontTx/>
              <a:buChar char="-"/>
            </a:pPr>
            <a:r>
              <a:rPr lang="sr-Latn-RS" sz="2200" dirty="0">
                <a:latin typeface="AA Zuehlke" pitchFamily="2" charset="0"/>
              </a:rPr>
              <a:t>Focus is rather on concepts around React not on the css, javascript </a:t>
            </a:r>
          </a:p>
          <a:p>
            <a:pPr marL="342900" indent="-342900" algn="l">
              <a:buFontTx/>
              <a:buChar char="-"/>
            </a:pPr>
            <a:r>
              <a:rPr lang="sr-Latn-RS" sz="2200" dirty="0">
                <a:latin typeface="AA Zuehlke" pitchFamily="2" charset="0"/>
              </a:rPr>
              <a:t>Learning by doing</a:t>
            </a:r>
          </a:p>
        </p:txBody>
      </p:sp>
    </p:spTree>
    <p:extLst>
      <p:ext uri="{BB962C8B-B14F-4D97-AF65-F5344CB8AC3E}">
        <p14:creationId xmlns:p14="http://schemas.microsoft.com/office/powerpoint/2010/main" val="2782898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1C9522-58D0-4785-87FC-189531E68E20}"/>
              </a:ext>
            </a:extLst>
          </p:cNvPr>
          <p:cNvSpPr>
            <a:spLocks noGrp="1"/>
          </p:cNvSpPr>
          <p:nvPr>
            <p:ph type="title"/>
          </p:nvPr>
        </p:nvSpPr>
        <p:spPr>
          <a:xfrm>
            <a:off x="406400" y="406400"/>
            <a:ext cx="11379200" cy="670063"/>
          </a:xfrm>
        </p:spPr>
        <p:txBody>
          <a:bodyPr/>
          <a:lstStyle/>
          <a:p>
            <a:r>
              <a:rPr lang="en-US" dirty="0"/>
              <a:t>Recall</a:t>
            </a:r>
            <a:endParaRPr lang="LID4096" dirty="0"/>
          </a:p>
        </p:txBody>
      </p:sp>
      <p:sp>
        <p:nvSpPr>
          <p:cNvPr id="4" name="TextBox 3">
            <a:extLst>
              <a:ext uri="{FF2B5EF4-FFF2-40B4-BE49-F238E27FC236}">
                <a16:creationId xmlns:a16="http://schemas.microsoft.com/office/drawing/2014/main" id="{59971F49-9613-432B-80CF-E834D612A3EC}"/>
              </a:ext>
            </a:extLst>
          </p:cNvPr>
          <p:cNvSpPr txBox="1"/>
          <p:nvPr/>
        </p:nvSpPr>
        <p:spPr>
          <a:xfrm>
            <a:off x="406400" y="1268760"/>
            <a:ext cx="10968005" cy="3816424"/>
          </a:xfrm>
          <a:prstGeom prst="rect">
            <a:avLst/>
          </a:prstGeom>
          <a:noFill/>
        </p:spPr>
        <p:txBody>
          <a:bodyPr wrap="none" lIns="0" tIns="0" rIns="0" bIns="0" rtlCol="0">
            <a:noAutofit/>
          </a:bodyPr>
          <a:lstStyle/>
          <a:p>
            <a:r>
              <a:rPr lang="en-US" sz="2200" i="1" dirty="0" err="1">
                <a:latin typeface="AA Zuehlke" pitchFamily="2" charset="0"/>
              </a:rPr>
              <a:t>Javascript</a:t>
            </a:r>
            <a:r>
              <a:rPr lang="en-US" sz="2200" i="1" dirty="0">
                <a:latin typeface="AA Zuehlke" pitchFamily="2" charset="0"/>
              </a:rPr>
              <a:t> </a:t>
            </a:r>
            <a:r>
              <a:rPr lang="en-US" sz="2200" b="1" dirty="0">
                <a:latin typeface="AA Zuehlke" pitchFamily="2" charset="0"/>
              </a:rPr>
              <a:t>filter</a:t>
            </a:r>
            <a:r>
              <a:rPr lang="en-US" sz="2200" i="1" dirty="0">
                <a:latin typeface="AA Zuehlke" pitchFamily="2" charset="0"/>
              </a:rPr>
              <a:t> function</a:t>
            </a:r>
            <a:endParaRPr lang="en-US" sz="2200" dirty="0">
              <a:latin typeface="AA Zuehlke" pitchFamily="2" charset="0"/>
            </a:endParaRPr>
          </a:p>
          <a:p>
            <a:r>
              <a:rPr lang="en-US" sz="2200" dirty="0">
                <a:latin typeface="AA Zuehlke" pitchFamily="2" charset="0"/>
              </a:rPr>
              <a:t>The </a:t>
            </a:r>
            <a:r>
              <a:rPr lang="en-US" sz="2200" b="1" dirty="0">
                <a:latin typeface="AA Zuehlke" pitchFamily="2" charset="0"/>
              </a:rPr>
              <a:t>filter()</a:t>
            </a:r>
            <a:r>
              <a:rPr lang="en-US" sz="2200" dirty="0">
                <a:latin typeface="AA Zuehlke" pitchFamily="2" charset="0"/>
              </a:rPr>
              <a:t> method creates a new array with all elements that pass the test </a:t>
            </a:r>
          </a:p>
          <a:p>
            <a:r>
              <a:rPr lang="en-US" sz="2200" dirty="0">
                <a:latin typeface="AA Zuehlke" pitchFamily="2" charset="0"/>
              </a:rPr>
              <a:t>implemented by the provided function.</a:t>
            </a:r>
          </a:p>
          <a:p>
            <a:endParaRPr lang="en-US" sz="2200" dirty="0">
              <a:latin typeface="AA Zuehlke" pitchFamily="2" charset="0"/>
            </a:endParaRPr>
          </a:p>
          <a:p>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words</a:t>
            </a:r>
            <a:r>
              <a:rPr lang="en-US" sz="2000" dirty="0">
                <a:solidFill>
                  <a:srgbClr val="D4D4D4"/>
                </a:solidFill>
                <a:latin typeface="Consolas" panose="020B0609020204030204" pitchFamily="49" charset="0"/>
              </a:rPr>
              <a:t> = [</a:t>
            </a:r>
            <a:r>
              <a:rPr lang="en-US" sz="2000" dirty="0">
                <a:solidFill>
                  <a:srgbClr val="CE9178"/>
                </a:solidFill>
                <a:latin typeface="Consolas" panose="020B0609020204030204" pitchFamily="49" charset="0"/>
              </a:rPr>
              <a:t>'spray'</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'limit'</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'elite'</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'exuberant'</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'destruction'</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'present'</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result</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words</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filter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word</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=&gt;</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word</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D4D4D4"/>
                </a:solidFill>
                <a:latin typeface="Consolas" panose="020B0609020204030204" pitchFamily="49" charset="0"/>
              </a:rPr>
              <a:t> &gt; </a:t>
            </a:r>
            <a:r>
              <a:rPr lang="en-US" sz="2000" dirty="0">
                <a:solidFill>
                  <a:srgbClr val="B5CEA8"/>
                </a:solidFill>
                <a:latin typeface="Consolas" panose="020B0609020204030204" pitchFamily="49" charset="0"/>
              </a:rPr>
              <a:t>6</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console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result</a:t>
            </a:r>
            <a:r>
              <a:rPr lang="en-US"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79894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/3. State &amp; Lifecycle/</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45865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Higher Order</a:t>
            </a:r>
            <a:r>
              <a:rPr lang="sr-Latn-RS" dirty="0"/>
              <a:t> Component</a:t>
            </a:r>
            <a:r>
              <a:rPr lang="en-US" dirty="0"/>
              <a:t> (just to mention)</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withHover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propName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'hovering'</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WithHover</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mouseOver</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mouseOut</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t>
            </a:r>
            <a:r>
              <a:rPr lang="en-US" sz="1600" dirty="0" err="1">
                <a:solidFill>
                  <a:srgbClr val="9CDCFE"/>
                </a:solidFill>
                <a:latin typeface="Consolas" panose="020B0609020204030204" pitchFamily="49" charset="0"/>
              </a:rPr>
              <a:t>propName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hovering</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onMouseOver</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mouseOver</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onMouseOut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mouseOut</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92940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Handling Events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Event can be a mouse click, pressing of a button, hovering over something …</a:t>
            </a:r>
          </a:p>
          <a:p>
            <a:pPr algn="l"/>
            <a:endParaRPr lang="LID4096" sz="2200" dirty="0" err="1">
              <a:latin typeface="AA Zuehlke" pitchFamily="2" charset="0"/>
            </a:endParaRPr>
          </a:p>
        </p:txBody>
      </p:sp>
      <p:sp>
        <p:nvSpPr>
          <p:cNvPr id="5" name="TextBox 4">
            <a:extLst>
              <a:ext uri="{FF2B5EF4-FFF2-40B4-BE49-F238E27FC236}">
                <a16:creationId xmlns:a16="http://schemas.microsoft.com/office/drawing/2014/main" id="{1177817A-B1E1-42E9-A739-5C29D1CAA521}"/>
              </a:ext>
            </a:extLst>
          </p:cNvPr>
          <p:cNvSpPr txBox="1"/>
          <p:nvPr/>
        </p:nvSpPr>
        <p:spPr>
          <a:xfrm>
            <a:off x="406400" y="2514600"/>
            <a:ext cx="10442128" cy="3506688"/>
          </a:xfrm>
          <a:prstGeom prst="rect">
            <a:avLst/>
          </a:prstGeom>
          <a:noFill/>
        </p:spPr>
        <p:txBody>
          <a:bodyPr wrap="none" lIns="0" tIns="0" rIns="0" bIns="0" rtlCol="0">
            <a:noAutofit/>
          </a:bodyPr>
          <a:lstStyle/>
          <a:p>
            <a:pPr algn="l"/>
            <a:r>
              <a:rPr lang="sr-Latn-RS" sz="2200" dirty="0">
                <a:latin typeface="AA Zuehlke" pitchFamily="2" charset="0"/>
              </a:rPr>
              <a:t>There are attributes in html where we can define what happens when some event happens.</a:t>
            </a:r>
          </a:p>
          <a:p>
            <a:pPr algn="l"/>
            <a:r>
              <a:rPr lang="sr-Latn-RS" sz="2200" dirty="0">
                <a:latin typeface="AA Zuehlke" pitchFamily="2" charset="0"/>
              </a:rPr>
              <a:t>In jsx world it</a:t>
            </a:r>
            <a:r>
              <a:rPr lang="en-US" sz="2200" dirty="0">
                <a:latin typeface="AA Zuehlke" pitchFamily="2" charset="0"/>
              </a:rPr>
              <a:t>’s almost the same but with different naming.</a:t>
            </a:r>
          </a:p>
          <a:p>
            <a:pPr algn="l"/>
            <a:r>
              <a:rPr lang="en-US" sz="2200" dirty="0">
                <a:latin typeface="AA Zuehlke" pitchFamily="2" charset="0"/>
              </a:rPr>
              <a:t>(html) </a:t>
            </a:r>
            <a:r>
              <a:rPr lang="en-US" sz="2200" dirty="0" err="1">
                <a:latin typeface="AA Zuehlke" pitchFamily="2" charset="0"/>
              </a:rPr>
              <a:t>onchange</a:t>
            </a:r>
            <a:r>
              <a:rPr lang="en-US" sz="2200" dirty="0">
                <a:latin typeface="AA Zuehlke" pitchFamily="2" charset="0"/>
              </a:rPr>
              <a:t> = </a:t>
            </a:r>
            <a:r>
              <a:rPr lang="en-US" sz="2200" dirty="0" err="1">
                <a:latin typeface="AA Zuehlke" pitchFamily="2" charset="0"/>
              </a:rPr>
              <a:t>onChange</a:t>
            </a:r>
            <a:r>
              <a:rPr lang="en-US" sz="2200" dirty="0">
                <a:latin typeface="AA Zuehlke" pitchFamily="2" charset="0"/>
              </a:rPr>
              <a:t> (</a:t>
            </a:r>
            <a:r>
              <a:rPr lang="en-US" sz="2200" dirty="0" err="1">
                <a:latin typeface="AA Zuehlke" pitchFamily="2" charset="0"/>
              </a:rPr>
              <a:t>jsx</a:t>
            </a:r>
            <a:r>
              <a:rPr lang="en-US" sz="2200" dirty="0">
                <a:latin typeface="AA Zuehlke" pitchFamily="2" charset="0"/>
              </a:rPr>
              <a:t>)</a:t>
            </a:r>
          </a:p>
          <a:p>
            <a:pPr algn="l"/>
            <a:r>
              <a:rPr lang="en-US" sz="2200" dirty="0">
                <a:latin typeface="AA Zuehlke" pitchFamily="2" charset="0"/>
              </a:rPr>
              <a:t>           onclick     = </a:t>
            </a:r>
            <a:r>
              <a:rPr lang="en-US" sz="2200" dirty="0" err="1">
                <a:latin typeface="AA Zuehlke" pitchFamily="2" charset="0"/>
              </a:rPr>
              <a:t>onClick</a:t>
            </a:r>
            <a:endParaRPr lang="en-US" sz="2200" dirty="0">
              <a:latin typeface="AA Zuehlke" pitchFamily="2" charset="0"/>
            </a:endParaRPr>
          </a:p>
          <a:p>
            <a:pPr algn="l"/>
            <a:r>
              <a:rPr lang="en-US" sz="2200" dirty="0">
                <a:latin typeface="AA Zuehlke" pitchFamily="2" charset="0"/>
              </a:rPr>
              <a:t>…</a:t>
            </a:r>
          </a:p>
          <a:p>
            <a:pPr algn="l"/>
            <a:endParaRPr lang="en-US" sz="2200" dirty="0">
              <a:latin typeface="AA Zuehlke" pitchFamily="2" charset="0"/>
            </a:endParaRPr>
          </a:p>
          <a:p>
            <a:pPr algn="l"/>
            <a:r>
              <a:rPr lang="en-US" sz="2200" i="1" dirty="0">
                <a:latin typeface="AA Zuehlke" pitchFamily="2" charset="0"/>
              </a:rPr>
              <a:t>There will be more on this in the forms part of the workshop.</a:t>
            </a:r>
            <a:endParaRPr lang="LID4096" sz="2200" i="1" dirty="0" err="1">
              <a:latin typeface="AA Zuehlke" pitchFamily="2" charset="0"/>
            </a:endParaRPr>
          </a:p>
        </p:txBody>
      </p:sp>
      <p:sp>
        <p:nvSpPr>
          <p:cNvPr id="7" name="TextBox 6">
            <a:extLst>
              <a:ext uri="{FF2B5EF4-FFF2-40B4-BE49-F238E27FC236}">
                <a16:creationId xmlns:a16="http://schemas.microsoft.com/office/drawing/2014/main" id="{06B17C68-61CD-4AAC-86EE-9AA0C94EA859}"/>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a:latin typeface="AA Zuehlke" pitchFamily="2" charset="0"/>
              </a:rPr>
              <a:t>Handling situations can be tricky</a:t>
            </a:r>
            <a:endParaRPr lang="LID4096" sz="2200" dirty="0" err="1">
              <a:latin typeface="AA Zuehlke" pitchFamily="2" charset="0"/>
            </a:endParaRPr>
          </a:p>
        </p:txBody>
      </p:sp>
      <p:pic>
        <p:nvPicPr>
          <p:cNvPr id="8" name="Picture 2" descr="Image result for action png">
            <a:extLst>
              <a:ext uri="{FF2B5EF4-FFF2-40B4-BE49-F238E27FC236}">
                <a16:creationId xmlns:a16="http://schemas.microsoft.com/office/drawing/2014/main" id="{E798D615-53B1-4EFD-9C4C-86B034E271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321668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Handling Events</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Toggle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D4D4D4"/>
                </a:solidFill>
                <a:latin typeface="Consolas" panose="020B0609020204030204" pitchFamily="49" charset="0"/>
              </a:rPr>
              <a:t> =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bind</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this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toggleHandler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prevState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prevState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p:txBody>
      </p:sp>
      <p:sp>
        <p:nvSpPr>
          <p:cNvPr id="9" name="TextBox 8">
            <a:extLst>
              <a:ext uri="{FF2B5EF4-FFF2-40B4-BE49-F238E27FC236}">
                <a16:creationId xmlns:a16="http://schemas.microsoft.com/office/drawing/2014/main" id="{489D7EE7-863F-4F63-BA2A-D57DBB683707}"/>
              </a:ext>
            </a:extLst>
          </p:cNvPr>
          <p:cNvSpPr txBox="1"/>
          <p:nvPr/>
        </p:nvSpPr>
        <p:spPr>
          <a:xfrm>
            <a:off x="6600056" y="1467242"/>
            <a:ext cx="6624736" cy="5472608"/>
          </a:xfrm>
          <a:prstGeom prst="rect">
            <a:avLst/>
          </a:prstGeom>
          <a:noFill/>
        </p:spPr>
        <p:txBody>
          <a:bodyPr wrap="none" lIns="0" tIns="0" rIns="0" bIns="0" rtlCol="0">
            <a:noAutofit/>
          </a:bodyPr>
          <a:lstStyle/>
          <a:p>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onClick</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endParaRPr lang="LID4096" sz="1600" dirty="0" err="1">
              <a:latin typeface="AA Zuehlke" pitchFamily="2" charset="0"/>
            </a:endParaRPr>
          </a:p>
        </p:txBody>
      </p:sp>
    </p:spTree>
    <p:extLst>
      <p:ext uri="{BB962C8B-B14F-4D97-AF65-F5344CB8AC3E}">
        <p14:creationId xmlns:p14="http://schemas.microsoft.com/office/powerpoint/2010/main" val="197971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 </a:t>
            </a:r>
            <a:r>
              <a:rPr lang="en-US" dirty="0" err="1"/>
              <a:t>Kako</a:t>
            </a:r>
            <a:r>
              <a:rPr lang="en-US" dirty="0"/>
              <a:t> </a:t>
            </a:r>
            <a:r>
              <a:rPr lang="en-US" dirty="0" err="1"/>
              <a:t>rukovodimo</a:t>
            </a:r>
            <a:r>
              <a:rPr lang="en-US" dirty="0"/>
              <a:t> </a:t>
            </a:r>
            <a:r>
              <a:rPr lang="en-US" dirty="0" err="1"/>
              <a:t>doga</a:t>
            </a:r>
            <a:r>
              <a:rPr lang="sr-Latn-RS" dirty="0"/>
              <a:t>đajima</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zadatak1.md.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2484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20AA1F-C6F3-4CA9-9222-3F72014A14E1}"/>
              </a:ext>
            </a:extLst>
          </p:cNvPr>
          <p:cNvSpPr>
            <a:spLocks noGrp="1"/>
          </p:cNvSpPr>
          <p:nvPr>
            <p:ph type="body" sz="quarter" idx="13"/>
          </p:nvPr>
        </p:nvSpPr>
        <p:spPr/>
        <p:txBody>
          <a:bodyPr/>
          <a:lstStyle/>
          <a:p>
            <a:r>
              <a:rPr lang="sr-Latn-RS" dirty="0"/>
              <a:t>Is this my responsibility?</a:t>
            </a:r>
            <a:endParaRPr lang="LID4096" dirty="0"/>
          </a:p>
        </p:txBody>
      </p:sp>
      <p:sp>
        <p:nvSpPr>
          <p:cNvPr id="3" name="Title 2">
            <a:extLst>
              <a:ext uri="{FF2B5EF4-FFF2-40B4-BE49-F238E27FC236}">
                <a16:creationId xmlns:a16="http://schemas.microsoft.com/office/drawing/2014/main" id="{B3D9BBBD-E2FE-482D-8D43-465D781687BB}"/>
              </a:ext>
            </a:extLst>
          </p:cNvPr>
          <p:cNvSpPr>
            <a:spLocks noGrp="1"/>
          </p:cNvSpPr>
          <p:nvPr>
            <p:ph type="title"/>
          </p:nvPr>
        </p:nvSpPr>
        <p:spPr/>
        <p:txBody>
          <a:bodyPr/>
          <a:lstStyle/>
          <a:p>
            <a:r>
              <a:rPr lang="sr-Latn-RS" dirty="0"/>
              <a:t>Responsibilities</a:t>
            </a:r>
            <a:endParaRPr lang="LID4096" dirty="0"/>
          </a:p>
        </p:txBody>
      </p:sp>
      <p:sp>
        <p:nvSpPr>
          <p:cNvPr id="4" name="Content Placeholder 3">
            <a:extLst>
              <a:ext uri="{FF2B5EF4-FFF2-40B4-BE49-F238E27FC236}">
                <a16:creationId xmlns:a16="http://schemas.microsoft.com/office/drawing/2014/main" id="{40E7D0D0-4BBB-4EA6-BCFD-BDB923D92327}"/>
              </a:ext>
            </a:extLst>
          </p:cNvPr>
          <p:cNvSpPr>
            <a:spLocks noGrp="1"/>
          </p:cNvSpPr>
          <p:nvPr>
            <p:ph sz="quarter" idx="14"/>
          </p:nvPr>
        </p:nvSpPr>
        <p:spPr>
          <a:xfrm>
            <a:off x="406398" y="1789353"/>
            <a:ext cx="11090202" cy="3941847"/>
          </a:xfrm>
        </p:spPr>
        <p:txBody>
          <a:bodyPr/>
          <a:lstStyle/>
          <a:p>
            <a:pPr marL="0" indent="0">
              <a:buNone/>
            </a:pPr>
            <a:r>
              <a:rPr lang="sr-Latn-RS" dirty="0"/>
              <a:t>Always think in terms of responsibilities.  </a:t>
            </a:r>
          </a:p>
          <a:p>
            <a:pPr marL="0" indent="0">
              <a:buNone/>
            </a:pPr>
            <a:r>
              <a:rPr lang="sr-Latn-RS" dirty="0"/>
              <a:t>When implementing a component ask yourself a question if that component should do that or not? </a:t>
            </a:r>
          </a:p>
          <a:p>
            <a:pPr marL="0" indent="0">
              <a:buNone/>
            </a:pPr>
            <a:r>
              <a:rPr lang="sr-Latn-RS" dirty="0"/>
              <a:t>Example:</a:t>
            </a:r>
          </a:p>
          <a:p>
            <a:pPr marL="0" indent="0">
              <a:buNone/>
            </a:pPr>
            <a:r>
              <a:rPr lang="sr-Latn-RS" dirty="0"/>
              <a:t>Durring the game</a:t>
            </a:r>
            <a:r>
              <a:rPr lang="en-US" dirty="0"/>
              <a:t>,</a:t>
            </a:r>
            <a:r>
              <a:rPr lang="sr-Latn-RS" dirty="0"/>
              <a:t> basketball players</a:t>
            </a:r>
            <a:r>
              <a:rPr lang="en-US" dirty="0"/>
              <a:t>, </a:t>
            </a:r>
            <a:r>
              <a:rPr lang="sr-Latn-RS" dirty="0"/>
              <a:t>can also count points </a:t>
            </a:r>
            <a:r>
              <a:rPr lang="en-US" dirty="0"/>
              <a:t>instead of the scoreboard, but their job is to play not to count. </a:t>
            </a:r>
          </a:p>
          <a:p>
            <a:pPr marL="0" indent="0">
              <a:buNone/>
            </a:pPr>
            <a:r>
              <a:rPr lang="en-US" dirty="0"/>
              <a:t>Don’t mix up the responsibilities!</a:t>
            </a:r>
            <a:endParaRPr lang="sr-Latn-RS" dirty="0"/>
          </a:p>
          <a:p>
            <a:pPr marL="0" indent="0">
              <a:buNone/>
            </a:pPr>
            <a:endParaRPr lang="en-US" dirty="0"/>
          </a:p>
          <a:p>
            <a:pPr marL="0" indent="0">
              <a:buNone/>
            </a:pPr>
            <a:endParaRPr lang="LID4096" dirty="0"/>
          </a:p>
        </p:txBody>
      </p:sp>
      <p:pic>
        <p:nvPicPr>
          <p:cNvPr id="5" name="Picture 4" descr="Image result for important png">
            <a:extLst>
              <a:ext uri="{FF2B5EF4-FFF2-40B4-BE49-F238E27FC236}">
                <a16:creationId xmlns:a16="http://schemas.microsoft.com/office/drawing/2014/main" id="{19644126-B4C8-4680-BCD1-B034691F1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268" y="4175724"/>
            <a:ext cx="1440160" cy="10126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BB1DC-FC89-4D94-B080-7B37A1C653D4}"/>
              </a:ext>
            </a:extLst>
          </p:cNvPr>
          <p:cNvSpPr txBox="1"/>
          <p:nvPr/>
        </p:nvSpPr>
        <p:spPr>
          <a:xfrm>
            <a:off x="1559496" y="5394920"/>
            <a:ext cx="5760640" cy="914400"/>
          </a:xfrm>
          <a:prstGeom prst="rect">
            <a:avLst/>
          </a:prstGeom>
          <a:noFill/>
        </p:spPr>
        <p:txBody>
          <a:bodyPr wrap="none" lIns="0" tIns="0" rIns="0" bIns="0" rtlCol="0">
            <a:noAutofit/>
          </a:bodyPr>
          <a:lstStyle/>
          <a:p>
            <a:pPr algn="l"/>
            <a:r>
              <a:rPr lang="en-US" sz="2200" dirty="0">
                <a:latin typeface="AA Zuehlke" pitchFamily="2" charset="0"/>
              </a:rPr>
              <a:t>Basketball seriously? </a:t>
            </a:r>
          </a:p>
          <a:p>
            <a:pPr algn="l"/>
            <a:r>
              <a:rPr lang="en-US" sz="2200" dirty="0">
                <a:latin typeface="AA Zuehlke" pitchFamily="2" charset="0"/>
              </a:rPr>
              <a:t>Take me to the </a:t>
            </a:r>
            <a:r>
              <a:rPr lang="en-US" sz="2200" dirty="0" err="1">
                <a:latin typeface="AA Zuehlke" pitchFamily="2" charset="0"/>
              </a:rPr>
              <a:t>Todo</a:t>
            </a:r>
            <a:r>
              <a:rPr lang="en-US" sz="2200" dirty="0">
                <a:latin typeface="AA Zuehlke" pitchFamily="2" charset="0"/>
              </a:rPr>
              <a:t> world!</a:t>
            </a:r>
            <a:endParaRPr lang="LID4096" sz="2200" dirty="0" err="1">
              <a:latin typeface="AA Zuehlke" pitchFamily="2" charset="0"/>
            </a:endParaRPr>
          </a:p>
        </p:txBody>
      </p:sp>
      <p:pic>
        <p:nvPicPr>
          <p:cNvPr id="7" name="Picture 2" descr="Image result for action png">
            <a:extLst>
              <a:ext uri="{FF2B5EF4-FFF2-40B4-BE49-F238E27FC236}">
                <a16:creationId xmlns:a16="http://schemas.microsoft.com/office/drawing/2014/main" id="{C8121D62-4309-4B3F-A278-4930144BF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29" y="5030925"/>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6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a:t>
            </a:r>
            <a:r>
              <a:rPr lang="sr-Latn-RS" dirty="0"/>
              <a:t>5</a:t>
            </a:r>
            <a:r>
              <a:rPr lang="en-US" dirty="0"/>
              <a:t> </a:t>
            </a:r>
            <a:r>
              <a:rPr lang="sr-Latn-RS" dirty="0"/>
              <a:t>Odgovornosti</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68222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F17A12-E9E8-4808-8694-6583C480B0A0}"/>
              </a:ext>
            </a:extLst>
          </p:cNvPr>
          <p:cNvSpPr>
            <a:spLocks noGrp="1"/>
          </p:cNvSpPr>
          <p:nvPr>
            <p:ph type="title"/>
          </p:nvPr>
        </p:nvSpPr>
        <p:spPr>
          <a:xfrm>
            <a:off x="3257819" y="2744924"/>
            <a:ext cx="4464496" cy="1368152"/>
          </a:xfrm>
        </p:spPr>
        <p:txBody>
          <a:bodyPr/>
          <a:lstStyle/>
          <a:p>
            <a:r>
              <a:rPr lang="en-US" sz="8800" dirty="0"/>
              <a:t>Feedback</a:t>
            </a:r>
            <a:endParaRPr lang="LID4096" sz="8800" dirty="0"/>
          </a:p>
        </p:txBody>
      </p:sp>
      <p:pic>
        <p:nvPicPr>
          <p:cNvPr id="3076" name="Picture 4" descr="Image result for star png&quot;">
            <a:extLst>
              <a:ext uri="{FF2B5EF4-FFF2-40B4-BE49-F238E27FC236}">
                <a16:creationId xmlns:a16="http://schemas.microsoft.com/office/drawing/2014/main" id="{7C488F71-9F15-4BC8-ABBD-F221D507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809"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star png&quot;">
            <a:extLst>
              <a:ext uri="{FF2B5EF4-FFF2-40B4-BE49-F238E27FC236}">
                <a16:creationId xmlns:a16="http://schemas.microsoft.com/office/drawing/2014/main" id="{527F223A-7657-425B-AE95-2CB6A98F1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316"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star png&quot;">
            <a:extLst>
              <a:ext uri="{FF2B5EF4-FFF2-40B4-BE49-F238E27FC236}">
                <a16:creationId xmlns:a16="http://schemas.microsoft.com/office/drawing/2014/main" id="{B14E4309-D7A8-415B-A9F9-DC031B23A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260" y="4293096"/>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star png&quot;">
            <a:extLst>
              <a:ext uri="{FF2B5EF4-FFF2-40B4-BE49-F238E27FC236}">
                <a16:creationId xmlns:a16="http://schemas.microsoft.com/office/drawing/2014/main" id="{D6D60AFC-317A-42D5-8A8E-8B897C984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204"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star png&quot;">
            <a:extLst>
              <a:ext uri="{FF2B5EF4-FFF2-40B4-BE49-F238E27FC236}">
                <a16:creationId xmlns:a16="http://schemas.microsoft.com/office/drawing/2014/main" id="{761ABA16-5D60-4D72-B7C6-D931097B6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711"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 ( Part 1 )</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en-US" sz="2200" dirty="0">
                <a:latin typeface="AA Zuehlke" pitchFamily="2" charset="0"/>
              </a:rPr>
              <a:t>After first part of the workshop you should:</a:t>
            </a:r>
          </a:p>
          <a:p>
            <a:pPr marL="457200" indent="-457200">
              <a:buFont typeface="Wingdings" panose="05000000000000000000" pitchFamily="2" charset="2"/>
              <a:buChar char="ü"/>
            </a:pPr>
            <a:r>
              <a:rPr lang="en-US" sz="2200" dirty="0">
                <a:latin typeface="AA Zuehlke" pitchFamily="2" charset="0"/>
              </a:rPr>
              <a:t>Understand the concept of components</a:t>
            </a:r>
          </a:p>
          <a:p>
            <a:pPr marL="457200" indent="-457200">
              <a:buFont typeface="Wingdings" panose="05000000000000000000" pitchFamily="2" charset="2"/>
              <a:buChar char="ü"/>
            </a:pPr>
            <a:r>
              <a:rPr lang="en-US" sz="2200" dirty="0">
                <a:latin typeface="AA Zuehlke" pitchFamily="2" charset="0"/>
              </a:rPr>
              <a:t>Know how to implement a component</a:t>
            </a:r>
          </a:p>
          <a:p>
            <a:pPr marL="457200" indent="-457200">
              <a:buFont typeface="Wingdings" panose="05000000000000000000" pitchFamily="2" charset="2"/>
              <a:buChar char="ü"/>
            </a:pPr>
            <a:r>
              <a:rPr lang="en-US" sz="2200" dirty="0">
                <a:latin typeface="AA Zuehlke" pitchFamily="2" charset="0"/>
              </a:rPr>
              <a:t>Know how to compose your UI out of components</a:t>
            </a:r>
          </a:p>
          <a:p>
            <a:pPr marL="457200" indent="-457200">
              <a:buFont typeface="Wingdings" panose="05000000000000000000" pitchFamily="2" charset="2"/>
              <a:buChar char="ü"/>
            </a:pPr>
            <a:r>
              <a:rPr lang="en-US" sz="2200" dirty="0">
                <a:latin typeface="AA Zuehlke" pitchFamily="2" charset="0"/>
              </a:rPr>
              <a:t>Know how to handle events</a:t>
            </a:r>
          </a:p>
          <a:p>
            <a:pPr marL="457200" indent="-457200">
              <a:buFont typeface="Wingdings" panose="05000000000000000000" pitchFamily="2" charset="2"/>
              <a:buChar char="ü"/>
            </a:pPr>
            <a:r>
              <a:rPr lang="en-US" sz="2200" dirty="0">
                <a:latin typeface="AA Zuehlke" pitchFamily="2" charset="0"/>
              </a:rPr>
              <a:t>Have a feeling of thinking in React</a:t>
            </a:r>
          </a:p>
          <a:p>
            <a:pPr marL="457200" indent="-457200">
              <a:buFont typeface="Wingdings" panose="05000000000000000000" pitchFamily="2" charset="2"/>
              <a:buChar char="ü"/>
            </a:pPr>
            <a:endParaRPr lang="en-US" sz="2200" dirty="0">
              <a:latin typeface="AA Zuehlke" pitchFamily="2" charset="0"/>
            </a:endParaRPr>
          </a:p>
          <a:p>
            <a:r>
              <a:rPr lang="en-US" sz="2200" dirty="0">
                <a:latin typeface="AA Zuehlke" pitchFamily="2" charset="0"/>
              </a:rPr>
              <a:t>Along the way we are going to implement </a:t>
            </a:r>
            <a:r>
              <a:rPr lang="sr-Latn-RS" sz="2200" dirty="0">
                <a:latin typeface="AA Zuehlke" pitchFamily="2" charset="0"/>
              </a:rPr>
              <a:t>todo app</a:t>
            </a:r>
            <a:r>
              <a:rPr lang="en-US" sz="2200" dirty="0">
                <a:latin typeface="AA Zuehlke" pitchFamily="2" charset="0"/>
              </a:rPr>
              <a:t>. There will be</a:t>
            </a:r>
          </a:p>
          <a:p>
            <a:r>
              <a:rPr lang="en-US" sz="2200" dirty="0">
                <a:latin typeface="AA Zuehlke" pitchFamily="2" charset="0"/>
              </a:rPr>
              <a:t>Hands-on sessions. Before each I’ll explain the concept we are focusing on with examples.</a:t>
            </a:r>
          </a:p>
        </p:txBody>
      </p:sp>
    </p:spTree>
    <p:extLst>
      <p:ext uri="{BB962C8B-B14F-4D97-AF65-F5344CB8AC3E}">
        <p14:creationId xmlns:p14="http://schemas.microsoft.com/office/powerpoint/2010/main" val="411200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Let’s think in terms of components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14"/>
          </p:nvPr>
        </p:nvSpPr>
        <p:spPr/>
        <p:txBody>
          <a:bodyPr/>
          <a:lstStyle/>
          <a:p>
            <a:pPr marL="0" indent="0">
              <a:buNone/>
            </a:pPr>
            <a:r>
              <a:rPr lang="en-US" sz="1900" dirty="0"/>
              <a:t>“</a:t>
            </a:r>
            <a:r>
              <a:rPr lang="en-US" sz="1900" i="1" dirty="0"/>
              <a:t>Components let you split the UI into independent, reusable pieces, and think about each piece in isolation</a:t>
            </a:r>
            <a:r>
              <a:rPr lang="en-US" sz="1900" dirty="0"/>
              <a:t>". (source: </a:t>
            </a:r>
            <a:r>
              <a:rPr lang="en-US" sz="1900" dirty="0">
                <a:hlinkClick r:id="rId6"/>
              </a:rPr>
              <a:t>Facebook</a:t>
            </a:r>
            <a:r>
              <a:rPr lang="en-US" sz="1900" dirty="0"/>
              <a:t>)</a:t>
            </a:r>
            <a:endParaRPr lang="en-GB" sz="1900" dirty="0"/>
          </a:p>
          <a:p>
            <a:r>
              <a:rPr lang="en-GB" dirty="0"/>
              <a:t>Slice UI down to small pieces</a:t>
            </a:r>
          </a:p>
          <a:p>
            <a:r>
              <a:rPr lang="en-GB" dirty="0"/>
              <a:t>Some aspects you should consider</a:t>
            </a:r>
          </a:p>
          <a:p>
            <a:pPr lvl="1"/>
            <a:r>
              <a:rPr lang="en-GB" dirty="0"/>
              <a:t>Independency</a:t>
            </a:r>
          </a:p>
          <a:p>
            <a:pPr lvl="1"/>
            <a:r>
              <a:rPr lang="en-GB" dirty="0"/>
              <a:t>Reusability</a:t>
            </a:r>
          </a:p>
          <a:p>
            <a:pPr lvl="1"/>
            <a:r>
              <a:rPr lang="en-GB" dirty="0"/>
              <a:t>Isolation</a:t>
            </a:r>
            <a:br>
              <a:rPr lang="en-GB" dirty="0"/>
            </a:br>
            <a:endParaRPr lang="en-GB" dirty="0"/>
          </a:p>
          <a:p>
            <a:pPr marL="269875" lvl="1" indent="0">
              <a:buNone/>
            </a:pPr>
            <a:r>
              <a:rPr lang="en-GB" dirty="0"/>
              <a:t>Example: item from the list of products on e commerce sites</a:t>
            </a:r>
            <a:br>
              <a:rPr lang="en-GB" dirty="0"/>
            </a:br>
            <a:r>
              <a:rPr lang="en-GB" dirty="0"/>
              <a:t>- it is decoupled from the other parts of the system</a:t>
            </a:r>
            <a:br>
              <a:rPr lang="en-GB" dirty="0"/>
            </a:br>
            <a:r>
              <a:rPr lang="en-GB" dirty="0"/>
              <a:t>- it is used for various types of products, therefore reusable</a:t>
            </a:r>
            <a:br>
              <a:rPr lang="en-GB" dirty="0"/>
            </a:br>
            <a:r>
              <a:rPr lang="en-GB" dirty="0"/>
              <a:t>- we can reason about it in isolation, it represents short view on some product</a:t>
            </a:r>
          </a:p>
        </p:txBody>
      </p:sp>
    </p:spTree>
    <p:custDataLst>
      <p:custData r:id="rId1"/>
      <p:custData r:id="rId2"/>
      <p:tags r:id="rId3"/>
    </p:custDataLst>
    <p:extLst>
      <p:ext uri="{BB962C8B-B14F-4D97-AF65-F5344CB8AC3E}">
        <p14:creationId xmlns:p14="http://schemas.microsoft.com/office/powerpoint/2010/main" val="117646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UI/</a:t>
            </a:r>
          </a:p>
          <a:p>
            <a:pPr marL="0" indent="0">
              <a:buNone/>
            </a:pPr>
            <a:br>
              <a:rPr lang="en-US" dirty="0"/>
            </a:br>
            <a:r>
              <a:rPr lang="en-US" dirty="0"/>
              <a:t>There you can find an example (screenshot) of a page that we can reason about.</a:t>
            </a:r>
            <a:endParaRPr lang="LID4096"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6">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73786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D7DDAD-DBEC-4550-A3D5-0C6E06AEAD6F}"/>
              </a:ext>
            </a:extLst>
          </p:cNvPr>
          <p:cNvSpPr>
            <a:spLocks noGrp="1"/>
          </p:cNvSpPr>
          <p:nvPr>
            <p:ph type="title"/>
          </p:nvPr>
        </p:nvSpPr>
        <p:spPr/>
        <p:txBody>
          <a:bodyPr/>
          <a:lstStyle/>
          <a:p>
            <a:r>
              <a:rPr lang="en-GB" dirty="0"/>
              <a:t>Hello React!</a:t>
            </a:r>
          </a:p>
        </p:txBody>
      </p:sp>
      <p:sp>
        <p:nvSpPr>
          <p:cNvPr id="15" name="Text Placeholder 14">
            <a:extLst>
              <a:ext uri="{FF2B5EF4-FFF2-40B4-BE49-F238E27FC236}">
                <a16:creationId xmlns:a16="http://schemas.microsoft.com/office/drawing/2014/main" id="{369AF285-2FD0-414D-8D1E-D25F23A3B9FC}"/>
              </a:ext>
            </a:extLst>
          </p:cNvPr>
          <p:cNvSpPr>
            <a:spLocks noGrp="1"/>
          </p:cNvSpPr>
          <p:nvPr>
            <p:ph type="body" sz="quarter" idx="13"/>
          </p:nvPr>
        </p:nvSpPr>
        <p:spPr/>
        <p:txBody>
          <a:bodyPr/>
          <a:lstStyle/>
          <a:p>
            <a:r>
              <a:rPr lang="en-GB" dirty="0"/>
              <a:t>What is React all about?</a:t>
            </a:r>
          </a:p>
        </p:txBody>
      </p:sp>
      <p:pic>
        <p:nvPicPr>
          <p:cNvPr id="1028" name="Picture 4" descr="Image result for react png">
            <a:extLst>
              <a:ext uri="{FF2B5EF4-FFF2-40B4-BE49-F238E27FC236}">
                <a16:creationId xmlns:a16="http://schemas.microsoft.com/office/drawing/2014/main" id="{A6AF375F-396B-43F2-A63A-7F5778245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960" y="-99392"/>
            <a:ext cx="5287139" cy="52871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8A58A4-990C-4F9A-AEBF-3C152E8EA824}"/>
              </a:ext>
            </a:extLst>
          </p:cNvPr>
          <p:cNvSpPr txBox="1"/>
          <p:nvPr/>
        </p:nvSpPr>
        <p:spPr>
          <a:xfrm>
            <a:off x="335360" y="2420888"/>
            <a:ext cx="2160240" cy="914400"/>
          </a:xfrm>
          <a:prstGeom prst="rect">
            <a:avLst/>
          </a:prstGeom>
          <a:noFill/>
        </p:spPr>
        <p:txBody>
          <a:bodyPr wrap="none" lIns="0" tIns="0" rIns="0" bIns="0" rtlCol="0">
            <a:noAutofit/>
          </a:bodyPr>
          <a:lstStyle/>
          <a:p>
            <a:pPr marL="342900" indent="-342900" algn="l">
              <a:buFont typeface="Arial" panose="020B0604020202020204" pitchFamily="34" charset="0"/>
              <a:buChar char="•"/>
            </a:pPr>
            <a:r>
              <a:rPr lang="en-US" sz="2200" dirty="0">
                <a:latin typeface="AA Zuehlke" pitchFamily="2" charset="0"/>
              </a:rPr>
              <a:t>UI library</a:t>
            </a:r>
          </a:p>
          <a:p>
            <a:pPr marL="342900" indent="-342900" algn="l">
              <a:buFont typeface="Arial" panose="020B0604020202020204" pitchFamily="34" charset="0"/>
              <a:buChar char="•"/>
            </a:pPr>
            <a:r>
              <a:rPr lang="en-US" sz="2200" dirty="0">
                <a:latin typeface="AA Zuehlke" pitchFamily="2" charset="0"/>
              </a:rPr>
              <a:t>ONLY two packages are necessary:</a:t>
            </a:r>
          </a:p>
          <a:p>
            <a:pPr marL="800100" lvl="1" indent="-342900">
              <a:buFont typeface="Arial" panose="020B0604020202020204" pitchFamily="34" charset="0"/>
              <a:buChar char="•"/>
            </a:pPr>
            <a:r>
              <a:rPr lang="en-US" sz="2200" dirty="0">
                <a:latin typeface="AA Zuehlke" pitchFamily="2" charset="0"/>
              </a:rPr>
              <a:t>react </a:t>
            </a:r>
          </a:p>
          <a:p>
            <a:pPr marL="800100" lvl="1" indent="-342900">
              <a:buFont typeface="Arial" panose="020B0604020202020204" pitchFamily="34" charset="0"/>
              <a:buChar char="•"/>
            </a:pPr>
            <a:r>
              <a:rPr lang="en-US" sz="2200" dirty="0">
                <a:latin typeface="AA Zuehlke" pitchFamily="2" charset="0"/>
              </a:rPr>
              <a:t>react-</a:t>
            </a:r>
            <a:r>
              <a:rPr lang="en-US" sz="2200" dirty="0" err="1">
                <a:latin typeface="AA Zuehlke" pitchFamily="2" charset="0"/>
              </a:rPr>
              <a:t>dom</a:t>
            </a: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lvl="1"/>
            <a:r>
              <a:rPr lang="en-US" b="1" dirty="0">
                <a:hlinkClick r:id="rId7"/>
              </a:rPr>
              <a:t>React</a:t>
            </a:r>
            <a:r>
              <a:rPr lang="en-US" dirty="0"/>
              <a:t> — </a:t>
            </a:r>
            <a:r>
              <a:rPr lang="en-US" i="1" dirty="0"/>
              <a:t>a Facebook library to build user interfaces using JavaScript </a:t>
            </a:r>
            <a:endParaRPr lang="en-US" sz="2200" dirty="0">
              <a:latin typeface="AA Zuehlke" pitchFamily="2" charset="0"/>
            </a:endParaRPr>
          </a:p>
          <a:p>
            <a:pPr marL="342900" indent="-342900" algn="l">
              <a:buFont typeface="Arial" panose="020B0604020202020204" pitchFamily="34" charset="0"/>
              <a:buChar char="•"/>
            </a:pPr>
            <a:endParaRPr lang="en-US" sz="2200" dirty="0">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81624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Example</a:t>
            </a:r>
          </a:p>
        </p:txBody>
      </p:sp>
      <p:sp>
        <p:nvSpPr>
          <p:cNvPr id="7" name="Rectangle 6">
            <a:extLst>
              <a:ext uri="{FF2B5EF4-FFF2-40B4-BE49-F238E27FC236}">
                <a16:creationId xmlns:a16="http://schemas.microsoft.com/office/drawing/2014/main" id="{5BAE6FB6-76DD-470B-96C7-BF6E955F5534}"/>
              </a:ext>
            </a:extLst>
          </p:cNvPr>
          <p:cNvSpPr/>
          <p:nvPr/>
        </p:nvSpPr>
        <p:spPr>
          <a:xfrm>
            <a:off x="2927648" y="2636912"/>
            <a:ext cx="6552728" cy="1323439"/>
          </a:xfrm>
          <a:prstGeom prst="rect">
            <a:avLst/>
          </a:prstGeom>
        </p:spPr>
        <p:txBody>
          <a:bodyPr wrap="square">
            <a:spAutoFit/>
          </a:bodyPr>
          <a:lstStyle/>
          <a:p>
            <a:r>
              <a:rPr lang="nl-NL" sz="2000" dirty="0">
                <a:solidFill>
                  <a:schemeClr val="tx2">
                    <a:lumMod val="75000"/>
                  </a:schemeClr>
                </a:solidFill>
                <a:latin typeface="Consolas" panose="020B0609020204030204" pitchFamily="49" charset="0"/>
              </a:rPr>
              <a:t>ReactDOM.render(</a:t>
            </a:r>
          </a:p>
          <a:p>
            <a:r>
              <a:rPr lang="nl-NL" sz="2000" dirty="0">
                <a:solidFill>
                  <a:schemeClr val="tx2">
                    <a:lumMod val="75000"/>
                  </a:schemeClr>
                </a:solidFill>
                <a:latin typeface="Consolas" panose="020B0609020204030204" pitchFamily="49" charset="0"/>
              </a:rPr>
              <a:t>            &lt;h1&gt;Hello, React!&lt;/h1&gt;,</a:t>
            </a:r>
          </a:p>
          <a:p>
            <a:r>
              <a:rPr lang="nl-NL" sz="2000" dirty="0">
                <a:solidFill>
                  <a:schemeClr val="tx2">
                    <a:lumMod val="75000"/>
                  </a:schemeClr>
                </a:solidFill>
                <a:latin typeface="Consolas" panose="020B0609020204030204" pitchFamily="49" charset="0"/>
              </a:rPr>
              <a:t>            document.getElementById('root')</a:t>
            </a:r>
          </a:p>
          <a:p>
            <a:r>
              <a:rPr lang="nl-NL" sz="2000" dirty="0">
                <a:solidFill>
                  <a:schemeClr val="tx2">
                    <a:lumMod val="75000"/>
                  </a:schemeClr>
                </a:solidFill>
                <a:latin typeface="Consolas" panose="020B0609020204030204" pitchFamily="49" charset="0"/>
              </a:rPr>
              <a:t>        );</a:t>
            </a:r>
            <a:endParaRPr lang="nl-NL" sz="2000" b="0" dirty="0">
              <a:solidFill>
                <a:schemeClr val="tx2">
                  <a:lumMod val="75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F9173D1-E4D0-4348-A9D7-B4C890EB8511}"/>
              </a:ext>
            </a:extLst>
          </p:cNvPr>
          <p:cNvSpPr txBox="1"/>
          <p:nvPr/>
        </p:nvSpPr>
        <p:spPr>
          <a:xfrm>
            <a:off x="1127448" y="4869160"/>
            <a:ext cx="6336704" cy="914400"/>
          </a:xfrm>
          <a:prstGeom prst="rect">
            <a:avLst/>
          </a:prstGeom>
          <a:noFill/>
        </p:spPr>
        <p:txBody>
          <a:bodyPr wrap="none" lIns="0" tIns="0" rIns="0" bIns="0" rtlCol="0">
            <a:noAutofit/>
          </a:bodyPr>
          <a:lstStyle/>
          <a:p>
            <a:pPr algn="l"/>
            <a:r>
              <a:rPr lang="en-US" sz="2200" b="1" dirty="0">
                <a:latin typeface="AA Zuehlke" pitchFamily="2" charset="0"/>
              </a:rPr>
              <a:t>Reference:</a:t>
            </a:r>
          </a:p>
        </p:txBody>
      </p:sp>
      <p:sp>
        <p:nvSpPr>
          <p:cNvPr id="13" name="Rectangle 12">
            <a:extLst>
              <a:ext uri="{FF2B5EF4-FFF2-40B4-BE49-F238E27FC236}">
                <a16:creationId xmlns:a16="http://schemas.microsoft.com/office/drawing/2014/main" id="{A674C16D-587B-4F18-8C1A-1C6356DD51F3}"/>
              </a:ext>
            </a:extLst>
          </p:cNvPr>
          <p:cNvSpPr/>
          <p:nvPr/>
        </p:nvSpPr>
        <p:spPr>
          <a:xfrm>
            <a:off x="2063552" y="5326360"/>
            <a:ext cx="6236003" cy="738664"/>
          </a:xfrm>
          <a:prstGeom prst="rect">
            <a:avLst/>
          </a:prstGeom>
        </p:spPr>
        <p:txBody>
          <a:bodyPr wrap="none">
            <a:spAutoFit/>
          </a:bodyPr>
          <a:lstStyle/>
          <a:p>
            <a:pPr lvl="0" eaLnBrk="0" fontAlgn="base" hangingPunct="0">
              <a:spcBef>
                <a:spcPct val="0"/>
              </a:spcBef>
              <a:spcAft>
                <a:spcPct val="0"/>
              </a:spcAft>
            </a:pPr>
            <a:r>
              <a:rPr lang="LID4096" altLang="LID4096" sz="2400" b="1" dirty="0">
                <a:solidFill>
                  <a:srgbClr val="000000"/>
                </a:solidFill>
                <a:latin typeface="Consolas" panose="020B0609020204030204" pitchFamily="49" charset="0"/>
              </a:rPr>
              <a:t>render()</a:t>
            </a:r>
            <a:endParaRPr lang="en-US" altLang="LID4096" sz="2400" dirty="0">
              <a:solidFill>
                <a:schemeClr val="accent3">
                  <a:lumMod val="75000"/>
                </a:schemeClr>
              </a:solidFill>
              <a:latin typeface="Consolas" panose="020B0609020204030204" pitchFamily="49" charset="0"/>
            </a:endParaRPr>
          </a:p>
          <a:p>
            <a:pPr lvl="0" eaLnBrk="0" fontAlgn="base" hangingPunct="0">
              <a:spcBef>
                <a:spcPct val="0"/>
              </a:spcBef>
              <a:spcAft>
                <a:spcPct val="0"/>
              </a:spcAft>
            </a:pPr>
            <a:r>
              <a:rPr lang="LID4096" altLang="LID4096" dirty="0">
                <a:solidFill>
                  <a:schemeClr val="accent3">
                    <a:lumMod val="75000"/>
                  </a:schemeClr>
                </a:solidFill>
                <a:latin typeface="Consolas" panose="020B0609020204030204" pitchFamily="49" charset="0"/>
              </a:rPr>
              <a:t>ReactDOM.render(element, container[, callback])</a:t>
            </a:r>
            <a:r>
              <a:rPr lang="LID4096" altLang="LID4096" sz="1400" dirty="0">
                <a:solidFill>
                  <a:schemeClr val="accent3">
                    <a:lumMod val="75000"/>
                  </a:schemeClr>
                </a:solidFill>
                <a:latin typeface="Consolas" panose="020B0609020204030204" pitchFamily="49" charset="0"/>
              </a:rPr>
              <a:t> </a:t>
            </a:r>
            <a:endParaRPr lang="LID4096" altLang="LID4096" sz="4000" dirty="0">
              <a:solidFill>
                <a:schemeClr val="accent3">
                  <a:lumMod val="75000"/>
                </a:schemeClr>
              </a:solidFill>
              <a:latin typeface="Consolas" panose="020B0609020204030204" pitchFamily="49" charset="0"/>
            </a:endParaRPr>
          </a:p>
        </p:txBody>
      </p:sp>
      <p:pic>
        <p:nvPicPr>
          <p:cNvPr id="9" name="Picture 2" descr="Image result for action png">
            <a:extLst>
              <a:ext uri="{FF2B5EF4-FFF2-40B4-BE49-F238E27FC236}">
                <a16:creationId xmlns:a16="http://schemas.microsoft.com/office/drawing/2014/main" id="{992288B5-56A5-416F-9D86-36E64B833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8168" y="4135144"/>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B63608-AB40-486E-8955-8BB4CB966848}"/>
              </a:ext>
            </a:extLst>
          </p:cNvPr>
          <p:cNvSpPr txBox="1"/>
          <p:nvPr/>
        </p:nvSpPr>
        <p:spPr>
          <a:xfrm>
            <a:off x="8761735" y="4576272"/>
            <a:ext cx="1584176" cy="914400"/>
          </a:xfrm>
          <a:prstGeom prst="rect">
            <a:avLst/>
          </a:prstGeom>
          <a:noFill/>
        </p:spPr>
        <p:txBody>
          <a:bodyPr wrap="none" lIns="0" tIns="0" rIns="0" bIns="0" rtlCol="0">
            <a:noAutofit/>
          </a:bodyPr>
          <a:lstStyle/>
          <a:p>
            <a:pPr algn="l"/>
            <a:r>
              <a:rPr lang="en-US" sz="2200" dirty="0">
                <a:latin typeface="AA Zuehlke" pitchFamily="2" charset="0"/>
              </a:rPr>
              <a:t>Show me!</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2099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5DAE76-22D5-495E-A673-AC11FCA98CBF}"/>
              </a:ext>
            </a:extLst>
          </p:cNvPr>
          <p:cNvSpPr>
            <a:spLocks noGrp="1"/>
          </p:cNvSpPr>
          <p:nvPr>
            <p:ph type="body" sz="quarter" idx="13"/>
          </p:nvPr>
        </p:nvSpPr>
        <p:spPr>
          <a:xfrm>
            <a:off x="406400" y="1556792"/>
            <a:ext cx="6049640" cy="4464496"/>
          </a:xfrm>
        </p:spPr>
        <p:txBody>
          <a:bodyPr/>
          <a:lstStyle/>
          <a:p>
            <a:r>
              <a:rPr lang="en-US" dirty="0"/>
              <a:t>Conceptually, component is like a </a:t>
            </a:r>
            <a:r>
              <a:rPr lang="en-US" dirty="0" err="1"/>
              <a:t>Javascript</a:t>
            </a:r>
            <a:r>
              <a:rPr lang="en-US" dirty="0"/>
              <a:t> </a:t>
            </a:r>
          </a:p>
          <a:p>
            <a:r>
              <a:rPr lang="en-US" dirty="0"/>
              <a:t>function. It accepts some inputs and produces</a:t>
            </a:r>
          </a:p>
          <a:p>
            <a:r>
              <a:rPr lang="en-US" dirty="0"/>
              <a:t>some output. That output is part of the UI.</a:t>
            </a:r>
          </a:p>
          <a:p>
            <a:endParaRPr lang="en-US" dirty="0"/>
          </a:p>
          <a:p>
            <a:pPr marL="342900" indent="-342900">
              <a:buFontTx/>
              <a:buChar char="-"/>
            </a:pPr>
            <a:r>
              <a:rPr lang="en-US" dirty="0">
                <a:solidFill>
                  <a:srgbClr val="FF0000"/>
                </a:solidFill>
              </a:rPr>
              <a:t>Function components</a:t>
            </a:r>
            <a:r>
              <a:rPr lang="sr-Latn-RS" dirty="0">
                <a:solidFill>
                  <a:srgbClr val="FF0000"/>
                </a:solidFill>
              </a:rPr>
              <a:t> (Stateless)</a:t>
            </a:r>
            <a:endParaRPr lang="en-US" dirty="0">
              <a:solidFill>
                <a:srgbClr val="FF0000"/>
              </a:solidFill>
            </a:endParaRPr>
          </a:p>
          <a:p>
            <a:pPr marL="342900" indent="-342900">
              <a:buFontTx/>
              <a:buChar char="-"/>
            </a:pPr>
            <a:r>
              <a:rPr lang="en-US" dirty="0">
                <a:solidFill>
                  <a:srgbClr val="FF0000"/>
                </a:solidFill>
              </a:rPr>
              <a:t>Class components</a:t>
            </a:r>
            <a:r>
              <a:rPr lang="sr-Latn-RS" dirty="0">
                <a:solidFill>
                  <a:srgbClr val="FF0000"/>
                </a:solidFill>
              </a:rPr>
              <a:t> (Stateful)</a:t>
            </a:r>
          </a:p>
          <a:p>
            <a:pPr marL="342900" indent="-342900">
              <a:buFontTx/>
              <a:buChar char="-"/>
            </a:pPr>
            <a:r>
              <a:rPr lang="sr-Latn-RS" dirty="0">
                <a:solidFill>
                  <a:schemeClr val="bg1">
                    <a:lumMod val="75000"/>
                  </a:schemeClr>
                </a:solidFill>
              </a:rPr>
              <a:t>Container components (data fetching)</a:t>
            </a:r>
            <a:endParaRPr lang="en-US" dirty="0">
              <a:solidFill>
                <a:schemeClr val="bg1">
                  <a:lumMod val="75000"/>
                </a:schemeClr>
              </a:solidFill>
            </a:endParaRPr>
          </a:p>
          <a:p>
            <a:pPr marL="342900" indent="-342900">
              <a:buFontTx/>
              <a:buChar char="-"/>
            </a:pPr>
            <a:r>
              <a:rPr lang="sr-Latn-RS" dirty="0">
                <a:solidFill>
                  <a:schemeClr val="bg1">
                    <a:lumMod val="75000"/>
                  </a:schemeClr>
                </a:solidFill>
              </a:rPr>
              <a:t>Higher order components (HOC)</a:t>
            </a:r>
            <a:endParaRPr lang="en-US" dirty="0">
              <a:solidFill>
                <a:schemeClr val="bg1">
                  <a:lumMod val="75000"/>
                </a:schemeClr>
              </a:solidFill>
            </a:endParaRPr>
          </a:p>
          <a:p>
            <a:pPr marL="342900" indent="-342900">
              <a:buFontTx/>
              <a:buChar char="-"/>
            </a:pPr>
            <a:endParaRPr lang="en-US" dirty="0"/>
          </a:p>
          <a:p>
            <a:pPr marL="0" indent="0"/>
            <a:r>
              <a:rPr lang="en-US" dirty="0"/>
              <a:t>INPUT = props (properties)</a:t>
            </a:r>
          </a:p>
          <a:p>
            <a:pPr marL="0" indent="0"/>
            <a:r>
              <a:rPr lang="en-US" dirty="0"/>
              <a:t>OUTPUT = react element (part of the UI)</a:t>
            </a:r>
          </a:p>
          <a:p>
            <a:pPr marL="342900" indent="-342900">
              <a:buFontTx/>
              <a:buChar char="-"/>
            </a:pPr>
            <a:endParaRPr lang="en-US" dirty="0"/>
          </a:p>
          <a:p>
            <a:pPr marL="342900" indent="-342900">
              <a:buFontTx/>
              <a:buChar char="-"/>
            </a:pPr>
            <a:endParaRPr lang="LID4096" dirty="0"/>
          </a:p>
        </p:txBody>
      </p:sp>
      <p:sp>
        <p:nvSpPr>
          <p:cNvPr id="3" name="Title 2">
            <a:extLst>
              <a:ext uri="{FF2B5EF4-FFF2-40B4-BE49-F238E27FC236}">
                <a16:creationId xmlns:a16="http://schemas.microsoft.com/office/drawing/2014/main" id="{2F26EFFE-A27B-48E2-ABCB-54AF3333ED7A}"/>
              </a:ext>
            </a:extLst>
          </p:cNvPr>
          <p:cNvSpPr>
            <a:spLocks noGrp="1"/>
          </p:cNvSpPr>
          <p:nvPr>
            <p:ph type="title"/>
          </p:nvPr>
        </p:nvSpPr>
        <p:spPr/>
        <p:txBody>
          <a:bodyPr/>
          <a:lstStyle/>
          <a:p>
            <a:r>
              <a:rPr lang="en-US" dirty="0"/>
              <a:t>[React] Components</a:t>
            </a:r>
            <a:endParaRPr lang="LID4096" dirty="0"/>
          </a:p>
        </p:txBody>
      </p:sp>
      <p:pic>
        <p:nvPicPr>
          <p:cNvPr id="3074" name="Picture 2" descr="Image result for javascript function">
            <a:extLst>
              <a:ext uri="{FF2B5EF4-FFF2-40B4-BE49-F238E27FC236}">
                <a16:creationId xmlns:a16="http://schemas.microsoft.com/office/drawing/2014/main" id="{5058A6E4-129C-4797-A1B3-C9529F6C3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856" y="2004413"/>
            <a:ext cx="666750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UZZLE png">
            <a:extLst>
              <a:ext uri="{FF2B5EF4-FFF2-40B4-BE49-F238E27FC236}">
                <a16:creationId xmlns:a16="http://schemas.microsoft.com/office/drawing/2014/main" id="{6BC6625E-3ACD-4EFC-8908-F19040D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597" y="234769"/>
            <a:ext cx="2941319" cy="17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sr-Latn-RS" dirty="0"/>
              <a:t>Functional Component ( Stateless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8" y="2060848"/>
            <a:ext cx="10298113" cy="3670352"/>
          </a:xfrm>
          <a:prstGeom prst="rect">
            <a:avLst/>
          </a:prstGeom>
          <a:noFill/>
        </p:spPr>
        <p:txBody>
          <a:bodyPr wrap="none" lIns="0" tIns="0" rIns="0" bIns="0" rtlCol="0">
            <a:noAutofit/>
          </a:bodyPr>
          <a:lstStyle/>
          <a:p>
            <a:br>
              <a:rPr lang="en-US" sz="2400" dirty="0">
                <a:solidFill>
                  <a:srgbClr val="D4D4D4"/>
                </a:solidFill>
                <a:latin typeface="Consolas" panose="020B0609020204030204" pitchFamily="49" charset="0"/>
              </a:rPr>
            </a:b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Student</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props</a:t>
            </a:r>
            <a:r>
              <a:rPr lang="en-US" sz="2000" dirty="0">
                <a:solidFill>
                  <a:srgbClr val="D4D4D4"/>
                </a:solidFill>
                <a:latin typeface="Consolas" panose="020B0609020204030204" pitchFamily="49" charset="0"/>
              </a:rPr>
              <a:t>)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props.name}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Index:</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err="1">
                <a:solidFill>
                  <a:srgbClr val="D4D4D4"/>
                </a:solidFill>
                <a:latin typeface="Consolas" panose="020B0609020204030204" pitchFamily="49" charset="0"/>
              </a:rPr>
              <a:t>props.index</a:t>
            </a:r>
            <a:r>
              <a:rPr lang="en-US" sz="2000" dirty="0">
                <a:solidFill>
                  <a:srgbClr val="D4D4D4"/>
                </a:solidFill>
                <a:latin typeface="Consolas" panose="020B0609020204030204" pitchFamily="49" charset="0"/>
              </a:rPr>
              <a:t>}</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1518450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TEMPLAFYSLIDEID" val="636693228412840755"/>
</p:tagLst>
</file>

<file path=ppt/tags/tag15.xml><?xml version="1.0" encoding="utf-8"?>
<p:tagLst xmlns:a="http://schemas.openxmlformats.org/drawingml/2006/main" xmlns:r="http://schemas.openxmlformats.org/officeDocument/2006/relationships" xmlns:p="http://schemas.openxmlformats.org/presentationml/2006/main">
  <p:tag name="TEMPLAFYSLIDEID" val="636693228413277011"/>
</p:tagLst>
</file>

<file path=ppt/tags/tag1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1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18.xml><?xml version="1.0" encoding="utf-8"?>
<p:tagLst xmlns:a="http://schemas.openxmlformats.org/drawingml/2006/main" xmlns:r="http://schemas.openxmlformats.org/officeDocument/2006/relationships" xmlns:p="http://schemas.openxmlformats.org/presentationml/2006/main">
  <p:tag name="TEMPLAFYSLIDEID" val="636693228413917076"/>
</p:tagLst>
</file>

<file path=ppt/tags/tag19.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20.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1.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2.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3.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4.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5.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8.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9.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0.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31.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2.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2C9A288-4456-4238-BC73-DE87389DDD2E}">
  <we:reference id="f1abd87f-a3ba-42fb-91d5-100000000000" version="1.0.0.6" store="EXCatalog" storeType="EXCatalog"/>
  <we:alternateReferences>
    <we:reference id="WA104380278" version="1.0.0.6"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0.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1.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3.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4.xml><?xml version="1.0" encoding="utf-8"?>
<TemplafySlideTemplateConfiguration><![CDATA[{"elementsMetadata":[],"documentContentValidatorConfiguration":{"enableDocumentContentValidator":false,"documentContentValidatorVersion":0},"slideId":"636746835490004268","enableDocumentContentUpdater":true,"version":"1.0"}]]></TemplafySlideTemplateConfiguration>
</file>

<file path=customXml/item15.xml><?xml version="1.0" encoding="utf-8"?>
<TemplafySlideFormConfiguration><![CDATA[{"formFields":[],"formDataEntries":[]}]]></TemplafySlideFormConfiguration>
</file>

<file path=customXml/item16.xml><?xml version="1.0" encoding="utf-8"?>
<TemplafyTemplateConfiguration><![CDATA[{"elementsMetadata":[{"type":"shape","id":"08f68ce2-2a58-45a4-901d-4e89f56f11ac","elementConfiguration":{"binding":"UserProfile.Name","disableUpdates":false,"type":"text"}},{"type":"shape","id":"1df6f1da-d768-4f49-9e67-f1e9c0a1c466","elementConfiguration":{"binding":"Form.PresentationTitle","disableUpdates":false,"type":"text"}},{"type":"shape","id":"45caa363-88b4-48fe-b259-e409966cf285","elementConfiguration":{"binding":"Form.Date","disableUpdates":false,"type":"date"}},{"type":"shape","id":"16096920-3388-4030-b675-a9560518daef","elementConfiguration":{"binding":"Form.Privacy_Information.PrivacyInformation","disableUpdates":false,"type":"text"}},{"type":"shape","id":"37615cbb-9475-4d46-a443-9fa91e7f288e","elementConfiguration":{"binding":"UserProfile.OFFICE.Company-spelling","disableUpdates":false,"type":"text"}},{"type":"shape","id":"b5c59f22-25c9-40e3-b13d-2dff97929ca7","elementConfiguration":{"binding":"Form.Date","format":"{{DateFormats.CustomD}}","disableUpdates":false,"type":"date"}}],"transformationConfigurations":[],"templateName":"Empty Zuehlke Template - EN","templateDescription":"Empty presentation 16:9 format EN-UK ","enableDocumentContentUpdater":true,"version":"1.0"}]]></TemplafyTemplateConfiguration>
</file>

<file path=customXml/item17.xml><?xml version="1.0" encoding="utf-8"?>
<TemplafySlideTemplateConfiguration><![CDATA[{"elementsMetadata":[],"documentContentValidatorConfiguration":{"enableDocumentContentValidator":false,"documentContentValidatorVersion":0},"slideId":"636746835489847964","enableDocumentContentUpdater":true,"version":"1.0"}]]></TemplafySlideTemplateConfiguration>
</file>

<file path=customXml/item18.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9.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2.xml><?xml version="1.0" encoding="utf-8"?>
<TemplafySlideTemplateConfiguration><![CDATA[{"elementsMetadata":[],"documentContentValidatorConfiguration":{"enableDocumentContentValidator":false,"documentContentValidatorVersion":0},"slideId":"636746835488477258","enableDocumentContentUpdater":true,"version":"1.0"}]]></TemplafySlideTemplate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3.xml><?xml version="1.0" encoding="utf-8"?>
<TemplafyFormConfiguration><![CDATA[{"formFields":[{"required":true,"type":"datePicker","name":"Date","label":"Date","helpTexts":{"prefix":"","postfix":""},"spacing":{},"fullyQualifiedName":"Date"},{"dataSource":"PrivacyInformation","displayColumn":"privacyInformation","hideIfNoUserInteractionRequired":false,"distinct":true,"required":false,"autoSelectFirstOption":false,"filter":{"column":"iana","otherFieldName":"Language","fullyQualifiedOtherFieldName":"Language","otherFieldColumn":"iana","formReference":"userProfile","operator":"equals"},"type":"dropDown","name":"Privacy_Information","label":"Privacy","helpTexts":{"prefix":"","postfix":""},"spacing":{},"fullyQualifiedName":"Privacy_Information"},{"required":true,"placeholder":"","lines":0,"type":"textBox","name":"PresentationTitle","label":"Presentation Title","helpTexts":{"prefix":"","postfix":""},"spacing":{},"fullyQualifiedName":"PresentationTitle"}],"formDataEntries":[{"name":"Date","value":"yt+ijO/LpXrFN9gV8sFTPA=="},{"name":"PresentationTitle","value":"/iITb0BsKXceI4c1mSJ+tA=="}]}]]></TemplafyFormConfiguration>
</file>

<file path=customXml/item24.xml><?xml version="1.0" encoding="utf-8"?>
<TemplafySlideFormConfiguration><![CDATA[{"formFields":[],"formDataEntries":[]}]]></TemplafySlideFormConfiguration>
</file>

<file path=customXml/item25.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26.xml><?xml version="1.0" encoding="utf-8"?>
<TemplafySlideFormConfiguration><![CDATA[{"formFields":[],"formDataEntries":[]}]]></TemplafySlideFormConfiguration>
</file>

<file path=customXml/item27.xml><?xml version="1.0" encoding="utf-8"?>
<TemplafySlideFormConfiguration><![CDATA[{"formFields":[],"formDataEntries":[]}]]></TemplafySlideFormConfiguration>
</file>

<file path=customXml/item28.xml><?xml version="1.0" encoding="utf-8"?>
<TemplafySlideFormConfiguration><![CDATA[{"formFields":[],"formDataEntries":[]}]]></TemplafySlideFormConfiguration>
</file>

<file path=customXml/item29.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8.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9.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Props1.xml><?xml version="1.0" encoding="utf-8"?>
<ds:datastoreItem xmlns:ds="http://schemas.openxmlformats.org/officeDocument/2006/customXml" ds:itemID="{53259424-8451-42DE-99E9-CD1E6E9D24CC}">
  <ds:schemaRefs/>
</ds:datastoreItem>
</file>

<file path=customXml/itemProps10.xml><?xml version="1.0" encoding="utf-8"?>
<ds:datastoreItem xmlns:ds="http://schemas.openxmlformats.org/officeDocument/2006/customXml" ds:itemID="{43AD7B82-3F7E-437A-BC68-0160E40206CF}">
  <ds:schemaRefs/>
</ds:datastoreItem>
</file>

<file path=customXml/itemProps11.xml><?xml version="1.0" encoding="utf-8"?>
<ds:datastoreItem xmlns:ds="http://schemas.openxmlformats.org/officeDocument/2006/customXml" ds:itemID="{03575653-F8BF-4601-9883-AE65C74334E5}">
  <ds:schemaRefs/>
</ds:datastoreItem>
</file>

<file path=customXml/itemProps12.xml><?xml version="1.0" encoding="utf-8"?>
<ds:datastoreItem xmlns:ds="http://schemas.openxmlformats.org/officeDocument/2006/customXml" ds:itemID="{B62F57A6-BB1F-4B86-B3F0-D793024FCEEB}">
  <ds:schemaRefs/>
</ds:datastoreItem>
</file>

<file path=customXml/itemProps13.xml><?xml version="1.0" encoding="utf-8"?>
<ds:datastoreItem xmlns:ds="http://schemas.openxmlformats.org/officeDocument/2006/customXml" ds:itemID="{FB8BC845-B0D7-431C-A306-F7D2ADAF072E}">
  <ds:schemaRefs/>
</ds:datastoreItem>
</file>

<file path=customXml/itemProps14.xml><?xml version="1.0" encoding="utf-8"?>
<ds:datastoreItem xmlns:ds="http://schemas.openxmlformats.org/officeDocument/2006/customXml" ds:itemID="{4045C7B6-24CF-4215-AE01-E323DB3B7A8A}">
  <ds:schemaRefs/>
</ds:datastoreItem>
</file>

<file path=customXml/itemProps15.xml><?xml version="1.0" encoding="utf-8"?>
<ds:datastoreItem xmlns:ds="http://schemas.openxmlformats.org/officeDocument/2006/customXml" ds:itemID="{C3D5A9E1-A7B2-4163-8535-269787D26405}">
  <ds:schemaRefs/>
</ds:datastoreItem>
</file>

<file path=customXml/itemProps16.xml><?xml version="1.0" encoding="utf-8"?>
<ds:datastoreItem xmlns:ds="http://schemas.openxmlformats.org/officeDocument/2006/customXml" ds:itemID="{25CE08FD-F7B6-4F54-8EBC-75735FE238C3}">
  <ds:schemaRefs/>
</ds:datastoreItem>
</file>

<file path=customXml/itemProps17.xml><?xml version="1.0" encoding="utf-8"?>
<ds:datastoreItem xmlns:ds="http://schemas.openxmlformats.org/officeDocument/2006/customXml" ds:itemID="{CC472C16-D918-4FD1-A8DC-961ED60C4BA4}">
  <ds:schemaRefs/>
</ds:datastoreItem>
</file>

<file path=customXml/itemProps18.xml><?xml version="1.0" encoding="utf-8"?>
<ds:datastoreItem xmlns:ds="http://schemas.openxmlformats.org/officeDocument/2006/customXml" ds:itemID="{D3086DD5-F620-4041-B434-91B3D63FDF48}">
  <ds:schemaRefs/>
</ds:datastoreItem>
</file>

<file path=customXml/itemProps19.xml><?xml version="1.0" encoding="utf-8"?>
<ds:datastoreItem xmlns:ds="http://schemas.openxmlformats.org/officeDocument/2006/customXml" ds:itemID="{90F99A8F-5D05-4081-8E1D-ADF3B7BC896C}">
  <ds:schemaRefs/>
</ds:datastoreItem>
</file>

<file path=customXml/itemProps2.xml><?xml version="1.0" encoding="utf-8"?>
<ds:datastoreItem xmlns:ds="http://schemas.openxmlformats.org/officeDocument/2006/customXml" ds:itemID="{842D172F-72A1-4859-BC77-2CA436BA65BB}">
  <ds:schemaRefs/>
</ds:datastoreItem>
</file>

<file path=customXml/itemProps20.xml><?xml version="1.0" encoding="utf-8"?>
<ds:datastoreItem xmlns:ds="http://schemas.openxmlformats.org/officeDocument/2006/customXml" ds:itemID="{97212B91-0BC9-4A21-906F-4AD19E499FD0}">
  <ds:schemaRefs/>
</ds:datastoreItem>
</file>

<file path=customXml/itemProps21.xml><?xml version="1.0" encoding="utf-8"?>
<ds:datastoreItem xmlns:ds="http://schemas.openxmlformats.org/officeDocument/2006/customXml" ds:itemID="{8ED32200-9B6A-4CCA-9C7B-729BAC048631}">
  <ds:schemaRefs/>
</ds:datastoreItem>
</file>

<file path=customXml/itemProps22.xml><?xml version="1.0" encoding="utf-8"?>
<ds:datastoreItem xmlns:ds="http://schemas.openxmlformats.org/officeDocument/2006/customXml" ds:itemID="{DE42F7B1-7461-4136-A3E0-42D543BA707F}">
  <ds:schemaRefs/>
</ds:datastoreItem>
</file>

<file path=customXml/itemProps23.xml><?xml version="1.0" encoding="utf-8"?>
<ds:datastoreItem xmlns:ds="http://schemas.openxmlformats.org/officeDocument/2006/customXml" ds:itemID="{9117BA10-B137-4884-BAD1-8347BA164335}">
  <ds:schemaRefs/>
</ds:datastoreItem>
</file>

<file path=customXml/itemProps24.xml><?xml version="1.0" encoding="utf-8"?>
<ds:datastoreItem xmlns:ds="http://schemas.openxmlformats.org/officeDocument/2006/customXml" ds:itemID="{68FCBC2C-DF64-4980-A59F-CCC96BE80AC2}">
  <ds:schemaRefs/>
</ds:datastoreItem>
</file>

<file path=customXml/itemProps25.xml><?xml version="1.0" encoding="utf-8"?>
<ds:datastoreItem xmlns:ds="http://schemas.openxmlformats.org/officeDocument/2006/customXml" ds:itemID="{03873124-0E8B-4C51-8AF6-E58C41E19EE9}">
  <ds:schemaRefs/>
</ds:datastoreItem>
</file>

<file path=customXml/itemProps26.xml><?xml version="1.0" encoding="utf-8"?>
<ds:datastoreItem xmlns:ds="http://schemas.openxmlformats.org/officeDocument/2006/customXml" ds:itemID="{0AC1D0B4-1DEB-4C0F-978E-5206534EF19E}">
  <ds:schemaRefs/>
</ds:datastoreItem>
</file>

<file path=customXml/itemProps27.xml><?xml version="1.0" encoding="utf-8"?>
<ds:datastoreItem xmlns:ds="http://schemas.openxmlformats.org/officeDocument/2006/customXml" ds:itemID="{6CF9EE92-FA60-4684-A7EE-DD7FFC2D436C}">
  <ds:schemaRefs/>
</ds:datastoreItem>
</file>

<file path=customXml/itemProps28.xml><?xml version="1.0" encoding="utf-8"?>
<ds:datastoreItem xmlns:ds="http://schemas.openxmlformats.org/officeDocument/2006/customXml" ds:itemID="{4F9B481B-9B69-4B99-BBED-1DB246CF2A96}">
  <ds:schemaRefs/>
</ds:datastoreItem>
</file>

<file path=customXml/itemProps29.xml><?xml version="1.0" encoding="utf-8"?>
<ds:datastoreItem xmlns:ds="http://schemas.openxmlformats.org/officeDocument/2006/customXml" ds:itemID="{9AC68698-459C-4EB1-81CC-250ECFF7AA03}">
  <ds:schemaRefs/>
</ds:datastoreItem>
</file>

<file path=customXml/itemProps3.xml><?xml version="1.0" encoding="utf-8"?>
<ds:datastoreItem xmlns:ds="http://schemas.openxmlformats.org/officeDocument/2006/customXml" ds:itemID="{067CD289-AAE9-47C2-A22E-4A438035E00B}">
  <ds:schemaRefs/>
</ds:datastoreItem>
</file>

<file path=customXml/itemProps30.xml><?xml version="1.0" encoding="utf-8"?>
<ds:datastoreItem xmlns:ds="http://schemas.openxmlformats.org/officeDocument/2006/customXml" ds:itemID="{DC58A4AD-E5B9-4028-9DAA-C0EAEE150F6A}">
  <ds:schemaRefs/>
</ds:datastoreItem>
</file>

<file path=customXml/itemProps4.xml><?xml version="1.0" encoding="utf-8"?>
<ds:datastoreItem xmlns:ds="http://schemas.openxmlformats.org/officeDocument/2006/customXml" ds:itemID="{F0D8C401-3F13-44C7-A11D-0E17D7299D70}">
  <ds:schemaRefs/>
</ds:datastoreItem>
</file>

<file path=customXml/itemProps5.xml><?xml version="1.0" encoding="utf-8"?>
<ds:datastoreItem xmlns:ds="http://schemas.openxmlformats.org/officeDocument/2006/customXml" ds:itemID="{EE5CF165-A958-44BF-82D1-B9F7CDA0AEDC}">
  <ds:schemaRefs/>
</ds:datastoreItem>
</file>

<file path=customXml/itemProps6.xml><?xml version="1.0" encoding="utf-8"?>
<ds:datastoreItem xmlns:ds="http://schemas.openxmlformats.org/officeDocument/2006/customXml" ds:itemID="{3311BC0B-AB97-4D40-96F9-E805F45E31C3}">
  <ds:schemaRefs/>
</ds:datastoreItem>
</file>

<file path=customXml/itemProps7.xml><?xml version="1.0" encoding="utf-8"?>
<ds:datastoreItem xmlns:ds="http://schemas.openxmlformats.org/officeDocument/2006/customXml" ds:itemID="{368164A7-F89C-43F0-8856-0052CD65B349}">
  <ds:schemaRefs/>
</ds:datastoreItem>
</file>

<file path=customXml/itemProps8.xml><?xml version="1.0" encoding="utf-8"?>
<ds:datastoreItem xmlns:ds="http://schemas.openxmlformats.org/officeDocument/2006/customXml" ds:itemID="{E526BCF6-BB24-4BF9-B48B-D0769C3D9145}">
  <ds:schemaRefs/>
</ds:datastoreItem>
</file>

<file path=customXml/itemProps9.xml><?xml version="1.0" encoding="utf-8"?>
<ds:datastoreItem xmlns:ds="http://schemas.openxmlformats.org/officeDocument/2006/customXml" ds:itemID="{A6DFFBB1-9947-4431-A130-F4E739181114}">
  <ds:schemaRefs/>
</ds:datastoreItem>
</file>

<file path=docProps/app.xml><?xml version="1.0" encoding="utf-8"?>
<Properties xmlns="http://schemas.openxmlformats.org/officeDocument/2006/extended-properties" xmlns:vt="http://schemas.openxmlformats.org/officeDocument/2006/docPropsVTypes">
  <Template>Empty_Presentation_16-9_en-uk</Template>
  <TotalTime>0</TotalTime>
  <Words>3486</Words>
  <Application>Microsoft Office PowerPoint</Application>
  <PresentationFormat>Widescreen</PresentationFormat>
  <Paragraphs>342</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AA Zuehlke</vt:lpstr>
      <vt:lpstr>AA Zuehlke Medium</vt:lpstr>
      <vt:lpstr>Consolas</vt:lpstr>
      <vt:lpstr>Wingdings</vt:lpstr>
      <vt:lpstr>Symbol</vt:lpstr>
      <vt:lpstr>Arial</vt:lpstr>
      <vt:lpstr>Zuehlke</vt:lpstr>
      <vt:lpstr>Pre-workshop </vt:lpstr>
      <vt:lpstr>React Workshop</vt:lpstr>
      <vt:lpstr>React Workshop ( Part 1 )</vt:lpstr>
      <vt:lpstr>Let’s think in terms of components</vt:lpstr>
      <vt:lpstr>Hands-on</vt:lpstr>
      <vt:lpstr>Hello React!</vt:lpstr>
      <vt:lpstr>Example</vt:lpstr>
      <vt:lpstr>[React] Components</vt:lpstr>
      <vt:lpstr>Functional Component ( Stateless )</vt:lpstr>
      <vt:lpstr>React principle</vt:lpstr>
      <vt:lpstr>Hands-on</vt:lpstr>
      <vt:lpstr>JSX</vt:lpstr>
      <vt:lpstr>Component: Why is somebody else telling me my job?</vt:lpstr>
      <vt:lpstr>Lifecycle methods</vt:lpstr>
      <vt:lpstr>React principle</vt:lpstr>
      <vt:lpstr>Class Component ( Stateful )</vt:lpstr>
      <vt:lpstr>Container Component</vt:lpstr>
      <vt:lpstr>Facts</vt:lpstr>
      <vt:lpstr>Recall</vt:lpstr>
      <vt:lpstr>Recall</vt:lpstr>
      <vt:lpstr>Hands-on</vt:lpstr>
      <vt:lpstr>Higher Order Component (just to mention)</vt:lpstr>
      <vt:lpstr>Handling Events</vt:lpstr>
      <vt:lpstr>Handling Events</vt:lpstr>
      <vt:lpstr>Hands-on</vt:lpstr>
      <vt:lpstr>Responsibilities</vt:lpstr>
      <vt:lpstr>Hands-on</vt:lpstr>
      <vt:lpstr>Feedback</vt:lpstr>
    </vt:vector>
  </TitlesOfParts>
  <Company>Zuehlke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Elisabeth Martin / JSR-JPG</dc:creator>
  <dc:description>Template is part of Tempalfy-Zuehlke</dc:description>
  <cp:lastModifiedBy>Toncic, Milan</cp:lastModifiedBy>
  <cp:revision>85</cp:revision>
  <dcterms:created xsi:type="dcterms:W3CDTF">2018-08-08T10:52:37Z</dcterms:created>
  <dcterms:modified xsi:type="dcterms:W3CDTF">2019-11-21T22:09:10Z</dcterms:modified>
  <cp:category>Date last change: 23-08-2019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2019-03-18T14:12:32.7945098Z</vt:lpwstr>
  </property>
  <property fmtid="{D5CDD505-2E9C-101B-9397-08002B2CF9AE}" pid="3" name="TemplafyTenantId">
    <vt:lpwstr>zuehlke</vt:lpwstr>
  </property>
  <property fmtid="{D5CDD505-2E9C-101B-9397-08002B2CF9AE}" pid="4" name="TemplafyTemplateId">
    <vt:lpwstr>636746835477028291</vt:lpwstr>
  </property>
  <property fmtid="{D5CDD505-2E9C-101B-9397-08002B2CF9AE}" pid="5" name="TemplafyUserProfileId">
    <vt:lpwstr>636799005330215632</vt:lpwstr>
  </property>
  <property fmtid="{D5CDD505-2E9C-101B-9397-08002B2CF9AE}" pid="6" name="TemplafyLanguageCode">
    <vt:lpwstr>en-GB</vt:lpwstr>
  </property>
</Properties>
</file>