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FF95"/>
    <a:srgbClr val="5597BF"/>
    <a:srgbClr val="C54F71"/>
    <a:srgbClr val="63674B"/>
    <a:srgbClr val="222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6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26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 dirty="0"/>
              <a:t>Master sub title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86DF71-CD67-4D14-921B-163BF1BB3102}" type="datetimeFigureOut">
              <a:rPr kumimoji="1" lang="ja-JP" altLang="en-US" smtClean="0"/>
              <a:pPr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162843D-1F63-4E6B-BA8C-0063DE6C9D5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6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6544" y="60545"/>
            <a:ext cx="11577087" cy="54905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77" y="791046"/>
            <a:ext cx="11965654" cy="572516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 dirty="0"/>
              <a:t>Master text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622742"/>
            <a:ext cx="2743200" cy="235258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4" y="6622742"/>
            <a:ext cx="6672865" cy="235258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622742"/>
            <a:ext cx="753545" cy="235258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0C70247-5B9B-421F-A5D7-EEC3ED48BAC2}"/>
              </a:ext>
            </a:extLst>
          </p:cNvPr>
          <p:cNvSpPr/>
          <p:nvPr userDrawn="1"/>
        </p:nvSpPr>
        <p:spPr>
          <a:xfrm rot="2700000">
            <a:off x="142043" y="206345"/>
            <a:ext cx="239697" cy="23969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635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3795" y="0"/>
            <a:ext cx="10353761" cy="71437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6" y="6492875"/>
            <a:ext cx="2743200" cy="365125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4" y="6492875"/>
            <a:ext cx="667286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6492875"/>
            <a:ext cx="753545" cy="365125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58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6" y="6492875"/>
            <a:ext cx="2743200" cy="365125"/>
          </a:xfrm>
        </p:spPr>
        <p:txBody>
          <a:bodyPr/>
          <a:lstStyle/>
          <a:p>
            <a:fld id="{1586DF71-CD67-4D14-921B-163BF1BB3102}" type="datetimeFigureOut">
              <a:rPr kumimoji="1" lang="ja-JP" altLang="en-US" smtClean="0"/>
              <a:t>2020/1/6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94" y="6492875"/>
            <a:ext cx="6672865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14011" y="6492875"/>
            <a:ext cx="753545" cy="365125"/>
          </a:xfrm>
        </p:spPr>
        <p:txBody>
          <a:bodyPr/>
          <a:lstStyle/>
          <a:p>
            <a:fld id="{1162843D-1F63-4E6B-BA8C-0063DE6C9D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53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fld id="{1586DF71-CD67-4D14-921B-163BF1BB3102}" type="datetimeFigureOut">
              <a:rPr lang="ja-JP" altLang="en-US" smtClean="0"/>
              <a:pPr/>
              <a:t>2020/1/6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Yu Gothic UI" panose="020B0500000000000000" pitchFamily="50" charset="-128"/>
                <a:cs typeface="Tahoma" panose="020B0604030504040204" pitchFamily="34" charset="0"/>
              </a:defRPr>
            </a:lvl1pPr>
          </a:lstStyle>
          <a:p>
            <a:fld id="{1162843D-1F63-4E6B-BA8C-0063DE6C9D5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5474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7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Tahoma" panose="020B0604030504040204" pitchFamily="34" charset="0"/>
          <a:ea typeface="Yu Gothic UI" panose="020B0500000000000000" pitchFamily="50" charset="-128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03E9D-4CBF-4F6A-94CA-73A7BE552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>
                <a:latin typeface="Tahoma" panose="020B0604030504040204" pitchFamily="34" charset="0"/>
                <a:ea typeface="Tahoma" panose="020B0604030504040204" pitchFamily="34" charset="0"/>
              </a:rPr>
              <a:t>JIT Stream designer </a:t>
            </a:r>
            <a:endParaRPr kumimoji="1" lang="ja-JP" altLang="en-US">
              <a:latin typeface="Tahoma" panose="020B0604030504040204" pitchFamily="34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367996-6F5C-4B98-A0C4-88FE0B830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/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173323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76BFC-E83D-41D7-8E1A-65C54160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UI/UX Concept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2EEC47-85F3-49BF-9D31-A60F6DAE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Try and Undo</a:t>
            </a:r>
          </a:p>
          <a:p>
            <a:pPr lvl="1"/>
            <a:r>
              <a:rPr lang="en-US" altLang="ja-JP"/>
              <a:t>No show dialog box many times</a:t>
            </a:r>
          </a:p>
          <a:p>
            <a:pPr lvl="1"/>
            <a:r>
              <a:rPr lang="en-US" altLang="ja-JP"/>
              <a:t>You will see log board what you &amp; application did.</a:t>
            </a:r>
          </a:p>
          <a:p>
            <a:r>
              <a:rPr kumimoji="1" lang="en-US" altLang="ja-JP"/>
              <a:t>Tablet device support (Tap + Swipe operation)</a:t>
            </a:r>
          </a:p>
          <a:p>
            <a:pPr lvl="1"/>
            <a:r>
              <a:rPr lang="en-US" altLang="ja-JP"/>
              <a:t>Not so small control (easy to tap)</a:t>
            </a:r>
            <a:endParaRPr kumimoji="1" lang="en-US" altLang="ja-JP"/>
          </a:p>
          <a:p>
            <a:r>
              <a:rPr lang="en-US" altLang="ja-JP"/>
              <a:t>Desktop pc support (Mouse + keyboard operation)</a:t>
            </a:r>
          </a:p>
          <a:p>
            <a:r>
              <a:rPr kumimoji="1" lang="en-US" altLang="ja-JP"/>
              <a:t>Multilingual (Main = English, Support Japanese)</a:t>
            </a:r>
          </a:p>
          <a:p>
            <a:r>
              <a:rPr lang="en-US" altLang="ja-JP"/>
              <a:t>UWP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402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DF7E5B-15BC-4B04-B4E4-C2BD05DAD281}"/>
              </a:ext>
            </a:extLst>
          </p:cNvPr>
          <p:cNvSpPr/>
          <p:nvPr/>
        </p:nvSpPr>
        <p:spPr>
          <a:xfrm>
            <a:off x="11893114" y="0"/>
            <a:ext cx="2842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18752B9-DB42-435D-8BBB-3F75C5ACFB91}"/>
              </a:ext>
            </a:extLst>
          </p:cNvPr>
          <p:cNvSpPr/>
          <p:nvPr/>
        </p:nvSpPr>
        <p:spPr>
          <a:xfrm>
            <a:off x="11977688" y="261938"/>
            <a:ext cx="133350" cy="138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253A27-A775-491B-BBC6-098A8479294F}"/>
              </a:ext>
            </a:extLst>
          </p:cNvPr>
          <p:cNvSpPr txBox="1"/>
          <p:nvPr/>
        </p:nvSpPr>
        <p:spPr>
          <a:xfrm>
            <a:off x="10907653" y="443297"/>
            <a:ext cx="77161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Tool bar icon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2FE1929F-FA32-4C11-A64A-925A31B773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615"/>
          <a:stretch/>
        </p:blipFill>
        <p:spPr>
          <a:xfrm>
            <a:off x="0" y="5511800"/>
            <a:ext cx="12192000" cy="13462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566E200-BB93-4A9C-B44D-3D3DC0D16970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11679265" y="330988"/>
            <a:ext cx="298423" cy="2179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C347220-1A4D-488B-97C7-CA3CE5792061}"/>
              </a:ext>
            </a:extLst>
          </p:cNvPr>
          <p:cNvSpPr txBox="1"/>
          <p:nvPr/>
        </p:nvSpPr>
        <p:spPr>
          <a:xfrm>
            <a:off x="1835381" y="5077020"/>
            <a:ext cx="187447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Application log board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DDECF58-6C36-442E-8632-9B9955EB78A6}"/>
              </a:ext>
            </a:extLst>
          </p:cNvPr>
          <p:cNvCxnSpPr>
            <a:cxnSpLocks/>
          </p:cNvCxnSpPr>
          <p:nvPr/>
        </p:nvCxnSpPr>
        <p:spPr>
          <a:xfrm flipH="1">
            <a:off x="2177143" y="5254896"/>
            <a:ext cx="95794" cy="42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6F489F3-6A67-49F0-AA1E-D296B8592B31}"/>
              </a:ext>
            </a:extLst>
          </p:cNvPr>
          <p:cNvCxnSpPr>
            <a:cxnSpLocks/>
          </p:cNvCxnSpPr>
          <p:nvPr/>
        </p:nvCxnSpPr>
        <p:spPr>
          <a:xfrm flipH="1">
            <a:off x="376696" y="4970644"/>
            <a:ext cx="143808" cy="63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E68702-8851-490E-9969-5991DC278429}"/>
              </a:ext>
            </a:extLst>
          </p:cNvPr>
          <p:cNvSpPr txBox="1"/>
          <p:nvPr/>
        </p:nvSpPr>
        <p:spPr>
          <a:xfrm>
            <a:off x="302673" y="4758922"/>
            <a:ext cx="3790356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Log filter e:Err,  w:Warning,   i:Information,  d:Debug trace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763ACFF-EE20-4E17-9741-15B700080A1A}"/>
              </a:ext>
            </a:extLst>
          </p:cNvPr>
          <p:cNvSpPr txBox="1"/>
          <p:nvPr/>
        </p:nvSpPr>
        <p:spPr>
          <a:xfrm>
            <a:off x="9538615" y="5956028"/>
            <a:ext cx="1874470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Simulation Clock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B4C7661-40C5-4D05-AA2A-95999E08EEE0}"/>
              </a:ext>
            </a:extLst>
          </p:cNvPr>
          <p:cNvCxnSpPr>
            <a:cxnSpLocks/>
          </p:cNvCxnSpPr>
          <p:nvPr/>
        </p:nvCxnSpPr>
        <p:spPr>
          <a:xfrm flipH="1">
            <a:off x="9880377" y="6133904"/>
            <a:ext cx="95794" cy="423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F74709D-F356-4000-BD31-1F897806A17B}"/>
              </a:ext>
            </a:extLst>
          </p:cNvPr>
          <p:cNvCxnSpPr>
            <a:cxnSpLocks/>
          </p:cNvCxnSpPr>
          <p:nvPr/>
        </p:nvCxnSpPr>
        <p:spPr>
          <a:xfrm>
            <a:off x="11268891" y="5921829"/>
            <a:ext cx="718960" cy="63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148C23D-A53A-4F4F-B230-55826999A497}"/>
              </a:ext>
            </a:extLst>
          </p:cNvPr>
          <p:cNvSpPr txBox="1"/>
          <p:nvPr/>
        </p:nvSpPr>
        <p:spPr>
          <a:xfrm>
            <a:off x="10662784" y="5750413"/>
            <a:ext cx="1184365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Clock control button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sp>
        <p:nvSpPr>
          <p:cNvPr id="36" name="タイトル 35">
            <a:extLst>
              <a:ext uri="{FF2B5EF4-FFF2-40B4-BE49-F238E27FC236}">
                <a16:creationId xmlns:a16="http://schemas.microsoft.com/office/drawing/2014/main" id="{0321FEC0-597D-4404-A3D3-E207EA67D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T</a:t>
            </a:r>
            <a:r>
              <a:rPr kumimoji="1" lang="en-US" altLang="ja-JP"/>
              <a:t>OP screen</a:t>
            </a:r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A03E13E2-4692-4DCF-8D5A-D043532111BE}"/>
              </a:ext>
            </a:extLst>
          </p:cNvPr>
          <p:cNvCxnSpPr/>
          <p:nvPr/>
        </p:nvCxnSpPr>
        <p:spPr>
          <a:xfrm flipV="1">
            <a:off x="11673754" y="125374"/>
            <a:ext cx="303934" cy="131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E7E744B-6D9B-4488-9BED-ECE47F029642}"/>
              </a:ext>
            </a:extLst>
          </p:cNvPr>
          <p:cNvSpPr txBox="1"/>
          <p:nvPr/>
        </p:nvSpPr>
        <p:spPr>
          <a:xfrm>
            <a:off x="10663996" y="134857"/>
            <a:ext cx="101526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Hamburger menu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64640D1-DBCE-4CDD-9F43-76C701D4EB72}"/>
              </a:ext>
            </a:extLst>
          </p:cNvPr>
          <p:cNvGrpSpPr/>
          <p:nvPr/>
        </p:nvGrpSpPr>
        <p:grpSpPr>
          <a:xfrm>
            <a:off x="11983199" y="61912"/>
            <a:ext cx="133350" cy="66676"/>
            <a:chOff x="11501438" y="61912"/>
            <a:chExt cx="133350" cy="66676"/>
          </a:xfrm>
        </p:grpSpPr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35295B-C71C-40CC-AA04-357D424FFEA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61912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8B3ED82A-A5E5-4CA4-A61C-31F707A177C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95250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8CD9AD0D-4290-4A42-8035-D5EFF38CE23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128588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92E8D24-C65F-4992-BE3A-0EC4E5413AB4}"/>
              </a:ext>
            </a:extLst>
          </p:cNvPr>
          <p:cNvSpPr/>
          <p:nvPr/>
        </p:nvSpPr>
        <p:spPr>
          <a:xfrm>
            <a:off x="11977688" y="469485"/>
            <a:ext cx="133350" cy="138100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15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AB143-5CD5-436F-9971-60CFB553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/>
              <a:t>“JIT Stream</a:t>
            </a:r>
            <a:r>
              <a:rPr kumimoji="1" lang="en-US" altLang="ja-JP" baseline="0"/>
              <a:t> class” is a modeling template to design your process.</a:t>
            </a:r>
          </a:p>
          <a:p>
            <a:r>
              <a:rPr kumimoji="1" lang="en-US" altLang="ja-JP" baseline="0"/>
              <a:t>However, This designer make instance automatically.</a:t>
            </a:r>
          </a:p>
          <a:p>
            <a:pPr lvl="1"/>
            <a:r>
              <a:rPr kumimoji="1" lang="en-US" altLang="ja-JP"/>
              <a:t>For you can try</a:t>
            </a:r>
            <a:r>
              <a:rPr kumimoji="1" lang="en-US" altLang="ja-JP" baseline="0"/>
              <a:t> and error work-flow design.</a:t>
            </a:r>
          </a:p>
          <a:p>
            <a:r>
              <a:rPr lang="en-US" altLang="ja-JP"/>
              <a:t>This kind of first instance named “Main object”</a:t>
            </a:r>
          </a:p>
          <a:p>
            <a:r>
              <a:rPr kumimoji="1" lang="en-US" altLang="ja-JP"/>
              <a:t>You can instantiate sub object from the main object.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94CCEB-A59D-4BDC-90FA-3BEC1800957E}"/>
              </a:ext>
            </a:extLst>
          </p:cNvPr>
          <p:cNvSpPr/>
          <p:nvPr/>
        </p:nvSpPr>
        <p:spPr>
          <a:xfrm>
            <a:off x="0" y="-14768"/>
            <a:ext cx="12192000" cy="4810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E543A65-CB6C-4700-9CC0-64E89E7D9D67}"/>
              </a:ext>
            </a:extLst>
          </p:cNvPr>
          <p:cNvSpPr/>
          <p:nvPr/>
        </p:nvSpPr>
        <p:spPr>
          <a:xfrm>
            <a:off x="8893313" y="606175"/>
            <a:ext cx="1969275" cy="468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BC632D-6C25-4EAB-9B4E-E5A80870FB27}"/>
              </a:ext>
            </a:extLst>
          </p:cNvPr>
          <p:cNvSpPr/>
          <p:nvPr/>
        </p:nvSpPr>
        <p:spPr>
          <a:xfrm>
            <a:off x="8989441" y="1280160"/>
            <a:ext cx="1787808" cy="393063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01FAC8E-1020-4FA4-ACB7-C0D5DAFAB369}"/>
              </a:ext>
            </a:extLst>
          </p:cNvPr>
          <p:cNvSpPr/>
          <p:nvPr/>
        </p:nvSpPr>
        <p:spPr>
          <a:xfrm>
            <a:off x="9014962" y="129838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AA983E-6CA2-4588-85AB-7443A168AED7}"/>
              </a:ext>
            </a:extLst>
          </p:cNvPr>
          <p:cNvSpPr txBox="1"/>
          <p:nvPr/>
        </p:nvSpPr>
        <p:spPr>
          <a:xfrm>
            <a:off x="9000328" y="1298383"/>
            <a:ext cx="861381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PartsLoadZone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1408EA5-1341-47CC-AC23-9A1559B99A8F}"/>
              </a:ext>
            </a:extLst>
          </p:cNvPr>
          <p:cNvSpPr txBox="1"/>
          <p:nvPr/>
        </p:nvSpPr>
        <p:spPr>
          <a:xfrm>
            <a:off x="8953961" y="1081725"/>
            <a:ext cx="112908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b="1">
                <a:solidFill>
                  <a:schemeClr val="bg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Jit Stream Classes</a:t>
            </a:r>
            <a:endParaRPr kumimoji="1" lang="ja-JP" altLang="en-US" sz="900" b="1">
              <a:solidFill>
                <a:schemeClr val="bg1">
                  <a:lumMod val="65000"/>
                  <a:lumOff val="3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85C0761-1BC0-47FC-9D29-024E9AE95A27}"/>
              </a:ext>
            </a:extLst>
          </p:cNvPr>
          <p:cNvSpPr/>
          <p:nvPr/>
        </p:nvSpPr>
        <p:spPr>
          <a:xfrm>
            <a:off x="9014962" y="166394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102E15F-2FE9-4FEC-9EC5-3C1A85136307}"/>
              </a:ext>
            </a:extLst>
          </p:cNvPr>
          <p:cNvSpPr txBox="1"/>
          <p:nvPr/>
        </p:nvSpPr>
        <p:spPr>
          <a:xfrm>
            <a:off x="9000328" y="1663943"/>
            <a:ext cx="1015269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PartsArrangeZone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C4F586C9-1363-4ECC-9B0A-1EC8A44439F8}"/>
              </a:ext>
            </a:extLst>
          </p:cNvPr>
          <p:cNvSpPr/>
          <p:nvPr/>
        </p:nvSpPr>
        <p:spPr>
          <a:xfrm>
            <a:off x="9014962" y="2029503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2EB65F0-03A9-4ECC-808B-46D845BAE0D5}"/>
              </a:ext>
            </a:extLst>
          </p:cNvPr>
          <p:cNvSpPr txBox="1"/>
          <p:nvPr/>
        </p:nvSpPr>
        <p:spPr>
          <a:xfrm>
            <a:off x="9000328" y="2029503"/>
            <a:ext cx="72031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WaitingZone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32E16D78-C0CC-43E2-A882-13F4D0B4E4FE}"/>
              </a:ext>
            </a:extLst>
          </p:cNvPr>
          <p:cNvSpPr/>
          <p:nvPr/>
        </p:nvSpPr>
        <p:spPr>
          <a:xfrm>
            <a:off x="9014962" y="2408792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166C15C-6FE7-4496-9E2D-38CE0E606CEC}"/>
              </a:ext>
            </a:extLst>
          </p:cNvPr>
          <p:cNvSpPr txBox="1"/>
          <p:nvPr/>
        </p:nvSpPr>
        <p:spPr>
          <a:xfrm>
            <a:off x="9000328" y="2408792"/>
            <a:ext cx="874205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InternalDelivery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BA222E1C-B763-45B9-AACF-B687C2FB3A80}"/>
              </a:ext>
            </a:extLst>
          </p:cNvPr>
          <p:cNvSpPr/>
          <p:nvPr/>
        </p:nvSpPr>
        <p:spPr>
          <a:xfrm>
            <a:off x="9014962" y="2769850"/>
            <a:ext cx="1738314" cy="347045"/>
          </a:xfrm>
          <a:prstGeom prst="rect">
            <a:avLst/>
          </a:prstGeom>
          <a:solidFill>
            <a:srgbClr val="63674B"/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83F3F-CE1C-4C9F-BC78-91936F829F3B}"/>
              </a:ext>
            </a:extLst>
          </p:cNvPr>
          <p:cNvSpPr txBox="1"/>
          <p:nvPr/>
        </p:nvSpPr>
        <p:spPr>
          <a:xfrm>
            <a:off x="9000328" y="2769850"/>
            <a:ext cx="7972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MakePartsSet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0F702A68-7D9F-415E-8AC8-5A0CAC6A5E92}"/>
              </a:ext>
            </a:extLst>
          </p:cNvPr>
          <p:cNvSpPr/>
          <p:nvPr/>
        </p:nvSpPr>
        <p:spPr>
          <a:xfrm>
            <a:off x="9014962" y="3138255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BD92413-2070-4E05-ACBF-59DF21CB73DB}"/>
              </a:ext>
            </a:extLst>
          </p:cNvPr>
          <p:cNvSpPr txBox="1"/>
          <p:nvPr/>
        </p:nvSpPr>
        <p:spPr>
          <a:xfrm>
            <a:off x="9000328" y="3138255"/>
            <a:ext cx="707492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LineProcess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545176D-76A9-46C7-A15C-86DCCE78894B}"/>
              </a:ext>
            </a:extLst>
          </p:cNvPr>
          <p:cNvSpPr/>
          <p:nvPr/>
        </p:nvSpPr>
        <p:spPr>
          <a:xfrm>
            <a:off x="9014962" y="3507718"/>
            <a:ext cx="1738314" cy="34704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1F691D-8447-4269-9310-B5590D751FB5}"/>
              </a:ext>
            </a:extLst>
          </p:cNvPr>
          <p:cNvSpPr txBox="1"/>
          <p:nvPr/>
        </p:nvSpPr>
        <p:spPr>
          <a:xfrm>
            <a:off x="9000328" y="3507718"/>
            <a:ext cx="784436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latin typeface="Arial" panose="020B0604020202020204" pitchFamily="34" charset="0"/>
                <a:cs typeface="Arial" panose="020B0604020202020204" pitchFamily="34" charset="0"/>
              </a:rPr>
              <a:t>AbnormalLine</a:t>
            </a:r>
            <a:endParaRPr kumimoji="1" lang="ja-JP" altLang="en-US" sz="900" u="sng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CEE7E3-709D-4305-9121-7B2A6394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Jit stream class</a:t>
            </a:r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4866DB9-C339-4D49-88B6-FAF665DDD042}"/>
              </a:ext>
            </a:extLst>
          </p:cNvPr>
          <p:cNvSpPr txBox="1"/>
          <p:nvPr/>
        </p:nvSpPr>
        <p:spPr>
          <a:xfrm>
            <a:off x="8215903" y="1477386"/>
            <a:ext cx="53116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Class tip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C84FBC7-05DA-4588-8913-4D9469EE5648}"/>
              </a:ext>
            </a:extLst>
          </p:cNvPr>
          <p:cNvSpPr txBox="1"/>
          <p:nvPr/>
        </p:nvSpPr>
        <p:spPr>
          <a:xfrm>
            <a:off x="7726021" y="1770775"/>
            <a:ext cx="51032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Class ID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F866D29-F50D-4C87-8A4A-186D6A2ACD37}"/>
              </a:ext>
            </a:extLst>
          </p:cNvPr>
          <p:cNvSpPr txBox="1"/>
          <p:nvPr/>
        </p:nvSpPr>
        <p:spPr>
          <a:xfrm>
            <a:off x="7056067" y="1998700"/>
            <a:ext cx="16019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tx1">
                    <a:lumMod val="65000"/>
                  </a:schemeClr>
                </a:solidFill>
              </a:rPr>
              <a:t>Underline means ClassID</a:t>
            </a:r>
          </a:p>
          <a:p>
            <a:r>
              <a:rPr kumimoji="1" lang="en-US" altLang="ja-JP" sz="900">
                <a:solidFill>
                  <a:schemeClr val="tx1">
                    <a:lumMod val="65000"/>
                  </a:schemeClr>
                </a:solidFill>
              </a:rPr>
              <a:t>ClassID can use A-Z,a-z,0-9,_</a:t>
            </a:r>
          </a:p>
          <a:p>
            <a:r>
              <a:rPr kumimoji="1" lang="en-US" altLang="ja-JP" sz="900">
                <a:solidFill>
                  <a:schemeClr val="tx1">
                    <a:lumMod val="65000"/>
                  </a:schemeClr>
                </a:solidFill>
              </a:rPr>
              <a:t>  (Cannot start with digit)</a:t>
            </a:r>
          </a:p>
          <a:p>
            <a:endParaRPr kumimoji="1" lang="ja-JP" altLang="en-US" sz="900">
              <a:solidFill>
                <a:schemeClr val="tx1">
                  <a:lumMod val="65000"/>
                </a:schemeClr>
              </a:solidFill>
            </a:endParaRP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814E80DC-EE93-424F-94EC-0BEEF167BDA6}"/>
              </a:ext>
            </a:extLst>
          </p:cNvPr>
          <p:cNvSpPr/>
          <p:nvPr/>
        </p:nvSpPr>
        <p:spPr>
          <a:xfrm rot="10800000">
            <a:off x="10905059" y="2378058"/>
            <a:ext cx="973420" cy="440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F0C68F6-4A64-4A1C-9B04-26E4FBDB9E72}"/>
              </a:ext>
            </a:extLst>
          </p:cNvPr>
          <p:cNvSpPr txBox="1"/>
          <p:nvPr/>
        </p:nvSpPr>
        <p:spPr>
          <a:xfrm>
            <a:off x="11178538" y="1958924"/>
            <a:ext cx="689860" cy="4882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Tap </a:t>
            </a:r>
          </a:p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Hamburger</a:t>
            </a:r>
          </a:p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menu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670576D-654D-4C51-A517-28AABCE52AE6}"/>
              </a:ext>
            </a:extLst>
          </p:cNvPr>
          <p:cNvSpPr/>
          <p:nvPr/>
        </p:nvSpPr>
        <p:spPr>
          <a:xfrm>
            <a:off x="11913662" y="0"/>
            <a:ext cx="2842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1DEEB8EC-317B-4617-97BB-C2A962BA399C}"/>
              </a:ext>
            </a:extLst>
          </p:cNvPr>
          <p:cNvGrpSpPr/>
          <p:nvPr/>
        </p:nvGrpSpPr>
        <p:grpSpPr>
          <a:xfrm>
            <a:off x="11983199" y="61912"/>
            <a:ext cx="133350" cy="66676"/>
            <a:chOff x="11501438" y="61912"/>
            <a:chExt cx="133350" cy="66676"/>
          </a:xfrm>
        </p:grpSpPr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A7B1C473-22C3-4982-A221-10537A0E922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61912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>
              <a:extLst>
                <a:ext uri="{FF2B5EF4-FFF2-40B4-BE49-F238E27FC236}">
                  <a16:creationId xmlns:a16="http://schemas.microsoft.com/office/drawing/2014/main" id="{AD7C5A77-5341-4F6C-B443-988D74D03D8C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95250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コネクタ 68">
              <a:extLst>
                <a:ext uri="{FF2B5EF4-FFF2-40B4-BE49-F238E27FC236}">
                  <a16:creationId xmlns:a16="http://schemas.microsoft.com/office/drawing/2014/main" id="{FA15F8B9-CA91-4D8D-9A0D-FB5C50513B36}"/>
                </a:ext>
              </a:extLst>
            </p:cNvPr>
            <p:cNvCxnSpPr>
              <a:cxnSpLocks/>
            </p:cNvCxnSpPr>
            <p:nvPr/>
          </p:nvCxnSpPr>
          <p:spPr>
            <a:xfrm>
              <a:off x="11501438" y="128588"/>
              <a:ext cx="13335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1CB20FF-CFEC-4B3B-8C6C-90DBCFE39571}"/>
              </a:ext>
            </a:extLst>
          </p:cNvPr>
          <p:cNvCxnSpPr>
            <a:stCxn id="50" idx="3"/>
          </p:cNvCxnSpPr>
          <p:nvPr/>
        </p:nvCxnSpPr>
        <p:spPr>
          <a:xfrm>
            <a:off x="8747066" y="1582988"/>
            <a:ext cx="1313938" cy="58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F901A4E-9B05-4C53-87FD-F1284E741225}"/>
              </a:ext>
            </a:extLst>
          </p:cNvPr>
          <p:cNvCxnSpPr>
            <a:stCxn id="52" idx="3"/>
          </p:cNvCxnSpPr>
          <p:nvPr/>
        </p:nvCxnSpPr>
        <p:spPr>
          <a:xfrm>
            <a:off x="8236344" y="1876377"/>
            <a:ext cx="1313938" cy="58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E84DAF1F-23EC-4C6D-9561-2B1437B7669E}"/>
              </a:ext>
            </a:extLst>
          </p:cNvPr>
          <p:cNvSpPr txBox="1"/>
          <p:nvPr/>
        </p:nvSpPr>
        <p:spPr>
          <a:xfrm>
            <a:off x="6382826" y="3243786"/>
            <a:ext cx="2079663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r"/>
            <a:r>
              <a:rPr kumimoji="1" lang="en-US" altLang="ja-JP" sz="900">
                <a:solidFill>
                  <a:schemeClr val="accent1"/>
                </a:solidFill>
              </a:rPr>
              <a:t>Current class for try-and-error design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7F0008D-DBC7-41EB-A6AD-97133B034D56}"/>
              </a:ext>
            </a:extLst>
          </p:cNvPr>
          <p:cNvCxnSpPr>
            <a:stCxn id="70" idx="3"/>
          </p:cNvCxnSpPr>
          <p:nvPr/>
        </p:nvCxnSpPr>
        <p:spPr>
          <a:xfrm flipV="1">
            <a:off x="8462489" y="3030876"/>
            <a:ext cx="702059" cy="318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3DDC64E-EFAA-4B6B-BA1E-599B8A893CA6}"/>
              </a:ext>
            </a:extLst>
          </p:cNvPr>
          <p:cNvSpPr/>
          <p:nvPr/>
        </p:nvSpPr>
        <p:spPr>
          <a:xfrm>
            <a:off x="4848225" y="0"/>
            <a:ext cx="2041028" cy="128588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D8559A4-029C-489E-BCE6-7EB160A530AE}"/>
              </a:ext>
            </a:extLst>
          </p:cNvPr>
          <p:cNvSpPr txBox="1"/>
          <p:nvPr/>
        </p:nvSpPr>
        <p:spPr>
          <a:xfrm>
            <a:off x="5452293" y="-46864"/>
            <a:ext cx="797260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 u="sng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MakePartsSet</a:t>
            </a:r>
            <a:endParaRPr kumimoji="1" lang="ja-JP" altLang="en-US" sz="900" u="sng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6E1F340-12B3-4769-8ECB-75BD26368DF9}"/>
              </a:ext>
            </a:extLst>
          </p:cNvPr>
          <p:cNvCxnSpPr/>
          <p:nvPr/>
        </p:nvCxnSpPr>
        <p:spPr>
          <a:xfrm flipH="1" flipV="1">
            <a:off x="6113125" y="174662"/>
            <a:ext cx="1263720" cy="306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09DD02ED-3BB2-4A66-9BDD-8C6CD8F651F2}"/>
              </a:ext>
            </a:extLst>
          </p:cNvPr>
          <p:cNvCxnSpPr/>
          <p:nvPr/>
        </p:nvCxnSpPr>
        <p:spPr>
          <a:xfrm>
            <a:off x="7541231" y="10274"/>
            <a:ext cx="133565" cy="256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210BF20-6185-4CD6-B647-77EE66438411}"/>
              </a:ext>
            </a:extLst>
          </p:cNvPr>
          <p:cNvSpPr txBox="1"/>
          <p:nvPr/>
        </p:nvSpPr>
        <p:spPr>
          <a:xfrm>
            <a:off x="7140965" y="261231"/>
            <a:ext cx="2813838" cy="211203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kumimoji="1" lang="en-US" altLang="ja-JP" sz="900">
                <a:solidFill>
                  <a:schemeClr val="accent1"/>
                </a:solidFill>
              </a:rPr>
              <a:t>Yellow bar describes JIT Stream Class design mode</a:t>
            </a:r>
            <a:endParaRPr kumimoji="1" lang="ja-JP" altLang="en-US" sz="9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90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117C16-707D-4191-8959-5281896FCCD4}"/>
              </a:ext>
            </a:extLst>
          </p:cNvPr>
          <p:cNvSpPr/>
          <p:nvPr/>
        </p:nvSpPr>
        <p:spPr>
          <a:xfrm>
            <a:off x="731520" y="1558835"/>
            <a:ext cx="3589400" cy="4302034"/>
          </a:xfrm>
          <a:prstGeom prst="rect">
            <a:avLst/>
          </a:prstGeom>
          <a:solidFill>
            <a:srgbClr val="5597BF">
              <a:alpha val="29804"/>
            </a:srgbClr>
          </a:solidFill>
          <a:ln w="635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FC99F9C-9ACF-4443-AFAE-59DF2B7A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/>
              <a:t>PROPERTIES</a:t>
            </a:r>
            <a:r>
              <a:rPr kumimoji="1" lang="ja-JP" altLang="en-US"/>
              <a:t> </a:t>
            </a:r>
            <a:r>
              <a:rPr kumimoji="1" lang="en-US" altLang="ja-JP"/>
              <a:t>CASE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B06CEF-3D96-483B-AE8E-6356E905D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7" y="791047"/>
            <a:ext cx="11965654" cy="462988"/>
          </a:xfrm>
        </p:spPr>
        <p:txBody>
          <a:bodyPr/>
          <a:lstStyle/>
          <a:p>
            <a:r>
              <a:rPr kumimoji="1" lang="en-US" altLang="ja-JP"/>
              <a:t>JIT object property editor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4DAE2C-8955-404D-BAD0-DB3818B2107B}"/>
              </a:ext>
            </a:extLst>
          </p:cNvPr>
          <p:cNvSpPr/>
          <p:nvPr/>
        </p:nvSpPr>
        <p:spPr>
          <a:xfrm>
            <a:off x="801189" y="1602377"/>
            <a:ext cx="1698171" cy="4214949"/>
          </a:xfrm>
          <a:prstGeom prst="rect">
            <a:avLst/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88530B-7BEC-41B7-B4BF-12F116674D8E}"/>
              </a:ext>
            </a:extLst>
          </p:cNvPr>
          <p:cNvSpPr txBox="1"/>
          <p:nvPr/>
        </p:nvSpPr>
        <p:spPr>
          <a:xfrm>
            <a:off x="1117692" y="1602377"/>
            <a:ext cx="1065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rgbClr val="FFFF00"/>
                </a:solidFill>
              </a:rPr>
              <a:t>View</a:t>
            </a:r>
          </a:p>
          <a:p>
            <a:pPr algn="ctr"/>
            <a:r>
              <a:rPr kumimoji="1" lang="en-US" altLang="ja-JP" sz="1400" u="sng">
                <a:solidFill>
                  <a:srgbClr val="FFFF00"/>
                </a:solidFill>
              </a:rPr>
              <a:t>ScrollView</a:t>
            </a:r>
            <a:endParaRPr kumimoji="1" lang="ja-JP" altLang="en-US" sz="1400" u="sng">
              <a:solidFill>
                <a:srgbClr val="FFFF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797B7F-FF5D-40A4-A046-AF01D0A4B8A6}"/>
              </a:ext>
            </a:extLst>
          </p:cNvPr>
          <p:cNvSpPr txBox="1"/>
          <p:nvPr/>
        </p:nvSpPr>
        <p:spPr>
          <a:xfrm>
            <a:off x="2719277" y="1602377"/>
            <a:ext cx="138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rgbClr val="FFFF00"/>
                </a:solidFill>
              </a:rPr>
              <a:t>Screen</a:t>
            </a:r>
          </a:p>
          <a:p>
            <a:pPr algn="ctr"/>
            <a:r>
              <a:rPr kumimoji="1" lang="en-US" altLang="ja-JP" sz="1400" u="sng">
                <a:solidFill>
                  <a:srgbClr val="FFFF00"/>
                </a:solidFill>
              </a:rPr>
              <a:t>StackPanel (H)</a:t>
            </a:r>
            <a:endParaRPr kumimoji="1" lang="ja-JP" altLang="en-US" sz="1400" u="sng">
              <a:solidFill>
                <a:srgbClr val="FFFF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61C1CC-3EEE-4BE5-A878-D9230A98E19E}"/>
              </a:ext>
            </a:extLst>
          </p:cNvPr>
          <p:cNvSpPr txBox="1"/>
          <p:nvPr/>
        </p:nvSpPr>
        <p:spPr>
          <a:xfrm>
            <a:off x="923984" y="2301576"/>
            <a:ext cx="1452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To focus screen</a:t>
            </a:r>
            <a:endParaRPr kumimoji="1" lang="ja-JP" altLang="en-US" sz="140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282F58B-1766-4DC0-AA6F-F247993907E9}"/>
              </a:ext>
            </a:extLst>
          </p:cNvPr>
          <p:cNvSpPr/>
          <p:nvPr/>
        </p:nvSpPr>
        <p:spPr>
          <a:xfrm>
            <a:off x="4937760" y="1558835"/>
            <a:ext cx="3589400" cy="4302034"/>
          </a:xfrm>
          <a:prstGeom prst="rect">
            <a:avLst/>
          </a:prstGeom>
          <a:solidFill>
            <a:srgbClr val="5597BF">
              <a:alpha val="29804"/>
            </a:srgbClr>
          </a:solidFill>
          <a:ln w="635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0C2DEC-9999-4998-93EF-491090845498}"/>
              </a:ext>
            </a:extLst>
          </p:cNvPr>
          <p:cNvSpPr txBox="1"/>
          <p:nvPr/>
        </p:nvSpPr>
        <p:spPr>
          <a:xfrm>
            <a:off x="4848310" y="1251058"/>
            <a:ext cx="7464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FF00"/>
                </a:solidFill>
              </a:rPr>
              <a:t>Screen</a:t>
            </a:r>
            <a:endParaRPr kumimoji="1" lang="ja-JP" altLang="en-US" sz="1400" u="sng">
              <a:solidFill>
                <a:srgbClr val="FFFF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A0583D7-95E4-45BC-B332-767E52C40331}"/>
              </a:ext>
            </a:extLst>
          </p:cNvPr>
          <p:cNvSpPr/>
          <p:nvPr/>
        </p:nvSpPr>
        <p:spPr>
          <a:xfrm>
            <a:off x="4972591" y="1602376"/>
            <a:ext cx="1395933" cy="4223657"/>
          </a:xfrm>
          <a:prstGeom prst="rect">
            <a:avLst/>
          </a:prstGeom>
          <a:solidFill>
            <a:srgbClr val="15FF95">
              <a:alpha val="29804"/>
            </a:srgbClr>
          </a:solidFill>
          <a:ln w="635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0943112-A390-4A8C-85BC-8875DCB2A410}"/>
              </a:ext>
            </a:extLst>
          </p:cNvPr>
          <p:cNvSpPr txBox="1"/>
          <p:nvPr/>
        </p:nvSpPr>
        <p:spPr>
          <a:xfrm>
            <a:off x="4978091" y="1686487"/>
            <a:ext cx="138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FF00"/>
                </a:solidFill>
              </a:rPr>
              <a:t>Level1</a:t>
            </a:r>
          </a:p>
          <a:p>
            <a:r>
              <a:rPr kumimoji="1" lang="en-US" altLang="ja-JP" sz="1400" u="sng">
                <a:solidFill>
                  <a:srgbClr val="FFFF00"/>
                </a:solidFill>
              </a:rPr>
              <a:t>StackPanel (V)</a:t>
            </a:r>
            <a:endParaRPr kumimoji="1" lang="ja-JP" altLang="en-US" sz="1400" u="sng">
              <a:solidFill>
                <a:srgbClr val="FFFF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9C4847-5D33-4D6D-B3A3-2CFD1FA2B4D9}"/>
              </a:ext>
            </a:extLst>
          </p:cNvPr>
          <p:cNvSpPr/>
          <p:nvPr/>
        </p:nvSpPr>
        <p:spPr>
          <a:xfrm>
            <a:off x="6400798" y="1602376"/>
            <a:ext cx="1395933" cy="4223657"/>
          </a:xfrm>
          <a:prstGeom prst="rect">
            <a:avLst/>
          </a:prstGeom>
          <a:solidFill>
            <a:srgbClr val="15FF95">
              <a:alpha val="29804"/>
            </a:srgbClr>
          </a:solidFill>
          <a:ln w="6350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0BD4FD1-617F-419D-B54B-B6B6F03B8D27}"/>
              </a:ext>
            </a:extLst>
          </p:cNvPr>
          <p:cNvSpPr txBox="1"/>
          <p:nvPr/>
        </p:nvSpPr>
        <p:spPr>
          <a:xfrm>
            <a:off x="6406298" y="1686487"/>
            <a:ext cx="1381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>
                <a:solidFill>
                  <a:srgbClr val="FFFF00"/>
                </a:solidFill>
              </a:rPr>
              <a:t>Level2</a:t>
            </a:r>
          </a:p>
          <a:p>
            <a:r>
              <a:rPr kumimoji="1" lang="en-US" altLang="ja-JP" sz="1400" u="sng">
                <a:solidFill>
                  <a:srgbClr val="FFFF00"/>
                </a:solidFill>
              </a:rPr>
              <a:t>StackPanel (V)</a:t>
            </a:r>
            <a:endParaRPr kumimoji="1" lang="ja-JP" altLang="en-US" sz="1400" u="sng">
              <a:solidFill>
                <a:srgbClr val="FFFF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5AEAD18-4ED0-419E-BC15-758AF5CF12B6}"/>
              </a:ext>
            </a:extLst>
          </p:cNvPr>
          <p:cNvSpPr txBox="1"/>
          <p:nvPr/>
        </p:nvSpPr>
        <p:spPr>
          <a:xfrm>
            <a:off x="7902214" y="3689458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>
                <a:solidFill>
                  <a:srgbClr val="FFFF00"/>
                </a:solidFill>
              </a:rPr>
              <a:t>・・・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D4B5E17-E9C6-4F39-917D-FBA61FE32F7F}"/>
              </a:ext>
            </a:extLst>
          </p:cNvPr>
          <p:cNvSpPr txBox="1"/>
          <p:nvPr/>
        </p:nvSpPr>
        <p:spPr>
          <a:xfrm>
            <a:off x="5005397" y="3121223"/>
            <a:ext cx="1275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Ex. JitProcess</a:t>
            </a:r>
            <a:endParaRPr kumimoji="1" lang="ja-JP" altLang="en-US" sz="14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E3FA1F-DEBD-4AED-8240-80AB9B3059A2}"/>
              </a:ext>
            </a:extLst>
          </p:cNvPr>
          <p:cNvSpPr txBox="1"/>
          <p:nvPr/>
        </p:nvSpPr>
        <p:spPr>
          <a:xfrm>
            <a:off x="6465883" y="3121223"/>
            <a:ext cx="1122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Ex. CoSpan</a:t>
            </a:r>
            <a:endParaRPr kumimoji="1" lang="ja-JP" altLang="en-US" sz="140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9AA67C2-32AE-4378-898A-184D56AE973E}"/>
              </a:ext>
            </a:extLst>
          </p:cNvPr>
          <p:cNvSpPr/>
          <p:nvPr/>
        </p:nvSpPr>
        <p:spPr>
          <a:xfrm>
            <a:off x="2498812" y="5537067"/>
            <a:ext cx="209006" cy="274528"/>
          </a:xfrm>
          <a:prstGeom prst="rightArrow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D48F0C8-3270-4870-A183-F52C6C4F9915}"/>
              </a:ext>
            </a:extLst>
          </p:cNvPr>
          <p:cNvSpPr/>
          <p:nvPr/>
        </p:nvSpPr>
        <p:spPr>
          <a:xfrm rot="10800000">
            <a:off x="589984" y="5537067"/>
            <a:ext cx="209006" cy="274528"/>
          </a:xfrm>
          <a:prstGeom prst="rightArrow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2234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TM04033921[[fn=ダマスク]]</Template>
  <TotalTime>1301</TotalTime>
  <Words>239</Words>
  <Application>Microsoft Office PowerPoint</Application>
  <PresentationFormat>ワイド画面</PresentationFormat>
  <Paragraphs>58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Rockwell</vt:lpstr>
      <vt:lpstr>Tahoma</vt:lpstr>
      <vt:lpstr>Damask</vt:lpstr>
      <vt:lpstr>JIT Stream designer </vt:lpstr>
      <vt:lpstr>UI/UX Concept</vt:lpstr>
      <vt:lpstr>TOP screen</vt:lpstr>
      <vt:lpstr>Jit stream class</vt:lpstr>
      <vt:lpstr>PROPERTIES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 </dc:title>
  <dc:creator>戸ノ崎 学</dc:creator>
  <cp:lastModifiedBy>戸ノ崎 学</cp:lastModifiedBy>
  <cp:revision>72</cp:revision>
  <dcterms:created xsi:type="dcterms:W3CDTF">2019-10-17T07:49:47Z</dcterms:created>
  <dcterms:modified xsi:type="dcterms:W3CDTF">2020-01-06T11:14:09Z</dcterms:modified>
</cp:coreProperties>
</file>