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8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65" autoAdjust="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91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 userDrawn="1"/>
        </p:nvSpPr>
        <p:spPr>
          <a:xfrm>
            <a:off x="0" y="3832224"/>
            <a:ext cx="9144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69" name="Gruppo 168"/>
          <p:cNvGrpSpPr/>
          <p:nvPr userDrawn="1"/>
        </p:nvGrpSpPr>
        <p:grpSpPr>
          <a:xfrm>
            <a:off x="48007" y="3816351"/>
            <a:ext cx="9036647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41534" y="4149725"/>
            <a:ext cx="7772400" cy="9683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41534" y="5260975"/>
            <a:ext cx="77724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51481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20/06/2025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55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20/06/2025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36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 userDrawn="1"/>
        </p:nvSpPr>
        <p:spPr>
          <a:xfrm>
            <a:off x="0" y="1"/>
            <a:ext cx="9144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323726" cy="4525963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129" name="Rettangolo 128"/>
          <p:cNvSpPr/>
          <p:nvPr userDrawn="1"/>
        </p:nvSpPr>
        <p:spPr>
          <a:xfrm>
            <a:off x="0" y="6126162"/>
            <a:ext cx="9144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0" name="CasellaDiTesto 129"/>
          <p:cNvSpPr txBox="1"/>
          <p:nvPr userDrawn="1"/>
        </p:nvSpPr>
        <p:spPr>
          <a:xfrm>
            <a:off x="157778" y="6363505"/>
            <a:ext cx="3069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solidFill>
                  <a:srgbClr val="FFFFFF"/>
                </a:solidFill>
                <a:latin typeface="Arial"/>
                <a:cs typeface="Arial"/>
              </a:rPr>
              <a:t>Nome Cognome</a:t>
            </a:r>
            <a:r>
              <a:rPr lang="it-IT" sz="1200" b="1" baseline="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it-IT" sz="1200" b="1" baseline="0" dirty="0" err="1">
                <a:solidFill>
                  <a:srgbClr val="FFFFFF"/>
                </a:solidFill>
                <a:latin typeface="Arial"/>
                <a:cs typeface="Arial"/>
              </a:rPr>
              <a:t>assoc.prof</a:t>
            </a:r>
            <a:r>
              <a:rPr lang="it-IT" sz="1200" b="1" baseline="0" dirty="0">
                <a:solidFill>
                  <a:srgbClr val="FFFFFF"/>
                </a:solidFill>
                <a:latin typeface="Arial"/>
                <a:cs typeface="Arial"/>
              </a:rPr>
              <a:t>. ABC </a:t>
            </a:r>
            <a:r>
              <a:rPr lang="it-IT" sz="1200" b="1" baseline="0" dirty="0" err="1">
                <a:solidFill>
                  <a:srgbClr val="FFFFFF"/>
                </a:solidFill>
                <a:latin typeface="Arial"/>
                <a:cs typeface="Arial"/>
              </a:rPr>
              <a:t>Dept</a:t>
            </a:r>
            <a:r>
              <a:rPr lang="it-IT" sz="1200" b="1" baseline="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lang="it-IT" sz="12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grpSp>
        <p:nvGrpSpPr>
          <p:cNvPr id="132" name="Gruppo 131"/>
          <p:cNvGrpSpPr/>
          <p:nvPr userDrawn="1"/>
        </p:nvGrpSpPr>
        <p:grpSpPr>
          <a:xfrm>
            <a:off x="48007" y="1089904"/>
            <a:ext cx="9036647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898" y="6346378"/>
            <a:ext cx="2780124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886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20/06/2025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192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20/06/2025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6006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20/06/2025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0953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20/06/2025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844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20/06/2025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5977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20/06/2025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758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20/06/2025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806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88521" y="139166"/>
            <a:ext cx="8581043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1434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11961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01_Polimi_centrato_COL_positivo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406060"/>
            <a:ext cx="2730901" cy="2126951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Presentazione del corso 088851 Progetto Software</a:t>
            </a:r>
            <a:br>
              <a:rPr lang="it-IT" dirty="0"/>
            </a:b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Tony David Matrundola</a:t>
            </a:r>
            <a:endParaRPr lang="it-IT" dirty="0">
              <a:solidFill>
                <a:schemeClr val="bg1"/>
              </a:solidFill>
            </a:endParaRPr>
          </a:p>
          <a:p>
            <a:r>
              <a:rPr lang="it-IT" dirty="0">
                <a:solidFill>
                  <a:schemeClr val="bg1"/>
                </a:solidFill>
              </a:rPr>
              <a:t>Prof. Luciano Baresi</a:t>
            </a:r>
          </a:p>
          <a:p>
            <a:endParaRPr lang="it-IT" dirty="0"/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id="{46056601-16C6-0F5A-7F4C-4243FB83B3BC}"/>
              </a:ext>
            </a:extLst>
          </p:cNvPr>
          <p:cNvSpPr txBox="1">
            <a:spLocks/>
          </p:cNvSpPr>
          <p:nvPr/>
        </p:nvSpPr>
        <p:spPr>
          <a:xfrm>
            <a:off x="739796" y="2533011"/>
            <a:ext cx="7537807" cy="1333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600" dirty="0">
                <a:solidFill>
                  <a:schemeClr val="tx1"/>
                </a:solidFill>
              </a:rPr>
              <a:t>DIPARTIMENTO DI ELETTRONICA INFORMAZIONE E BIOINGEGNERIA</a:t>
            </a:r>
          </a:p>
          <a:p>
            <a:pPr algn="ctr"/>
            <a:r>
              <a:rPr lang="it-IT" sz="1600" dirty="0">
                <a:solidFill>
                  <a:schemeClr val="tx1"/>
                </a:solidFill>
              </a:rPr>
              <a:t>Corso di Laurea in Ingegneria informatica</a:t>
            </a:r>
          </a:p>
        </p:txBody>
      </p:sp>
    </p:spTree>
    <p:extLst>
      <p:ext uri="{BB962C8B-B14F-4D97-AF65-F5344CB8AC3E}">
        <p14:creationId xmlns:p14="http://schemas.microsoft.com/office/powerpoint/2010/main" val="498270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it-IT" sz="2800" dirty="0"/>
              <a:t>Introduzione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17179" y="1441581"/>
            <a:ext cx="8323726" cy="424579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it-IT" sz="1750" dirty="0"/>
              <a:t>Lo scopo del software è l'implementazione del gioco della Dama Italiana nella variante tradizionale a 8x8 caselle per due giocatori. Il software è diviso in una parte client dotata di interfaccia grafica e una parte server: entrambe le parti sono scritte in linguaggio Java, la parte client utilizza la libreria </a:t>
            </a:r>
            <a:r>
              <a:rPr lang="it-IT" sz="1750" dirty="0" err="1"/>
              <a:t>JavaFX</a:t>
            </a:r>
            <a:r>
              <a:rPr lang="it-IT" sz="1750" dirty="0"/>
              <a:t> per l'implementazione dell'interfaccia grafica. Il software prevede tre modalità di gioco: modalità locale per due giocatori umani, modalità CPU contro giocatore singolo, e modalità online multigiocatore. In tutte le modalità sono implementate le regole complete della Dama Italiana incluse le regole avanzate come la mangiata obbligatoria e i salti multipli. L'architettura del software è basata su una separazione netta tra logica di gioco (server) e interfaccia utente (client), utilizzando il pattern MVC per garantire modularità e manutenibilità del codice.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EE699AEE-4024-8D41-2962-CA774EEB4319}"/>
              </a:ext>
            </a:extLst>
          </p:cNvPr>
          <p:cNvSpPr txBox="1">
            <a:spLocks/>
          </p:cNvSpPr>
          <p:nvPr/>
        </p:nvSpPr>
        <p:spPr>
          <a:xfrm>
            <a:off x="205482" y="6316894"/>
            <a:ext cx="2948683" cy="279115"/>
          </a:xfrm>
          <a:prstGeom prst="rect">
            <a:avLst/>
          </a:prstGeom>
          <a:solidFill>
            <a:srgbClr val="728FA5"/>
          </a:solidFill>
        </p:spPr>
        <p:txBody>
          <a:bodyPr vert="horz" lIns="91440" tIns="45720" rIns="91440" bIns="45720" rtlCol="0" anchor="t" anchorCtr="0">
            <a:normAutofit fontScale="85000" lnSpcReduction="10000"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22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it-IT" sz="1200" dirty="0"/>
              <a:t>Tony David Matrundola, prof. Luciano Baresi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83649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it-IT" sz="2800" dirty="0"/>
              <a:t>Comunicazione Client/Server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17179" y="1600201"/>
            <a:ext cx="8323726" cy="4245796"/>
          </a:xfrm>
        </p:spPr>
        <p:txBody>
          <a:bodyPr>
            <a:normAutofit lnSpcReduction="10000"/>
          </a:bodyPr>
          <a:lstStyle/>
          <a:p>
            <a:pPr>
              <a:lnSpc>
                <a:spcPct val="140000"/>
              </a:lnSpc>
              <a:spcBef>
                <a:spcPts val="600"/>
              </a:spcBef>
            </a:pPr>
            <a:r>
              <a:rPr lang="it-IT" sz="1900" dirty="0"/>
              <a:t>La connessione tra client e server utilizza i </a:t>
            </a:r>
            <a:r>
              <a:rPr lang="it-IT" sz="1900" dirty="0" err="1"/>
              <a:t>Socket</a:t>
            </a:r>
            <a:r>
              <a:rPr lang="it-IT" sz="1900" dirty="0"/>
              <a:t> e il protocollo TCP/IP sulla porta predefinita 1234. Lo scambio di informazioni avviene mediante protocollo testuale personalizzato: </a:t>
            </a:r>
          </a:p>
          <a:p>
            <a:pPr>
              <a:lnSpc>
                <a:spcPct val="140000"/>
              </a:lnSpc>
              <a:spcBef>
                <a:spcPts val="600"/>
              </a:spcBef>
            </a:pPr>
            <a:r>
              <a:rPr lang="it-IT" sz="1900" dirty="0"/>
              <a:t>Mosse: formato "</a:t>
            </a:r>
            <a:r>
              <a:rPr lang="it-IT" sz="1900" dirty="0" err="1"/>
              <a:t>fromX</a:t>
            </a:r>
            <a:r>
              <a:rPr lang="it-IT" sz="1900" dirty="0"/>
              <a:t> </a:t>
            </a:r>
            <a:r>
              <a:rPr lang="it-IT" sz="1900" dirty="0" err="1"/>
              <a:t>fromY</a:t>
            </a:r>
            <a:r>
              <a:rPr lang="it-IT" sz="1900" dirty="0"/>
              <a:t> </a:t>
            </a:r>
            <a:r>
              <a:rPr lang="it-IT" sz="1900" dirty="0" err="1"/>
              <a:t>toX</a:t>
            </a:r>
            <a:r>
              <a:rPr lang="it-IT" sz="1900" dirty="0"/>
              <a:t> </a:t>
            </a:r>
            <a:r>
              <a:rPr lang="it-IT" sz="1900" dirty="0" err="1"/>
              <a:t>toY</a:t>
            </a:r>
            <a:r>
              <a:rPr lang="it-IT" sz="1900" dirty="0"/>
              <a:t> TIPO [</a:t>
            </a:r>
            <a:r>
              <a:rPr lang="it-IT" sz="1900" dirty="0" err="1"/>
              <a:t>capturedX</a:t>
            </a:r>
            <a:r>
              <a:rPr lang="it-IT" sz="1900" dirty="0"/>
              <a:t> </a:t>
            </a:r>
            <a:r>
              <a:rPr lang="it-IT" sz="1900" dirty="0" err="1"/>
              <a:t>capturedY</a:t>
            </a:r>
            <a:r>
              <a:rPr lang="it-IT" sz="1900" dirty="0"/>
              <a:t>]"</a:t>
            </a:r>
          </a:p>
          <a:p>
            <a:pPr>
              <a:lnSpc>
                <a:spcPct val="140000"/>
              </a:lnSpc>
              <a:spcBef>
                <a:spcPts val="600"/>
              </a:spcBef>
            </a:pPr>
            <a:r>
              <a:rPr lang="it-IT" sz="1900" dirty="0"/>
              <a:t>TIPO: NORMAL,  KILL, END1/2</a:t>
            </a:r>
          </a:p>
          <a:p>
            <a:pPr>
              <a:lnSpc>
                <a:spcPct val="140000"/>
              </a:lnSpc>
              <a:spcBef>
                <a:spcPts val="600"/>
              </a:spcBef>
            </a:pPr>
            <a:r>
              <a:rPr lang="it-IT" sz="1900" dirty="0"/>
              <a:t>Comandi di controllo: PING per gestione turni (server indica inizio turno)</a:t>
            </a:r>
          </a:p>
          <a:p>
            <a:pPr>
              <a:lnSpc>
                <a:spcPct val="140000"/>
              </a:lnSpc>
              <a:spcBef>
                <a:spcPts val="600"/>
              </a:spcBef>
            </a:pPr>
            <a:r>
              <a:rPr lang="it-IT" sz="1900" dirty="0"/>
              <a:t>Ad ogni client connesso è dedicato un </a:t>
            </a:r>
            <a:r>
              <a:rPr lang="it-IT" sz="1900" dirty="0" err="1"/>
              <a:t>thread</a:t>
            </a:r>
            <a:r>
              <a:rPr lang="it-IT" sz="1900" dirty="0"/>
              <a:t> (</a:t>
            </a:r>
            <a:r>
              <a:rPr lang="it-IT" sz="1900" dirty="0" err="1"/>
              <a:t>ClientHandler</a:t>
            </a:r>
            <a:r>
              <a:rPr lang="it-IT" sz="1900" dirty="0"/>
              <a:t>) che rimane in ascolto delle mosse in arrivo e gestisce la logica di gioco lato server. Il server valida ogni mossa secondo le regole della dama e comunica il risultato a entrambi i client. 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EE699AEE-4024-8D41-2962-CA774EEB4319}"/>
              </a:ext>
            </a:extLst>
          </p:cNvPr>
          <p:cNvSpPr txBox="1">
            <a:spLocks/>
          </p:cNvSpPr>
          <p:nvPr/>
        </p:nvSpPr>
        <p:spPr>
          <a:xfrm>
            <a:off x="205482" y="6316894"/>
            <a:ext cx="2948683" cy="279115"/>
          </a:xfrm>
          <a:prstGeom prst="rect">
            <a:avLst/>
          </a:prstGeom>
          <a:solidFill>
            <a:srgbClr val="728FA5"/>
          </a:solidFill>
        </p:spPr>
        <p:txBody>
          <a:bodyPr vert="horz" lIns="91440" tIns="45720" rIns="91440" bIns="45720" rtlCol="0" anchor="t" anchorCtr="0">
            <a:normAutofit fontScale="85000" lnSpcReduction="10000"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22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it-IT" sz="1200" dirty="0"/>
              <a:t>Tony David Matrundola, prof. Luciano Baresi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54944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it-IT" sz="2800" dirty="0"/>
              <a:t>Funzionalità del Gioco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17179" y="1214535"/>
            <a:ext cx="8323726" cy="4245796"/>
          </a:xfrm>
        </p:spPr>
        <p:txBody>
          <a:bodyPr>
            <a:noAutofit/>
          </a:bodyPr>
          <a:lstStyle/>
          <a:p>
            <a:r>
              <a:rPr lang="it-IT" sz="1900" b="1" dirty="0"/>
              <a:t>Modalità di Gioco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900" b="1" dirty="0"/>
              <a:t>Modalità Locale</a:t>
            </a:r>
            <a:r>
              <a:rPr lang="it-IT" sz="1900" dirty="0"/>
              <a:t>: Due giocatori sulla stessa macchina, con timer separati e gestione completa dei turni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900" b="1" dirty="0"/>
              <a:t>Modalità CPU</a:t>
            </a:r>
            <a:r>
              <a:rPr lang="it-IT" sz="1900" dirty="0"/>
              <a:t>: Giocatore umano contro intelligenza artificiale, ritardo artificiale per simulare pensiero umano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900" b="1" dirty="0"/>
              <a:t>Modalità Online</a:t>
            </a:r>
            <a:r>
              <a:rPr lang="it-IT" sz="1900" dirty="0"/>
              <a:t>: Due Client si connettono al Server, server gestisce stato globale della partita.</a:t>
            </a:r>
          </a:p>
          <a:p>
            <a:r>
              <a:rPr lang="it-IT" sz="1900" b="1" dirty="0"/>
              <a:t>Regole Implementate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900" b="1" dirty="0"/>
              <a:t>Mangiata obbligatoria</a:t>
            </a:r>
            <a:r>
              <a:rPr lang="it-IT" sz="1900" dirty="0"/>
              <a:t>: Se è possibile catturare, il giocatore deve farlo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900" b="1" dirty="0"/>
              <a:t>Salti multipli</a:t>
            </a:r>
            <a:r>
              <a:rPr lang="it-IT" sz="1900" dirty="0"/>
              <a:t>: Una pedina che cattura può continuare a catturare nella stessa mossa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900" b="1" dirty="0"/>
              <a:t>Promozione a dama</a:t>
            </a:r>
            <a:r>
              <a:rPr lang="it-IT" sz="1900" dirty="0"/>
              <a:t>: Le pedine che raggiungono l'estremità opposta diventano dame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900" b="1" dirty="0"/>
              <a:t>Regola dei 40 turni</a:t>
            </a:r>
            <a:r>
              <a:rPr lang="it-IT" sz="1900" dirty="0"/>
              <a:t>: Partita patta se non avvengono catture per 40 mosse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900" b="1" dirty="0"/>
              <a:t>Evidenziazione mosse</a:t>
            </a:r>
            <a:r>
              <a:rPr lang="it-IT" sz="1900" dirty="0"/>
              <a:t>: Feedback visivo per mosse valide</a:t>
            </a:r>
          </a:p>
          <a:p>
            <a:pPr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</a:pPr>
            <a:endParaRPr lang="it-IT" sz="1900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EE699AEE-4024-8D41-2962-CA774EEB4319}"/>
              </a:ext>
            </a:extLst>
          </p:cNvPr>
          <p:cNvSpPr txBox="1">
            <a:spLocks/>
          </p:cNvSpPr>
          <p:nvPr/>
        </p:nvSpPr>
        <p:spPr>
          <a:xfrm>
            <a:off x="205482" y="6316894"/>
            <a:ext cx="2948683" cy="279115"/>
          </a:xfrm>
          <a:prstGeom prst="rect">
            <a:avLst/>
          </a:prstGeom>
          <a:solidFill>
            <a:srgbClr val="728FA5"/>
          </a:solidFill>
        </p:spPr>
        <p:txBody>
          <a:bodyPr vert="horz" lIns="91440" tIns="45720" rIns="91440" bIns="45720" rtlCol="0" anchor="t" anchorCtr="0">
            <a:normAutofit fontScale="85000" lnSpcReduction="10000"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22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it-IT" sz="1200" dirty="0"/>
              <a:t>Tony David Matrundola, prof. Luciano Baresi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33745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it-IT" sz="2800" dirty="0"/>
              <a:t>Funzionalità Giocatore CPU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323726" cy="4347241"/>
          </a:xfrm>
        </p:spPr>
        <p:txBody>
          <a:bodyPr>
            <a:normAutofit/>
          </a:bodyPr>
          <a:lstStyle/>
          <a:p>
            <a:r>
              <a:rPr lang="it-IT" sz="1900" dirty="0"/>
              <a:t>Il Giocatore CPU è un giocatore che durante la partita viene controllato dal software. La scelta delle mosse avviene in base a un insieme di criteri , ogni criterio ha un peso diverso: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900" b="1" dirty="0"/>
              <a:t>Priorità massima</a:t>
            </a:r>
            <a:r>
              <a:rPr lang="it-IT" sz="1900" dirty="0"/>
              <a:t> (10 punti): Catture obbligatorie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900" b="1" dirty="0"/>
              <a:t>Bonus catture dame</a:t>
            </a:r>
            <a:r>
              <a:rPr lang="it-IT" sz="1900" dirty="0"/>
              <a:t>(+2 punti): Cattura di dame avversarie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900" b="1" dirty="0"/>
              <a:t>Promozione</a:t>
            </a:r>
            <a:r>
              <a:rPr lang="it-IT" sz="1900" dirty="0"/>
              <a:t> (8 punti): Mosse che portano alla promozione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900" b="1" dirty="0"/>
              <a:t>Avanzamento</a:t>
            </a:r>
            <a:r>
              <a:rPr lang="it-IT" sz="1900" dirty="0"/>
              <a:t> (1-5 punti): Progressione verso la promozione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900" b="1" dirty="0"/>
              <a:t>Sicurezza</a:t>
            </a:r>
            <a:r>
              <a:rPr lang="it-IT" sz="1900" dirty="0"/>
              <a:t> (+2 punti): Mosse che evitano posizioni vulnerabili</a:t>
            </a:r>
          </a:p>
          <a:p>
            <a:endParaRPr lang="it-IT" sz="1900" dirty="0"/>
          </a:p>
          <a:p>
            <a:r>
              <a:rPr lang="it-IT" sz="1900" dirty="0"/>
              <a:t>L'AI analizza tutte le mosse possibili, le valuta secondo questi criteri e seleziona casualmente tra le mosse con priorità più alta, garantendo varietà di gioco e comportamento non prevedibile.</a:t>
            </a: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it-IT" sz="1900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EE699AEE-4024-8D41-2962-CA774EEB4319}"/>
              </a:ext>
            </a:extLst>
          </p:cNvPr>
          <p:cNvSpPr txBox="1">
            <a:spLocks/>
          </p:cNvSpPr>
          <p:nvPr/>
        </p:nvSpPr>
        <p:spPr>
          <a:xfrm>
            <a:off x="205482" y="6316894"/>
            <a:ext cx="2948683" cy="279115"/>
          </a:xfrm>
          <a:prstGeom prst="rect">
            <a:avLst/>
          </a:prstGeom>
          <a:solidFill>
            <a:srgbClr val="728FA5"/>
          </a:solidFill>
        </p:spPr>
        <p:txBody>
          <a:bodyPr vert="horz" lIns="91440" tIns="45720" rIns="91440" bIns="45720" rtlCol="0" anchor="t" anchorCtr="0">
            <a:normAutofit fontScale="85000" lnSpcReduction="10000"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22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it-IT" sz="1200" dirty="0"/>
              <a:t>Tony David Matrundola, prof. Luciano Baresi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41496426"/>
      </p:ext>
    </p:extLst>
  </p:cSld>
  <p:clrMapOvr>
    <a:masterClrMapping/>
  </p:clrMapOvr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POLI</Template>
  <TotalTime>285</TotalTime>
  <Words>553</Words>
  <Application>Microsoft Office PowerPoint</Application>
  <PresentationFormat>Presentazione su schermo (4:3)</PresentationFormat>
  <Paragraphs>37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POLI</vt:lpstr>
      <vt:lpstr>Presentazione del corso 088851 Progetto Software </vt:lpstr>
      <vt:lpstr>Introduzione</vt:lpstr>
      <vt:lpstr>Comunicazione Client/Server</vt:lpstr>
      <vt:lpstr>Funzionalità del Gioco</vt:lpstr>
      <vt:lpstr>Funzionalità Giocatore CPU</vt:lpstr>
    </vt:vector>
  </TitlesOfParts>
  <Company>Area Servizi 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Mattia Brambilla</dc:creator>
  <cp:lastModifiedBy>Tony David Matrundola</cp:lastModifiedBy>
  <cp:revision>29</cp:revision>
  <dcterms:created xsi:type="dcterms:W3CDTF">2015-05-26T12:27:57Z</dcterms:created>
  <dcterms:modified xsi:type="dcterms:W3CDTF">2025-06-19T22:18:08Z</dcterms:modified>
</cp:coreProperties>
</file>