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6" r:id="rId4"/>
    <p:sldId id="258" r:id="rId5"/>
    <p:sldId id="259" r:id="rId6"/>
    <p:sldId id="260" r:id="rId7"/>
    <p:sldId id="275" r:id="rId8"/>
    <p:sldId id="263" r:id="rId9"/>
    <p:sldId id="272" r:id="rId10"/>
    <p:sldId id="273" r:id="rId11"/>
    <p:sldId id="264" r:id="rId12"/>
    <p:sldId id="265" r:id="rId13"/>
    <p:sldId id="266" r:id="rId14"/>
    <p:sldId id="267" r:id="rId15"/>
    <p:sldId id="270" r:id="rId16"/>
    <p:sldId id="274"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56AF45-3C48-415B-ADAD-95C3A01A5D0B}" v="5171" dt="2017-12-07T18:30:08.283"/>
    <p1510:client id="{AC184F01-AF0D-4142-ACE0-91E274D3C1EE}" v="5" dt="2017-12-07T01:16:49.446"/>
    <p1510:client id="{05985D15-BAA8-4874-B999-AA730392E3C6}" v="4" dt="2017-12-07T02:09:24.914"/>
    <p1510:client id="{EE50F310-A687-4F90-AA6F-149ED37342BD}" v="118" dt="2017-12-07T03:28:31.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7828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2954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97358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2963490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919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45241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88406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61822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89090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285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7804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4449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22470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7720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09530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72309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6572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29542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97358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29634900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919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4524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2852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88406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618225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8909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7804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2247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772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0953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12/7/2017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7230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65728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3.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12/7/2017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379768474"/>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53" name="Rectangle 46">
            <a:extLst>
              <a:ext uri="{FF2B5EF4-FFF2-40B4-BE49-F238E27FC236}">
                <a16:creationId xmlns:a16="http://schemas.microsoft.com/office/drawing/2014/main" id="{C9583823-2AA3-46EB-A803-287EC900BC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36">
            <a:extLst>
              <a:ext uri="{FF2B5EF4-FFF2-40B4-BE49-F238E27FC236}">
                <a16:creationId xmlns:a16="http://schemas.microsoft.com/office/drawing/2014/main" id="{CA87D9D8-42FB-4157-A365-AD97CC6BAF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5" name="Freeform 5">
            <a:extLst>
              <a:ext uri="{FF2B5EF4-FFF2-40B4-BE49-F238E27FC236}">
                <a16:creationId xmlns:a16="http://schemas.microsoft.com/office/drawing/2014/main" id="{2E6028E3-4806-4E1D-A24F-F8166F67F4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descr="A picture containing clipart&#10;&#10;Description generated with high confidence">
            <a:extLst>
              <a:ext uri="{FF2B5EF4-FFF2-40B4-BE49-F238E27FC236}">
                <a16:creationId xmlns:a16="http://schemas.microsoft.com/office/drawing/2014/main" id="{2EF962EB-877D-468D-9632-149CDB5079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54" y="2066128"/>
            <a:ext cx="5450557" cy="2725278"/>
          </a:xfrm>
          <a:prstGeom prst="rect">
            <a:avLst/>
          </a:prstGeom>
          <a:effectLst/>
        </p:spPr>
      </p:pic>
      <p:sp>
        <p:nvSpPr>
          <p:cNvPr id="2" name="Title 1"/>
          <p:cNvSpPr>
            <a:spLocks noGrp="1"/>
          </p:cNvSpPr>
          <p:nvPr>
            <p:ph type="ctrTitle"/>
          </p:nvPr>
        </p:nvSpPr>
        <p:spPr>
          <a:xfrm>
            <a:off x="7385967" y="1325880"/>
            <a:ext cx="4158334" cy="3066507"/>
          </a:xfrm>
        </p:spPr>
        <p:txBody>
          <a:bodyPr>
            <a:normAutofit/>
          </a:bodyPr>
          <a:lstStyle/>
          <a:p>
            <a:r>
              <a:rPr lang="en-US" sz="4800" err="1"/>
              <a:t>DDSAnalytics</a:t>
            </a:r>
            <a:r>
              <a:rPr lang="en-US" sz="4800"/>
              <a:t> Talent </a:t>
            </a:r>
            <a:r>
              <a:rPr lang="en-US" sz="4800" err="1"/>
              <a:t>Mangement</a:t>
            </a:r>
            <a:r>
              <a:rPr lang="en-US" sz="4800"/>
              <a:t> Solutions</a:t>
            </a:r>
          </a:p>
        </p:txBody>
      </p:sp>
      <p:sp>
        <p:nvSpPr>
          <p:cNvPr id="3" name="Subtitle 2"/>
          <p:cNvSpPr>
            <a:spLocks noGrp="1"/>
          </p:cNvSpPr>
          <p:nvPr>
            <p:ph type="subTitle" idx="1"/>
          </p:nvPr>
        </p:nvSpPr>
        <p:spPr>
          <a:xfrm>
            <a:off x="7385967" y="4588329"/>
            <a:ext cx="4158334" cy="1621508"/>
          </a:xfrm>
        </p:spPr>
        <p:txBody>
          <a:bodyPr>
            <a:normAutofit/>
          </a:bodyPr>
          <a:lstStyle/>
          <a:p>
            <a:r>
              <a:rPr lang="en-US" sz="1800"/>
              <a:t>VENKAT </a:t>
            </a:r>
            <a:r>
              <a:rPr lang="en-US" sz="1800" err="1"/>
              <a:t>Kasarla</a:t>
            </a:r>
            <a:endParaRPr lang="en-US" sz="1800"/>
          </a:p>
          <a:p>
            <a:r>
              <a:rPr lang="en-US" sz="1800"/>
              <a:t>Michael Toolin</a:t>
            </a:r>
          </a:p>
          <a:p>
            <a:r>
              <a:rPr lang="en-US" sz="1800"/>
              <a:t>Jaime Villanueva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5EF2-856C-464F-AFEF-941F57264630}"/>
              </a:ext>
            </a:extLst>
          </p:cNvPr>
          <p:cNvSpPr>
            <a:spLocks noGrp="1"/>
          </p:cNvSpPr>
          <p:nvPr>
            <p:ph type="title"/>
          </p:nvPr>
        </p:nvSpPr>
        <p:spPr/>
        <p:txBody>
          <a:bodyPr/>
          <a:lstStyle/>
          <a:p>
            <a:r>
              <a:rPr lang="en-US"/>
              <a:t>Marital Status vs Attrition</a:t>
            </a:r>
          </a:p>
        </p:txBody>
      </p:sp>
      <p:sp>
        <p:nvSpPr>
          <p:cNvPr id="3" name="Content Placeholder 2">
            <a:extLst>
              <a:ext uri="{FF2B5EF4-FFF2-40B4-BE49-F238E27FC236}">
                <a16:creationId xmlns:a16="http://schemas.microsoft.com/office/drawing/2014/main" id="{DA0CC5DF-D92B-4CEA-A9C6-981614D133B2}"/>
              </a:ext>
            </a:extLst>
          </p:cNvPr>
          <p:cNvSpPr>
            <a:spLocks noGrp="1"/>
          </p:cNvSpPr>
          <p:nvPr>
            <p:ph idx="1"/>
          </p:nvPr>
        </p:nvSpPr>
        <p:spPr>
          <a:xfrm>
            <a:off x="793928" y="1355471"/>
            <a:ext cx="8946541" cy="497777"/>
          </a:xfrm>
        </p:spPr>
        <p:txBody>
          <a:bodyPr vert="horz" lIns="91440" tIns="45720" rIns="91440" bIns="45720" rtlCol="0" anchor="t">
            <a:normAutofit/>
          </a:bodyPr>
          <a:lstStyle/>
          <a:p>
            <a:r>
              <a:rPr lang="en-US"/>
              <a:t>Single employees tended to leave the company</a:t>
            </a:r>
          </a:p>
          <a:p>
            <a:pPr marL="0" indent="0">
              <a:buNone/>
            </a:pPr>
            <a:endParaRPr lang="en-US"/>
          </a:p>
        </p:txBody>
      </p:sp>
      <p:pic>
        <p:nvPicPr>
          <p:cNvPr id="4" name="Picture 3" descr="A picture containing clipart&#10;&#10;Description generated with high confidence">
            <a:extLst>
              <a:ext uri="{FF2B5EF4-FFF2-40B4-BE49-F238E27FC236}">
                <a16:creationId xmlns:a16="http://schemas.microsoft.com/office/drawing/2014/main" id="{013542F1-5B4F-47DB-A87F-BB12057C4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0" y="200025"/>
            <a:ext cx="2229998" cy="1114999"/>
          </a:xfrm>
          <a:prstGeom prst="rect">
            <a:avLst/>
          </a:prstGeom>
        </p:spPr>
      </p:pic>
      <p:pic>
        <p:nvPicPr>
          <p:cNvPr id="5" name="Picture 6">
            <a:extLst>
              <a:ext uri="{FF2B5EF4-FFF2-40B4-BE49-F238E27FC236}">
                <a16:creationId xmlns:a16="http://schemas.microsoft.com/office/drawing/2014/main" id="{05C66974-9658-4E21-B78B-B280B92CCF69}"/>
              </a:ext>
            </a:extLst>
          </p:cNvPr>
          <p:cNvPicPr>
            <a:picLocks noChangeAspect="1"/>
          </p:cNvPicPr>
          <p:nvPr/>
        </p:nvPicPr>
        <p:blipFill>
          <a:blip r:embed="rId3"/>
          <a:stretch>
            <a:fillRect/>
          </a:stretch>
        </p:blipFill>
        <p:spPr>
          <a:xfrm>
            <a:off x="2448775" y="2066925"/>
            <a:ext cx="7287363" cy="4397375"/>
          </a:xfrm>
          <a:prstGeom prst="rect">
            <a:avLst/>
          </a:prstGeom>
        </p:spPr>
      </p:pic>
    </p:spTree>
    <p:extLst>
      <p:ext uri="{BB962C8B-B14F-4D97-AF65-F5344CB8AC3E}">
        <p14:creationId xmlns:p14="http://schemas.microsoft.com/office/powerpoint/2010/main" val="330166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3D7F-ED38-477D-85A9-04F5AD16666F}"/>
              </a:ext>
            </a:extLst>
          </p:cNvPr>
          <p:cNvSpPr>
            <a:spLocks noGrp="1"/>
          </p:cNvSpPr>
          <p:nvPr>
            <p:ph type="title"/>
          </p:nvPr>
        </p:nvSpPr>
        <p:spPr>
          <a:xfrm>
            <a:off x="646111" y="452718"/>
            <a:ext cx="9404723" cy="729814"/>
          </a:xfrm>
        </p:spPr>
        <p:txBody>
          <a:bodyPr/>
          <a:lstStyle/>
          <a:p>
            <a:r>
              <a:rPr lang="en-US"/>
              <a:t>Job Level vs Attrition</a:t>
            </a:r>
          </a:p>
        </p:txBody>
      </p:sp>
      <p:sp>
        <p:nvSpPr>
          <p:cNvPr id="3" name="Content Placeholder 2">
            <a:extLst>
              <a:ext uri="{FF2B5EF4-FFF2-40B4-BE49-F238E27FC236}">
                <a16:creationId xmlns:a16="http://schemas.microsoft.com/office/drawing/2014/main" id="{F88A8AA9-76DF-456B-AF68-DDD306E71310}"/>
              </a:ext>
            </a:extLst>
          </p:cNvPr>
          <p:cNvSpPr>
            <a:spLocks noGrp="1"/>
          </p:cNvSpPr>
          <p:nvPr>
            <p:ph idx="1"/>
          </p:nvPr>
        </p:nvSpPr>
        <p:spPr>
          <a:xfrm>
            <a:off x="804432" y="1377358"/>
            <a:ext cx="8946541" cy="550923"/>
          </a:xfrm>
        </p:spPr>
        <p:txBody>
          <a:bodyPr vert="horz" lIns="91440" tIns="45720" rIns="91440" bIns="45720" rtlCol="0" anchor="t">
            <a:normAutofit fontScale="92500"/>
          </a:bodyPr>
          <a:lstStyle/>
          <a:p>
            <a:r>
              <a:rPr lang="en-US"/>
              <a:t>Employees at the lowest Job Level  leave the company at a higher rate</a:t>
            </a:r>
          </a:p>
        </p:txBody>
      </p:sp>
      <p:pic>
        <p:nvPicPr>
          <p:cNvPr id="4" name="Picture 3" descr="A picture containing clipart&#10;&#10;Description generated with high confidence">
            <a:extLst>
              <a:ext uri="{FF2B5EF4-FFF2-40B4-BE49-F238E27FC236}">
                <a16:creationId xmlns:a16="http://schemas.microsoft.com/office/drawing/2014/main" id="{F9E64567-25C7-4BC6-928F-B9713DA36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973" y="141664"/>
            <a:ext cx="2222116" cy="1111059"/>
          </a:xfrm>
          <a:prstGeom prst="rect">
            <a:avLst/>
          </a:prstGeom>
        </p:spPr>
      </p:pic>
      <p:pic>
        <p:nvPicPr>
          <p:cNvPr id="5" name="Picture 5">
            <a:extLst>
              <a:ext uri="{FF2B5EF4-FFF2-40B4-BE49-F238E27FC236}">
                <a16:creationId xmlns:a16="http://schemas.microsoft.com/office/drawing/2014/main" id="{FD5EFBCA-6B0F-4735-99E6-5180363BF9D7}"/>
              </a:ext>
            </a:extLst>
          </p:cNvPr>
          <p:cNvPicPr>
            <a:picLocks noChangeAspect="1"/>
          </p:cNvPicPr>
          <p:nvPr/>
        </p:nvPicPr>
        <p:blipFill>
          <a:blip r:embed="rId3"/>
          <a:stretch>
            <a:fillRect/>
          </a:stretch>
        </p:blipFill>
        <p:spPr>
          <a:xfrm>
            <a:off x="2484217" y="2128838"/>
            <a:ext cx="7331296" cy="4281487"/>
          </a:xfrm>
          <a:prstGeom prst="rect">
            <a:avLst/>
          </a:prstGeom>
        </p:spPr>
      </p:pic>
    </p:spTree>
    <p:extLst>
      <p:ext uri="{BB962C8B-B14F-4D97-AF65-F5344CB8AC3E}">
        <p14:creationId xmlns:p14="http://schemas.microsoft.com/office/powerpoint/2010/main" val="292005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BD86-F8AA-40C3-9406-86F5A06B32EA}"/>
              </a:ext>
            </a:extLst>
          </p:cNvPr>
          <p:cNvSpPr>
            <a:spLocks noGrp="1"/>
          </p:cNvSpPr>
          <p:nvPr>
            <p:ph type="title"/>
          </p:nvPr>
        </p:nvSpPr>
        <p:spPr>
          <a:xfrm>
            <a:off x="646111" y="452718"/>
            <a:ext cx="9404723" cy="800005"/>
          </a:xfrm>
        </p:spPr>
        <p:txBody>
          <a:bodyPr/>
          <a:lstStyle/>
          <a:p>
            <a:r>
              <a:rPr lang="en-US"/>
              <a:t>Job Involvement vs Attrition</a:t>
            </a:r>
          </a:p>
        </p:txBody>
      </p:sp>
      <p:sp>
        <p:nvSpPr>
          <p:cNvPr id="3" name="Content Placeholder 2">
            <a:extLst>
              <a:ext uri="{FF2B5EF4-FFF2-40B4-BE49-F238E27FC236}">
                <a16:creationId xmlns:a16="http://schemas.microsoft.com/office/drawing/2014/main" id="{2B4C8D14-B1EE-435E-BA4A-89ABCACA3816}"/>
              </a:ext>
            </a:extLst>
          </p:cNvPr>
          <p:cNvSpPr>
            <a:spLocks noGrp="1"/>
          </p:cNvSpPr>
          <p:nvPr>
            <p:ph idx="1"/>
          </p:nvPr>
        </p:nvSpPr>
        <p:spPr>
          <a:xfrm>
            <a:off x="787523" y="1461653"/>
            <a:ext cx="8946541" cy="1178420"/>
          </a:xfrm>
        </p:spPr>
        <p:txBody>
          <a:bodyPr vert="horz" lIns="91440" tIns="45720" rIns="91440" bIns="45720" rtlCol="0" anchor="t">
            <a:normAutofit fontScale="92500" lnSpcReduction="20000"/>
          </a:bodyPr>
          <a:lstStyle/>
          <a:p>
            <a:r>
              <a:rPr lang="en-US"/>
              <a:t>More employees who rated their job involvement as a 1 or 2 left the company than stayed with the company. </a:t>
            </a:r>
          </a:p>
          <a:p>
            <a:r>
              <a:rPr lang="en-US"/>
              <a:t>The opposite is true for employees who rated their job involvement as a 3 or 4.</a:t>
            </a:r>
          </a:p>
        </p:txBody>
      </p:sp>
      <p:pic>
        <p:nvPicPr>
          <p:cNvPr id="4" name="Picture 3" descr="A picture containing clipart&#10;&#10;Description generated with high confidence">
            <a:extLst>
              <a:ext uri="{FF2B5EF4-FFF2-40B4-BE49-F238E27FC236}">
                <a16:creationId xmlns:a16="http://schemas.microsoft.com/office/drawing/2014/main" id="{5594C174-D6FA-4A14-B24D-26F050612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973" y="141664"/>
            <a:ext cx="2222116" cy="1111059"/>
          </a:xfrm>
          <a:prstGeom prst="rect">
            <a:avLst/>
          </a:prstGeom>
        </p:spPr>
      </p:pic>
      <p:pic>
        <p:nvPicPr>
          <p:cNvPr id="5" name="Picture 5">
            <a:extLst>
              <a:ext uri="{FF2B5EF4-FFF2-40B4-BE49-F238E27FC236}">
                <a16:creationId xmlns:a16="http://schemas.microsoft.com/office/drawing/2014/main" id="{A4C8F45E-A9A0-4507-A504-5E737D434776}"/>
              </a:ext>
            </a:extLst>
          </p:cNvPr>
          <p:cNvPicPr>
            <a:picLocks noChangeAspect="1"/>
          </p:cNvPicPr>
          <p:nvPr/>
        </p:nvPicPr>
        <p:blipFill>
          <a:blip r:embed="rId3"/>
          <a:stretch>
            <a:fillRect/>
          </a:stretch>
        </p:blipFill>
        <p:spPr>
          <a:xfrm>
            <a:off x="2584450" y="2716213"/>
            <a:ext cx="7207250" cy="3746721"/>
          </a:xfrm>
          <a:prstGeom prst="rect">
            <a:avLst/>
          </a:prstGeom>
        </p:spPr>
      </p:pic>
    </p:spTree>
    <p:extLst>
      <p:ext uri="{BB962C8B-B14F-4D97-AF65-F5344CB8AC3E}">
        <p14:creationId xmlns:p14="http://schemas.microsoft.com/office/powerpoint/2010/main" val="2993157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2712-403D-4B01-BC3E-33BB650C2E09}"/>
              </a:ext>
            </a:extLst>
          </p:cNvPr>
          <p:cNvSpPr>
            <a:spLocks noGrp="1"/>
          </p:cNvSpPr>
          <p:nvPr>
            <p:ph type="title"/>
          </p:nvPr>
        </p:nvSpPr>
        <p:spPr/>
        <p:txBody>
          <a:bodyPr/>
          <a:lstStyle/>
          <a:p>
            <a:r>
              <a:rPr lang="en-US"/>
              <a:t>Job Role vs Attrition </a:t>
            </a:r>
          </a:p>
        </p:txBody>
      </p:sp>
      <p:sp>
        <p:nvSpPr>
          <p:cNvPr id="3" name="Content Placeholder 2">
            <a:extLst>
              <a:ext uri="{FF2B5EF4-FFF2-40B4-BE49-F238E27FC236}">
                <a16:creationId xmlns:a16="http://schemas.microsoft.com/office/drawing/2014/main" id="{EF5FBF3A-94F9-47A7-ABB9-ACDEB9904EAD}"/>
              </a:ext>
            </a:extLst>
          </p:cNvPr>
          <p:cNvSpPr>
            <a:spLocks noGrp="1"/>
          </p:cNvSpPr>
          <p:nvPr>
            <p:ph idx="1"/>
          </p:nvPr>
        </p:nvSpPr>
        <p:spPr>
          <a:xfrm>
            <a:off x="711378" y="1352130"/>
            <a:ext cx="9339085" cy="4896270"/>
          </a:xfrm>
        </p:spPr>
        <p:txBody>
          <a:bodyPr vert="horz" lIns="91440" tIns="45720" rIns="91440" bIns="45720" rtlCol="0" anchor="t">
            <a:normAutofit/>
          </a:bodyPr>
          <a:lstStyle/>
          <a:p>
            <a:r>
              <a:rPr lang="en-US"/>
              <a:t>Sales Representative , Laboratory Technician roles tend to leave</a:t>
            </a:r>
          </a:p>
          <a:p>
            <a:endParaRPr lang="en-US"/>
          </a:p>
          <a:p>
            <a:pPr>
              <a:buNone/>
            </a:pPr>
            <a:endParaRPr lang="en-US"/>
          </a:p>
        </p:txBody>
      </p:sp>
      <p:pic>
        <p:nvPicPr>
          <p:cNvPr id="4" name="Picture 3" descr="A picture containing clipart&#10;&#10;Description generated with high confidence">
            <a:extLst>
              <a:ext uri="{FF2B5EF4-FFF2-40B4-BE49-F238E27FC236}">
                <a16:creationId xmlns:a16="http://schemas.microsoft.com/office/drawing/2014/main" id="{A321CB5B-7827-4F05-8DFF-CD6A96105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3090" y="141664"/>
            <a:ext cx="2229998" cy="1114999"/>
          </a:xfrm>
          <a:prstGeom prst="rect">
            <a:avLst/>
          </a:prstGeom>
        </p:spPr>
      </p:pic>
      <p:pic>
        <p:nvPicPr>
          <p:cNvPr id="6" name="Picture 6">
            <a:extLst>
              <a:ext uri="{FF2B5EF4-FFF2-40B4-BE49-F238E27FC236}">
                <a16:creationId xmlns:a16="http://schemas.microsoft.com/office/drawing/2014/main" id="{F4527DA2-3B33-4C4E-832E-6D238CB98731}"/>
              </a:ext>
            </a:extLst>
          </p:cNvPr>
          <p:cNvPicPr>
            <a:picLocks noChangeAspect="1"/>
          </p:cNvPicPr>
          <p:nvPr/>
        </p:nvPicPr>
        <p:blipFill>
          <a:blip r:embed="rId3"/>
          <a:stretch>
            <a:fillRect/>
          </a:stretch>
        </p:blipFill>
        <p:spPr>
          <a:xfrm>
            <a:off x="2558275" y="2095500"/>
            <a:ext cx="7212012" cy="4314160"/>
          </a:xfrm>
          <a:prstGeom prst="rect">
            <a:avLst/>
          </a:prstGeom>
        </p:spPr>
      </p:pic>
    </p:spTree>
    <p:extLst>
      <p:ext uri="{BB962C8B-B14F-4D97-AF65-F5344CB8AC3E}">
        <p14:creationId xmlns:p14="http://schemas.microsoft.com/office/powerpoint/2010/main" val="373184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B2E3-292C-4EFC-B3C6-4E52FF8C4004}"/>
              </a:ext>
            </a:extLst>
          </p:cNvPr>
          <p:cNvSpPr>
            <a:spLocks noGrp="1"/>
          </p:cNvSpPr>
          <p:nvPr>
            <p:ph type="title"/>
          </p:nvPr>
        </p:nvSpPr>
        <p:spPr>
          <a:xfrm>
            <a:off x="646113" y="452438"/>
            <a:ext cx="9404350" cy="1274212"/>
          </a:xfrm>
        </p:spPr>
        <p:txBody>
          <a:bodyPr/>
          <a:lstStyle/>
          <a:p>
            <a:r>
              <a:rPr lang="en-US"/>
              <a:t>Job Satisfaction vs Attrition</a:t>
            </a:r>
          </a:p>
        </p:txBody>
      </p:sp>
      <p:sp>
        <p:nvSpPr>
          <p:cNvPr id="3" name="Content Placeholder 2">
            <a:extLst>
              <a:ext uri="{FF2B5EF4-FFF2-40B4-BE49-F238E27FC236}">
                <a16:creationId xmlns:a16="http://schemas.microsoft.com/office/drawing/2014/main" id="{646796B2-4090-4D2B-9CFA-B3BC8E0D6617}"/>
              </a:ext>
            </a:extLst>
          </p:cNvPr>
          <p:cNvSpPr>
            <a:spLocks noGrp="1"/>
          </p:cNvSpPr>
          <p:nvPr>
            <p:ph idx="1"/>
          </p:nvPr>
        </p:nvSpPr>
        <p:spPr>
          <a:xfrm>
            <a:off x="753371" y="1268868"/>
            <a:ext cx="9297092" cy="572716"/>
          </a:xfrm>
        </p:spPr>
        <p:txBody>
          <a:bodyPr vert="horz" lIns="91440" tIns="45720" rIns="91440" bIns="45720" rtlCol="0" anchor="t">
            <a:normAutofit/>
          </a:bodyPr>
          <a:lstStyle/>
          <a:p>
            <a:r>
              <a:rPr lang="en-US"/>
              <a:t>Less Satisfied employees tend to leave</a:t>
            </a:r>
          </a:p>
          <a:p>
            <a:endParaRPr lang="en-US"/>
          </a:p>
          <a:p>
            <a:pPr marL="0" indent="0">
              <a:buNone/>
            </a:pPr>
            <a:endParaRPr lang="en-US"/>
          </a:p>
        </p:txBody>
      </p:sp>
      <p:pic>
        <p:nvPicPr>
          <p:cNvPr id="4" name="Picture 3" descr="A picture containing clipart&#10;&#10;Description generated with high confidence">
            <a:extLst>
              <a:ext uri="{FF2B5EF4-FFF2-40B4-BE49-F238E27FC236}">
                <a16:creationId xmlns:a16="http://schemas.microsoft.com/office/drawing/2014/main" id="{8F88E7DB-4235-4A75-AE41-F10B953AE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972" y="141665"/>
            <a:ext cx="2222116" cy="1111058"/>
          </a:xfrm>
          <a:prstGeom prst="rect">
            <a:avLst/>
          </a:prstGeom>
        </p:spPr>
      </p:pic>
      <p:pic>
        <p:nvPicPr>
          <p:cNvPr id="8" name="Picture 8">
            <a:extLst>
              <a:ext uri="{FF2B5EF4-FFF2-40B4-BE49-F238E27FC236}">
                <a16:creationId xmlns:a16="http://schemas.microsoft.com/office/drawing/2014/main" id="{EAB96F15-F4C3-401E-BD26-9AE0694D60DE}"/>
              </a:ext>
            </a:extLst>
          </p:cNvPr>
          <p:cNvPicPr>
            <a:picLocks noChangeAspect="1"/>
          </p:cNvPicPr>
          <p:nvPr/>
        </p:nvPicPr>
        <p:blipFill>
          <a:blip r:embed="rId3"/>
          <a:stretch>
            <a:fillRect/>
          </a:stretch>
        </p:blipFill>
        <p:spPr>
          <a:xfrm>
            <a:off x="2617788" y="2251075"/>
            <a:ext cx="7167562" cy="4170215"/>
          </a:xfrm>
          <a:prstGeom prst="rect">
            <a:avLst/>
          </a:prstGeom>
        </p:spPr>
      </p:pic>
    </p:spTree>
    <p:extLst>
      <p:ext uri="{BB962C8B-B14F-4D97-AF65-F5344CB8AC3E}">
        <p14:creationId xmlns:p14="http://schemas.microsoft.com/office/powerpoint/2010/main" val="224704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AC-59C9-4A8E-A236-DF29A0E75978}"/>
              </a:ext>
            </a:extLst>
          </p:cNvPr>
          <p:cNvSpPr>
            <a:spLocks noGrp="1"/>
          </p:cNvSpPr>
          <p:nvPr>
            <p:ph type="title"/>
          </p:nvPr>
        </p:nvSpPr>
        <p:spPr>
          <a:xfrm>
            <a:off x="646111" y="452718"/>
            <a:ext cx="9404723" cy="881068"/>
          </a:xfrm>
        </p:spPr>
        <p:txBody>
          <a:bodyPr/>
          <a:lstStyle/>
          <a:p>
            <a:r>
              <a:rPr lang="en-US"/>
              <a:t>Age groups within the company	</a:t>
            </a:r>
          </a:p>
        </p:txBody>
      </p:sp>
      <p:sp>
        <p:nvSpPr>
          <p:cNvPr id="3" name="Content Placeholder 2">
            <a:extLst>
              <a:ext uri="{FF2B5EF4-FFF2-40B4-BE49-F238E27FC236}">
                <a16:creationId xmlns:a16="http://schemas.microsoft.com/office/drawing/2014/main" id="{527AADB6-15F4-44C4-9380-F26713E8D06E}"/>
              </a:ext>
            </a:extLst>
          </p:cNvPr>
          <p:cNvSpPr>
            <a:spLocks noGrp="1"/>
          </p:cNvSpPr>
          <p:nvPr>
            <p:ph idx="1"/>
          </p:nvPr>
        </p:nvSpPr>
        <p:spPr>
          <a:xfrm>
            <a:off x="875201" y="1400995"/>
            <a:ext cx="8946541" cy="607780"/>
          </a:xfrm>
        </p:spPr>
        <p:txBody>
          <a:bodyPr>
            <a:normAutofit fontScale="92500" lnSpcReduction="20000"/>
          </a:bodyPr>
          <a:lstStyle/>
          <a:p>
            <a:r>
              <a:rPr lang="en-US"/>
              <a:t>We have more middle age workers, yet older workers have been at the company longer, as expected.</a:t>
            </a:r>
          </a:p>
        </p:txBody>
      </p:sp>
      <p:pic>
        <p:nvPicPr>
          <p:cNvPr id="4" name="Picture 3" descr="A picture containing clipart&#10;&#10;Description generated with high confidence">
            <a:extLst>
              <a:ext uri="{FF2B5EF4-FFF2-40B4-BE49-F238E27FC236}">
                <a16:creationId xmlns:a16="http://schemas.microsoft.com/office/drawing/2014/main" id="{B73F0D4E-819A-481F-9B93-6526B3CD7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3091" y="141665"/>
            <a:ext cx="2229998" cy="1115000"/>
          </a:xfrm>
          <a:prstGeom prst="rect">
            <a:avLst/>
          </a:prstGeom>
        </p:spPr>
      </p:pic>
      <p:pic>
        <p:nvPicPr>
          <p:cNvPr id="6" name="Picture 5">
            <a:extLst>
              <a:ext uri="{FF2B5EF4-FFF2-40B4-BE49-F238E27FC236}">
                <a16:creationId xmlns:a16="http://schemas.microsoft.com/office/drawing/2014/main" id="{1C68D6D8-BC1B-4AD6-91B5-614B2C4A9BE1}"/>
              </a:ext>
            </a:extLst>
          </p:cNvPr>
          <p:cNvPicPr>
            <a:picLocks noChangeAspect="1"/>
          </p:cNvPicPr>
          <p:nvPr/>
        </p:nvPicPr>
        <p:blipFill>
          <a:blip r:embed="rId3"/>
          <a:stretch>
            <a:fillRect/>
          </a:stretch>
        </p:blipFill>
        <p:spPr>
          <a:xfrm>
            <a:off x="2255713" y="2008775"/>
            <a:ext cx="7680574" cy="4660543"/>
          </a:xfrm>
          <a:prstGeom prst="rect">
            <a:avLst/>
          </a:prstGeom>
        </p:spPr>
      </p:pic>
    </p:spTree>
    <p:extLst>
      <p:ext uri="{BB962C8B-B14F-4D97-AF65-F5344CB8AC3E}">
        <p14:creationId xmlns:p14="http://schemas.microsoft.com/office/powerpoint/2010/main" val="89642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AC-59C9-4A8E-A236-DF29A0E75978}"/>
              </a:ext>
            </a:extLst>
          </p:cNvPr>
          <p:cNvSpPr>
            <a:spLocks noGrp="1"/>
          </p:cNvSpPr>
          <p:nvPr>
            <p:ph type="title"/>
          </p:nvPr>
        </p:nvSpPr>
        <p:spPr/>
        <p:txBody>
          <a:bodyPr/>
          <a:lstStyle/>
          <a:p>
            <a:r>
              <a:rPr lang="en-US"/>
              <a:t>Which job roles stay?	</a:t>
            </a:r>
          </a:p>
        </p:txBody>
      </p:sp>
      <p:sp>
        <p:nvSpPr>
          <p:cNvPr id="3" name="Content Placeholder 2">
            <a:extLst>
              <a:ext uri="{FF2B5EF4-FFF2-40B4-BE49-F238E27FC236}">
                <a16:creationId xmlns:a16="http://schemas.microsoft.com/office/drawing/2014/main" id="{527AADB6-15F4-44C4-9380-F26713E8D06E}"/>
              </a:ext>
            </a:extLst>
          </p:cNvPr>
          <p:cNvSpPr>
            <a:spLocks noGrp="1"/>
          </p:cNvSpPr>
          <p:nvPr>
            <p:ph idx="1"/>
          </p:nvPr>
        </p:nvSpPr>
        <p:spPr>
          <a:xfrm>
            <a:off x="964623" y="1360661"/>
            <a:ext cx="8946541" cy="607780"/>
          </a:xfrm>
        </p:spPr>
        <p:txBody>
          <a:bodyPr/>
          <a:lstStyle/>
          <a:p>
            <a:r>
              <a:rPr lang="en-US"/>
              <a:t>Management has the longest tenure, our Sales Team the least</a:t>
            </a:r>
          </a:p>
        </p:txBody>
      </p:sp>
      <p:pic>
        <p:nvPicPr>
          <p:cNvPr id="4" name="Picture 3" descr="A picture containing clipart&#10;&#10;Description generated with high confidence">
            <a:extLst>
              <a:ext uri="{FF2B5EF4-FFF2-40B4-BE49-F238E27FC236}">
                <a16:creationId xmlns:a16="http://schemas.microsoft.com/office/drawing/2014/main" id="{B73F0D4E-819A-481F-9B93-6526B3CD7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3091" y="141665"/>
            <a:ext cx="2229998" cy="1115000"/>
          </a:xfrm>
          <a:prstGeom prst="rect">
            <a:avLst/>
          </a:prstGeom>
        </p:spPr>
      </p:pic>
      <p:pic>
        <p:nvPicPr>
          <p:cNvPr id="5" name="Picture 4">
            <a:extLst>
              <a:ext uri="{FF2B5EF4-FFF2-40B4-BE49-F238E27FC236}">
                <a16:creationId xmlns:a16="http://schemas.microsoft.com/office/drawing/2014/main" id="{B9481DB0-CF1E-45F7-A54B-8173BC5347E8}"/>
              </a:ext>
            </a:extLst>
          </p:cNvPr>
          <p:cNvPicPr>
            <a:picLocks noChangeAspect="1"/>
          </p:cNvPicPr>
          <p:nvPr/>
        </p:nvPicPr>
        <p:blipFill>
          <a:blip r:embed="rId3"/>
          <a:stretch>
            <a:fillRect/>
          </a:stretch>
        </p:blipFill>
        <p:spPr>
          <a:xfrm>
            <a:off x="2182337" y="1957244"/>
            <a:ext cx="7827326" cy="4759091"/>
          </a:xfrm>
          <a:prstGeom prst="rect">
            <a:avLst/>
          </a:prstGeom>
        </p:spPr>
      </p:pic>
    </p:spTree>
    <p:extLst>
      <p:ext uri="{BB962C8B-B14F-4D97-AF65-F5344CB8AC3E}">
        <p14:creationId xmlns:p14="http://schemas.microsoft.com/office/powerpoint/2010/main" val="3053977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3A08-212A-4CCE-B321-C11AF9885951}"/>
              </a:ext>
            </a:extLst>
          </p:cNvPr>
          <p:cNvSpPr>
            <a:spLocks noGrp="1"/>
          </p:cNvSpPr>
          <p:nvPr>
            <p:ph type="title"/>
          </p:nvPr>
        </p:nvSpPr>
        <p:spPr>
          <a:xfrm>
            <a:off x="646111" y="452718"/>
            <a:ext cx="9404723" cy="800005"/>
          </a:xfrm>
        </p:spPr>
        <p:txBody>
          <a:bodyPr/>
          <a:lstStyle/>
          <a:p>
            <a:r>
              <a:rPr lang="en-US"/>
              <a:t>Conclusion</a:t>
            </a:r>
          </a:p>
        </p:txBody>
      </p:sp>
      <p:sp>
        <p:nvSpPr>
          <p:cNvPr id="3" name="Content Placeholder 2">
            <a:extLst>
              <a:ext uri="{FF2B5EF4-FFF2-40B4-BE49-F238E27FC236}">
                <a16:creationId xmlns:a16="http://schemas.microsoft.com/office/drawing/2014/main" id="{1AE623BF-A2C9-44A8-8844-140B99B0AD0F}"/>
              </a:ext>
            </a:extLst>
          </p:cNvPr>
          <p:cNvSpPr>
            <a:spLocks noGrp="1"/>
          </p:cNvSpPr>
          <p:nvPr>
            <p:ph idx="1"/>
          </p:nvPr>
        </p:nvSpPr>
        <p:spPr>
          <a:xfrm>
            <a:off x="875201" y="1563777"/>
            <a:ext cx="8946541" cy="4195481"/>
          </a:xfrm>
        </p:spPr>
        <p:txBody>
          <a:bodyPr/>
          <a:lstStyle/>
          <a:p>
            <a:r>
              <a:rPr lang="en-US"/>
              <a:t>There are a variety of reasons why people leave the company.</a:t>
            </a:r>
          </a:p>
          <a:p>
            <a:r>
              <a:rPr lang="en-US"/>
              <a:t> Total Compensation package drives attrition</a:t>
            </a:r>
          </a:p>
          <a:p>
            <a:pPr lvl="1"/>
            <a:r>
              <a:rPr lang="en-US"/>
              <a:t>Stock Options – give people ownership</a:t>
            </a:r>
          </a:p>
          <a:p>
            <a:pPr lvl="1"/>
            <a:r>
              <a:rPr lang="en-US"/>
              <a:t>Monthly Income – Need to be competitive in the industry. A competitive analysis requires more data</a:t>
            </a:r>
          </a:p>
          <a:p>
            <a:r>
              <a:rPr lang="en-US"/>
              <a:t>We have a much higher turnover rate in Sales than anywhere else in the company</a:t>
            </a:r>
          </a:p>
          <a:p>
            <a:r>
              <a:rPr lang="en-US"/>
              <a:t> A feeling of ownership and job satisfaction is a contributing factor</a:t>
            </a:r>
          </a:p>
          <a:p>
            <a:r>
              <a:rPr lang="en-US"/>
              <a:t>A better model is required to predict if a person with certain characteristics is at risk of leaving the company.</a:t>
            </a:r>
          </a:p>
          <a:p>
            <a:endParaRPr lang="en-US"/>
          </a:p>
          <a:p>
            <a:endParaRPr lang="en-US"/>
          </a:p>
          <a:p>
            <a:pPr lvl="1"/>
            <a:endParaRPr lang="en-US"/>
          </a:p>
        </p:txBody>
      </p:sp>
      <p:pic>
        <p:nvPicPr>
          <p:cNvPr id="4" name="Picture 3" descr="A picture containing clipart&#10;&#10;Description generated with high confidence">
            <a:extLst>
              <a:ext uri="{FF2B5EF4-FFF2-40B4-BE49-F238E27FC236}">
                <a16:creationId xmlns:a16="http://schemas.microsoft.com/office/drawing/2014/main" id="{DA326DBB-53AD-49ED-9B13-EA59A2DAD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973" y="141664"/>
            <a:ext cx="2222116" cy="1111059"/>
          </a:xfrm>
          <a:prstGeom prst="rect">
            <a:avLst/>
          </a:prstGeom>
        </p:spPr>
      </p:pic>
    </p:spTree>
    <p:extLst>
      <p:ext uri="{BB962C8B-B14F-4D97-AF65-F5344CB8AC3E}">
        <p14:creationId xmlns:p14="http://schemas.microsoft.com/office/powerpoint/2010/main" val="172694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EFDF-B616-447E-8415-2F4DB8821BA2}"/>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168BC08A-CB13-4014-9590-AD0D70E06572}"/>
              </a:ext>
            </a:extLst>
          </p:cNvPr>
          <p:cNvSpPr>
            <a:spLocks noGrp="1"/>
          </p:cNvSpPr>
          <p:nvPr>
            <p:ph idx="1"/>
          </p:nvPr>
        </p:nvSpPr>
        <p:spPr>
          <a:xfrm>
            <a:off x="1104293" y="1556818"/>
            <a:ext cx="8946541" cy="4195481"/>
          </a:xfrm>
        </p:spPr>
        <p:txBody>
          <a:bodyPr vert="horz" lIns="91440" tIns="45720" rIns="91440" bIns="45720" rtlCol="0" anchor="t">
            <a:normAutofit/>
          </a:bodyPr>
          <a:lstStyle/>
          <a:p>
            <a:r>
              <a:rPr lang="en-US"/>
              <a:t>We have been provided information describing the existing employees at </a:t>
            </a:r>
            <a:r>
              <a:rPr lang="en-US" err="1"/>
              <a:t>DDSAnalytics</a:t>
            </a:r>
            <a:r>
              <a:rPr lang="en-US"/>
              <a:t>.  This data provides a wide breadth of information.  The current project’s goal is to ascertain the three primary reasons for attrition at the company.  During this analysis the company is also interested in any trends regarding specific jobs that are uncovered</a:t>
            </a:r>
          </a:p>
          <a:p>
            <a:pPr marL="0" indent="0">
              <a:buNone/>
            </a:pPr>
            <a:endParaRPr lang="en-US"/>
          </a:p>
          <a:p>
            <a:r>
              <a:rPr lang="en-US"/>
              <a:t>We are only examining past data and no predictive analysis is provided.</a:t>
            </a:r>
          </a:p>
          <a:p>
            <a:endParaRPr lang="en-US"/>
          </a:p>
          <a:p>
            <a:endParaRPr lang="en-US"/>
          </a:p>
        </p:txBody>
      </p:sp>
      <p:pic>
        <p:nvPicPr>
          <p:cNvPr id="5" name="Picture 4" descr="A picture containing clipart&#10;&#10;Description generated with high confidence">
            <a:extLst>
              <a:ext uri="{FF2B5EF4-FFF2-40B4-BE49-F238E27FC236}">
                <a16:creationId xmlns:a16="http://schemas.microsoft.com/office/drawing/2014/main" id="{641426C7-27DE-438E-ABF0-9CD8E8058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4889" y="141665"/>
            <a:ext cx="2208199" cy="1104100"/>
          </a:xfrm>
          <a:prstGeom prst="rect">
            <a:avLst/>
          </a:prstGeom>
        </p:spPr>
      </p:pic>
    </p:spTree>
    <p:extLst>
      <p:ext uri="{BB962C8B-B14F-4D97-AF65-F5344CB8AC3E}">
        <p14:creationId xmlns:p14="http://schemas.microsoft.com/office/powerpoint/2010/main" val="426693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8E10-6210-43D7-95FA-52CC290F92DD}"/>
              </a:ext>
            </a:extLst>
          </p:cNvPr>
          <p:cNvSpPr>
            <a:spLocks noGrp="1"/>
          </p:cNvSpPr>
          <p:nvPr>
            <p:ph type="title"/>
          </p:nvPr>
        </p:nvSpPr>
        <p:spPr/>
        <p:txBody>
          <a:bodyPr/>
          <a:lstStyle/>
          <a:p>
            <a:r>
              <a:rPr lang="en-US"/>
              <a:t>Executive Summary</a:t>
            </a:r>
          </a:p>
        </p:txBody>
      </p:sp>
      <p:sp>
        <p:nvSpPr>
          <p:cNvPr id="3" name="Content Placeholder 2">
            <a:extLst>
              <a:ext uri="{FF2B5EF4-FFF2-40B4-BE49-F238E27FC236}">
                <a16:creationId xmlns:a16="http://schemas.microsoft.com/office/drawing/2014/main" id="{BF1284DB-1869-406C-A7E1-70FAA3C71442}"/>
              </a:ext>
            </a:extLst>
          </p:cNvPr>
          <p:cNvSpPr>
            <a:spLocks noGrp="1"/>
          </p:cNvSpPr>
          <p:nvPr>
            <p:ph idx="1"/>
          </p:nvPr>
        </p:nvSpPr>
        <p:spPr/>
        <p:txBody>
          <a:bodyPr/>
          <a:lstStyle/>
          <a:p>
            <a:r>
              <a:rPr lang="en-US"/>
              <a:t>The top three indicators for people leave the company</a:t>
            </a:r>
          </a:p>
          <a:p>
            <a:pPr marL="857250" lvl="1" indent="-457200">
              <a:buFont typeface="+mj-lt"/>
              <a:buAutoNum type="arabicPeriod"/>
            </a:pPr>
            <a:r>
              <a:rPr lang="en-US"/>
              <a:t>Total compensation</a:t>
            </a:r>
          </a:p>
          <a:p>
            <a:pPr marL="857250" lvl="1" indent="-457200">
              <a:buFont typeface="+mj-lt"/>
              <a:buAutoNum type="arabicPeriod"/>
            </a:pPr>
            <a:r>
              <a:rPr lang="en-US"/>
              <a:t>Job satisfaction</a:t>
            </a:r>
          </a:p>
          <a:p>
            <a:pPr marL="857250" lvl="1" indent="-457200">
              <a:buFont typeface="+mj-lt"/>
              <a:buAutoNum type="arabicPeriod"/>
            </a:pPr>
            <a:r>
              <a:rPr lang="en-US"/>
              <a:t>Career move</a:t>
            </a:r>
          </a:p>
          <a:p>
            <a:pPr marL="857250" lvl="1" indent="-457200">
              <a:buFont typeface="+mj-lt"/>
              <a:buAutoNum type="arabicPeriod"/>
            </a:pPr>
            <a:endParaRPr lang="en-US"/>
          </a:p>
        </p:txBody>
      </p:sp>
      <p:pic>
        <p:nvPicPr>
          <p:cNvPr id="4" name="Picture 3" descr="A picture containing clipart&#10;&#10;Description generated with high confidence">
            <a:extLst>
              <a:ext uri="{FF2B5EF4-FFF2-40B4-BE49-F238E27FC236}">
                <a16:creationId xmlns:a16="http://schemas.microsoft.com/office/drawing/2014/main" id="{A2F1B17B-E2E0-4BE0-BA8B-81BB58DA0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4889" y="141665"/>
            <a:ext cx="2208199" cy="1104100"/>
          </a:xfrm>
          <a:prstGeom prst="rect">
            <a:avLst/>
          </a:prstGeom>
        </p:spPr>
      </p:pic>
    </p:spTree>
    <p:extLst>
      <p:ext uri="{BB962C8B-B14F-4D97-AF65-F5344CB8AC3E}">
        <p14:creationId xmlns:p14="http://schemas.microsoft.com/office/powerpoint/2010/main" val="238281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6A04-3C00-4249-984D-B6E25D10D165}"/>
              </a:ext>
            </a:extLst>
          </p:cNvPr>
          <p:cNvSpPr>
            <a:spLocks noGrp="1"/>
          </p:cNvSpPr>
          <p:nvPr>
            <p:ph type="title"/>
          </p:nvPr>
        </p:nvSpPr>
        <p:spPr/>
        <p:txBody>
          <a:bodyPr/>
          <a:lstStyle/>
          <a:p>
            <a:r>
              <a:rPr lang="en-US"/>
              <a:t>Data Set	</a:t>
            </a:r>
          </a:p>
        </p:txBody>
      </p:sp>
      <p:sp>
        <p:nvSpPr>
          <p:cNvPr id="3" name="Content Placeholder 2">
            <a:extLst>
              <a:ext uri="{FF2B5EF4-FFF2-40B4-BE49-F238E27FC236}">
                <a16:creationId xmlns:a16="http://schemas.microsoft.com/office/drawing/2014/main" id="{C15D0F85-50EB-4A8F-A3A9-15B23F30D044}"/>
              </a:ext>
            </a:extLst>
          </p:cNvPr>
          <p:cNvSpPr>
            <a:spLocks noGrp="1"/>
          </p:cNvSpPr>
          <p:nvPr>
            <p:ph idx="1"/>
          </p:nvPr>
        </p:nvSpPr>
        <p:spPr>
          <a:xfrm>
            <a:off x="1104293" y="1664035"/>
            <a:ext cx="8946541" cy="4195481"/>
          </a:xfrm>
        </p:spPr>
        <p:txBody>
          <a:bodyPr>
            <a:normAutofit lnSpcReduction="10000"/>
          </a:bodyPr>
          <a:lstStyle/>
          <a:p>
            <a:r>
              <a:rPr lang="en-US"/>
              <a:t>The data provided contained information on 1470 individuals in the company.  Each individual’s record contained 35 separate pieces of information.</a:t>
            </a:r>
          </a:p>
          <a:p>
            <a:pPr marL="0" indent="0">
              <a:buNone/>
            </a:pPr>
            <a:endParaRPr lang="en-US"/>
          </a:p>
          <a:p>
            <a:r>
              <a:rPr lang="en-US"/>
              <a:t>Aside from company specific data such as payrate, the data contained details that ranged from personal information such as age and marital status to professional information such education level and number of years in the workforce.</a:t>
            </a:r>
          </a:p>
          <a:p>
            <a:pPr marL="0" indent="0">
              <a:buNone/>
            </a:pPr>
            <a:endParaRPr lang="en-US"/>
          </a:p>
          <a:p>
            <a:r>
              <a:rPr lang="en-US"/>
              <a:t>Many of the variables are categorical.  Our approach is to identify key variables and compare the percentage of people  who left the company vs those who stayed at the company.</a:t>
            </a:r>
          </a:p>
          <a:p>
            <a:pPr marL="0" indent="0">
              <a:buNone/>
            </a:pPr>
            <a:endParaRPr lang="en-US"/>
          </a:p>
          <a:p>
            <a:endParaRPr lang="en-US"/>
          </a:p>
        </p:txBody>
      </p:sp>
      <p:pic>
        <p:nvPicPr>
          <p:cNvPr id="4" name="Picture 3" descr="A picture containing clipart&#10;&#10;Description generated with high confidence">
            <a:extLst>
              <a:ext uri="{FF2B5EF4-FFF2-40B4-BE49-F238E27FC236}">
                <a16:creationId xmlns:a16="http://schemas.microsoft.com/office/drawing/2014/main" id="{AF7B3885-6AB1-44B3-B091-EA8F221EB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4889" y="141665"/>
            <a:ext cx="2208199" cy="1104100"/>
          </a:xfrm>
          <a:prstGeom prst="rect">
            <a:avLst/>
          </a:prstGeom>
        </p:spPr>
      </p:pic>
    </p:spTree>
    <p:extLst>
      <p:ext uri="{BB962C8B-B14F-4D97-AF65-F5344CB8AC3E}">
        <p14:creationId xmlns:p14="http://schemas.microsoft.com/office/powerpoint/2010/main" val="76517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6A04-3C00-4249-984D-B6E25D10D165}"/>
              </a:ext>
            </a:extLst>
          </p:cNvPr>
          <p:cNvSpPr>
            <a:spLocks noGrp="1"/>
          </p:cNvSpPr>
          <p:nvPr>
            <p:ph type="title"/>
          </p:nvPr>
        </p:nvSpPr>
        <p:spPr>
          <a:xfrm>
            <a:off x="646112" y="452718"/>
            <a:ext cx="8946542" cy="945158"/>
          </a:xfrm>
        </p:spPr>
        <p:txBody>
          <a:bodyPr/>
          <a:lstStyle/>
          <a:p>
            <a:r>
              <a:rPr lang="en-US"/>
              <a:t>Exploratory Phase</a:t>
            </a:r>
          </a:p>
        </p:txBody>
      </p:sp>
      <p:sp>
        <p:nvSpPr>
          <p:cNvPr id="3" name="Content Placeholder 2">
            <a:extLst>
              <a:ext uri="{FF2B5EF4-FFF2-40B4-BE49-F238E27FC236}">
                <a16:creationId xmlns:a16="http://schemas.microsoft.com/office/drawing/2014/main" id="{C15D0F85-50EB-4A8F-A3A9-15B23F30D044}"/>
              </a:ext>
            </a:extLst>
          </p:cNvPr>
          <p:cNvSpPr>
            <a:spLocks noGrp="1"/>
          </p:cNvSpPr>
          <p:nvPr>
            <p:ph idx="1"/>
          </p:nvPr>
        </p:nvSpPr>
        <p:spPr>
          <a:xfrm>
            <a:off x="1104293" y="1556818"/>
            <a:ext cx="8946541" cy="4195481"/>
          </a:xfrm>
        </p:spPr>
        <p:txBody>
          <a:bodyPr vert="horz" lIns="91440" tIns="45720" rIns="91440" bIns="45720" rtlCol="0" anchor="t">
            <a:normAutofit/>
          </a:bodyPr>
          <a:lstStyle/>
          <a:p>
            <a:pPr marL="0" indent="0">
              <a:buNone/>
            </a:pPr>
            <a:r>
              <a:rPr lang="en-US"/>
              <a:t>Basic statistics of employees in the company</a:t>
            </a:r>
          </a:p>
          <a:p>
            <a:pPr>
              <a:buFont typeface="Wingdings" panose="05000000000000000000" pitchFamily="2" charset="2"/>
              <a:buChar char="§"/>
            </a:pPr>
            <a:r>
              <a:rPr lang="en-US"/>
              <a:t>1470 employees with 35 variables describing each person</a:t>
            </a:r>
          </a:p>
          <a:p>
            <a:pPr>
              <a:buFont typeface="Wingdings" panose="05000000000000000000" pitchFamily="2" charset="2"/>
              <a:buChar char="§"/>
            </a:pPr>
            <a:r>
              <a:rPr lang="en-US"/>
              <a:t>237 people have left the company, 1233 people remaining</a:t>
            </a:r>
          </a:p>
          <a:p>
            <a:pPr>
              <a:buFont typeface="Wingdings" panose="05000000000000000000" pitchFamily="2" charset="2"/>
              <a:buChar char="§"/>
            </a:pPr>
            <a:r>
              <a:rPr lang="en-US"/>
              <a:t>Average age of employee is just under 37 years old</a:t>
            </a:r>
          </a:p>
          <a:p>
            <a:pPr>
              <a:buFont typeface="Wingdings" panose="05000000000000000000" pitchFamily="2" charset="2"/>
              <a:buChar char="§"/>
            </a:pPr>
            <a:r>
              <a:rPr lang="en-US"/>
              <a:t>Employees have spent just over 7 years on average at the company and have spent almost 4.25 years in their current role.</a:t>
            </a:r>
          </a:p>
          <a:p>
            <a:pPr marL="0" indent="0">
              <a:buNone/>
            </a:pPr>
            <a:endParaRPr lang="en-US"/>
          </a:p>
        </p:txBody>
      </p:sp>
      <p:pic>
        <p:nvPicPr>
          <p:cNvPr id="4" name="Picture 3" descr="A picture containing clipart&#10;&#10;Description generated with high confidence">
            <a:extLst>
              <a:ext uri="{FF2B5EF4-FFF2-40B4-BE49-F238E27FC236}">
                <a16:creationId xmlns:a16="http://schemas.microsoft.com/office/drawing/2014/main" id="{12520B8F-09CF-48AD-9FB6-F3C9BAF27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4889" y="141665"/>
            <a:ext cx="2208199" cy="1104100"/>
          </a:xfrm>
          <a:prstGeom prst="rect">
            <a:avLst/>
          </a:prstGeom>
        </p:spPr>
      </p:pic>
    </p:spTree>
    <p:extLst>
      <p:ext uri="{BB962C8B-B14F-4D97-AF65-F5344CB8AC3E}">
        <p14:creationId xmlns:p14="http://schemas.microsoft.com/office/powerpoint/2010/main" val="411990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0D8D-2750-46EF-BBE9-0102B1278B19}"/>
              </a:ext>
            </a:extLst>
          </p:cNvPr>
          <p:cNvSpPr>
            <a:spLocks noGrp="1"/>
          </p:cNvSpPr>
          <p:nvPr>
            <p:ph type="title"/>
          </p:nvPr>
        </p:nvSpPr>
        <p:spPr/>
        <p:txBody>
          <a:bodyPr/>
          <a:lstStyle/>
          <a:p>
            <a:r>
              <a:rPr lang="en-US"/>
              <a:t>Cleaning and munging	</a:t>
            </a:r>
          </a:p>
        </p:txBody>
      </p:sp>
      <p:sp>
        <p:nvSpPr>
          <p:cNvPr id="3" name="Content Placeholder 2">
            <a:extLst>
              <a:ext uri="{FF2B5EF4-FFF2-40B4-BE49-F238E27FC236}">
                <a16:creationId xmlns:a16="http://schemas.microsoft.com/office/drawing/2014/main" id="{C5E525CF-FC72-4EAC-A3A1-1A871384CA91}"/>
              </a:ext>
            </a:extLst>
          </p:cNvPr>
          <p:cNvSpPr>
            <a:spLocks noGrp="1"/>
          </p:cNvSpPr>
          <p:nvPr>
            <p:ph idx="1"/>
          </p:nvPr>
        </p:nvSpPr>
        <p:spPr/>
        <p:txBody>
          <a:bodyPr vert="horz" lIns="91440" tIns="45720" rIns="91440" bIns="45720" rtlCol="0" anchor="t">
            <a:normAutofit/>
          </a:bodyPr>
          <a:lstStyle/>
          <a:p>
            <a:r>
              <a:rPr lang="en-US"/>
              <a:t>Mapping of the various categorical values according to Data definition</a:t>
            </a:r>
          </a:p>
          <a:p>
            <a:pPr>
              <a:buFont typeface="Wingdings 3"/>
            </a:pPr>
            <a:r>
              <a:rPr lang="en-US"/>
              <a:t>The data was filtered based on different Categorical variables against Attrition</a:t>
            </a:r>
          </a:p>
          <a:p>
            <a:pPr>
              <a:buFont typeface="Wingdings 3"/>
            </a:pPr>
            <a:r>
              <a:rPr lang="en-US"/>
              <a:t>Some variables that act as categorical variables had too many categories to do an effective comparison.  In these cases various groups were created for data exploration.  One example is Age, where the quantiles for Age were calculated and groups based on Age were created.  These are discussed later on.</a:t>
            </a:r>
          </a:p>
        </p:txBody>
      </p:sp>
      <p:pic>
        <p:nvPicPr>
          <p:cNvPr id="4" name="Picture 3" descr="A picture containing clipart&#10;&#10;Description generated with high confidence">
            <a:extLst>
              <a:ext uri="{FF2B5EF4-FFF2-40B4-BE49-F238E27FC236}">
                <a16:creationId xmlns:a16="http://schemas.microsoft.com/office/drawing/2014/main" id="{EA42A980-787C-4743-A01B-75AD1C3F5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4889" y="141665"/>
            <a:ext cx="2208199" cy="1104100"/>
          </a:xfrm>
          <a:prstGeom prst="rect">
            <a:avLst/>
          </a:prstGeom>
        </p:spPr>
      </p:pic>
    </p:spTree>
    <p:extLst>
      <p:ext uri="{BB962C8B-B14F-4D97-AF65-F5344CB8AC3E}">
        <p14:creationId xmlns:p14="http://schemas.microsoft.com/office/powerpoint/2010/main" val="192601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C3FF-9F96-49BB-869A-7953D3CCC4A2}"/>
              </a:ext>
            </a:extLst>
          </p:cNvPr>
          <p:cNvSpPr>
            <a:spLocks noGrp="1"/>
          </p:cNvSpPr>
          <p:nvPr>
            <p:ph type="title"/>
          </p:nvPr>
        </p:nvSpPr>
        <p:spPr>
          <a:xfrm>
            <a:off x="646111" y="452718"/>
            <a:ext cx="9404723" cy="1400530"/>
          </a:xfrm>
        </p:spPr>
        <p:txBody>
          <a:bodyPr/>
          <a:lstStyle/>
          <a:p>
            <a:r>
              <a:rPr lang="en-US" sz="4000"/>
              <a:t>Attrition based on Monthly Income</a:t>
            </a:r>
          </a:p>
        </p:txBody>
      </p:sp>
      <p:sp>
        <p:nvSpPr>
          <p:cNvPr id="3" name="Content Placeholder 2">
            <a:extLst>
              <a:ext uri="{FF2B5EF4-FFF2-40B4-BE49-F238E27FC236}">
                <a16:creationId xmlns:a16="http://schemas.microsoft.com/office/drawing/2014/main" id="{45DAACCC-0B19-4686-9074-1D5F1E795A7C}"/>
              </a:ext>
            </a:extLst>
          </p:cNvPr>
          <p:cNvSpPr>
            <a:spLocks noGrp="1"/>
          </p:cNvSpPr>
          <p:nvPr>
            <p:ph idx="1"/>
          </p:nvPr>
        </p:nvSpPr>
        <p:spPr>
          <a:xfrm>
            <a:off x="341313" y="1308359"/>
            <a:ext cx="9709150" cy="4940041"/>
          </a:xfrm>
        </p:spPr>
        <p:txBody>
          <a:bodyPr vert="horz" lIns="91440" tIns="45720" rIns="91440" bIns="45720" rtlCol="0" anchor="t">
            <a:normAutofit/>
          </a:bodyPr>
          <a:lstStyle/>
          <a:p>
            <a:r>
              <a:rPr lang="en-US"/>
              <a:t>Grouped by quantiles for number of years at company</a:t>
            </a:r>
          </a:p>
          <a:p>
            <a:endParaRPr lang="en-US"/>
          </a:p>
        </p:txBody>
      </p:sp>
      <p:pic>
        <p:nvPicPr>
          <p:cNvPr id="4" name="Picture 3" descr="A picture containing clipart&#10;&#10;Description generated with high confidence">
            <a:extLst>
              <a:ext uri="{FF2B5EF4-FFF2-40B4-BE49-F238E27FC236}">
                <a16:creationId xmlns:a16="http://schemas.microsoft.com/office/drawing/2014/main" id="{94937E31-174B-4FCC-AA57-8FDBC62D4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3090" y="141665"/>
            <a:ext cx="2229998" cy="1114999"/>
          </a:xfrm>
          <a:prstGeom prst="rect">
            <a:avLst/>
          </a:prstGeom>
        </p:spPr>
      </p:pic>
      <p:pic>
        <p:nvPicPr>
          <p:cNvPr id="8" name="Picture 8">
            <a:extLst>
              <a:ext uri="{FF2B5EF4-FFF2-40B4-BE49-F238E27FC236}">
                <a16:creationId xmlns:a16="http://schemas.microsoft.com/office/drawing/2014/main" id="{64969FDA-F579-4B3E-BD57-133308A18BBF}"/>
              </a:ext>
            </a:extLst>
          </p:cNvPr>
          <p:cNvPicPr>
            <a:picLocks noChangeAspect="1"/>
          </p:cNvPicPr>
          <p:nvPr/>
        </p:nvPicPr>
        <p:blipFill>
          <a:blip r:embed="rId3"/>
          <a:stretch>
            <a:fillRect/>
          </a:stretch>
        </p:blipFill>
        <p:spPr>
          <a:xfrm>
            <a:off x="2130203" y="1790700"/>
            <a:ext cx="7723484" cy="4581525"/>
          </a:xfrm>
          <a:prstGeom prst="rect">
            <a:avLst/>
          </a:prstGeom>
        </p:spPr>
      </p:pic>
    </p:spTree>
    <p:extLst>
      <p:ext uri="{BB962C8B-B14F-4D97-AF65-F5344CB8AC3E}">
        <p14:creationId xmlns:p14="http://schemas.microsoft.com/office/powerpoint/2010/main" val="108463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5EF2-856C-464F-AFEF-941F57264630}"/>
              </a:ext>
            </a:extLst>
          </p:cNvPr>
          <p:cNvSpPr>
            <a:spLocks noGrp="1"/>
          </p:cNvSpPr>
          <p:nvPr>
            <p:ph type="title"/>
          </p:nvPr>
        </p:nvSpPr>
        <p:spPr>
          <a:xfrm>
            <a:off x="646111" y="452718"/>
            <a:ext cx="9404723" cy="1400530"/>
          </a:xfrm>
        </p:spPr>
        <p:txBody>
          <a:bodyPr/>
          <a:lstStyle/>
          <a:p>
            <a:r>
              <a:rPr lang="en-US" sz="4000"/>
              <a:t>Stock Option</a:t>
            </a:r>
            <a:r>
              <a:rPr lang="en-US" sz="4000">
                <a:solidFill>
                  <a:srgbClr val="EBEBEB"/>
                </a:solidFill>
              </a:rPr>
              <a:t> Level vs Attrition</a:t>
            </a:r>
            <a:endParaRPr lang="en-US" sz="4000"/>
          </a:p>
        </p:txBody>
      </p:sp>
      <p:sp>
        <p:nvSpPr>
          <p:cNvPr id="3" name="Content Placeholder 2">
            <a:extLst>
              <a:ext uri="{FF2B5EF4-FFF2-40B4-BE49-F238E27FC236}">
                <a16:creationId xmlns:a16="http://schemas.microsoft.com/office/drawing/2014/main" id="{DA0CC5DF-D92B-4CEA-A9C6-981614D133B2}"/>
              </a:ext>
            </a:extLst>
          </p:cNvPr>
          <p:cNvSpPr>
            <a:spLocks noGrp="1"/>
          </p:cNvSpPr>
          <p:nvPr>
            <p:ph idx="1"/>
          </p:nvPr>
        </p:nvSpPr>
        <p:spPr>
          <a:xfrm>
            <a:off x="738927" y="1426394"/>
            <a:ext cx="8946541" cy="737907"/>
          </a:xfrm>
        </p:spPr>
        <p:txBody>
          <a:bodyPr vert="horz" lIns="91440" tIns="45720" rIns="91440" bIns="45720" rtlCol="0" anchor="t">
            <a:normAutofit/>
          </a:bodyPr>
          <a:lstStyle/>
          <a:p>
            <a:r>
              <a:rPr lang="en-US"/>
              <a:t>Employees who were at a stock option level of zero tended to leave the company</a:t>
            </a:r>
          </a:p>
        </p:txBody>
      </p:sp>
      <p:pic>
        <p:nvPicPr>
          <p:cNvPr id="4" name="Picture 3" descr="A picture containing clipart&#10;&#10;Description generated with high confidence">
            <a:extLst>
              <a:ext uri="{FF2B5EF4-FFF2-40B4-BE49-F238E27FC236}">
                <a16:creationId xmlns:a16="http://schemas.microsoft.com/office/drawing/2014/main" id="{013542F1-5B4F-47DB-A87F-BB12057C4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3090" y="141665"/>
            <a:ext cx="2229998" cy="1114999"/>
          </a:xfrm>
          <a:prstGeom prst="rect">
            <a:avLst/>
          </a:prstGeom>
        </p:spPr>
      </p:pic>
      <p:pic>
        <p:nvPicPr>
          <p:cNvPr id="6" name="Picture 5">
            <a:extLst>
              <a:ext uri="{FF2B5EF4-FFF2-40B4-BE49-F238E27FC236}">
                <a16:creationId xmlns:a16="http://schemas.microsoft.com/office/drawing/2014/main" id="{3CD37290-5A9E-4C18-A39C-89C4EC6D65C5}"/>
              </a:ext>
            </a:extLst>
          </p:cNvPr>
          <p:cNvPicPr>
            <a:picLocks noChangeAspect="1"/>
          </p:cNvPicPr>
          <p:nvPr/>
        </p:nvPicPr>
        <p:blipFill>
          <a:blip r:embed="rId3"/>
          <a:stretch>
            <a:fillRect/>
          </a:stretch>
        </p:blipFill>
        <p:spPr>
          <a:xfrm>
            <a:off x="2301875" y="2285963"/>
            <a:ext cx="7569200" cy="4198975"/>
          </a:xfrm>
          <a:prstGeom prst="rect">
            <a:avLst/>
          </a:prstGeom>
        </p:spPr>
      </p:pic>
    </p:spTree>
    <p:extLst>
      <p:ext uri="{BB962C8B-B14F-4D97-AF65-F5344CB8AC3E}">
        <p14:creationId xmlns:p14="http://schemas.microsoft.com/office/powerpoint/2010/main" val="1156951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5EF2-856C-464F-AFEF-941F57264630}"/>
              </a:ext>
            </a:extLst>
          </p:cNvPr>
          <p:cNvSpPr>
            <a:spLocks noGrp="1"/>
          </p:cNvSpPr>
          <p:nvPr>
            <p:ph type="title"/>
          </p:nvPr>
        </p:nvSpPr>
        <p:spPr/>
        <p:txBody>
          <a:bodyPr/>
          <a:lstStyle/>
          <a:p>
            <a:r>
              <a:rPr lang="en-US"/>
              <a:t>Overtime vs Attrition</a:t>
            </a:r>
          </a:p>
        </p:txBody>
      </p:sp>
      <p:sp>
        <p:nvSpPr>
          <p:cNvPr id="3" name="Content Placeholder 2">
            <a:extLst>
              <a:ext uri="{FF2B5EF4-FFF2-40B4-BE49-F238E27FC236}">
                <a16:creationId xmlns:a16="http://schemas.microsoft.com/office/drawing/2014/main" id="{DA0CC5DF-D92B-4CEA-A9C6-981614D133B2}"/>
              </a:ext>
            </a:extLst>
          </p:cNvPr>
          <p:cNvSpPr>
            <a:spLocks noGrp="1"/>
          </p:cNvSpPr>
          <p:nvPr>
            <p:ph idx="1"/>
          </p:nvPr>
        </p:nvSpPr>
        <p:spPr>
          <a:xfrm>
            <a:off x="875201" y="1456490"/>
            <a:ext cx="8946541" cy="477151"/>
          </a:xfrm>
        </p:spPr>
        <p:txBody>
          <a:bodyPr vert="horz" lIns="91440" tIns="45720" rIns="91440" bIns="45720" rtlCol="0" anchor="t">
            <a:noAutofit/>
          </a:bodyPr>
          <a:lstStyle/>
          <a:p>
            <a:r>
              <a:rPr lang="en-US"/>
              <a:t>Employees who worked more overtime left the company at a higher rate</a:t>
            </a:r>
          </a:p>
        </p:txBody>
      </p:sp>
      <p:pic>
        <p:nvPicPr>
          <p:cNvPr id="4" name="Picture 3" descr="A picture containing clipart&#10;&#10;Description generated with high confidence">
            <a:extLst>
              <a:ext uri="{FF2B5EF4-FFF2-40B4-BE49-F238E27FC236}">
                <a16:creationId xmlns:a16="http://schemas.microsoft.com/office/drawing/2014/main" id="{013542F1-5B4F-47DB-A87F-BB12057C4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0" y="200025"/>
            <a:ext cx="2229998" cy="1114999"/>
          </a:xfrm>
          <a:prstGeom prst="rect">
            <a:avLst/>
          </a:prstGeom>
        </p:spPr>
      </p:pic>
      <p:pic>
        <p:nvPicPr>
          <p:cNvPr id="6" name="Picture 5">
            <a:extLst>
              <a:ext uri="{FF2B5EF4-FFF2-40B4-BE49-F238E27FC236}">
                <a16:creationId xmlns:a16="http://schemas.microsoft.com/office/drawing/2014/main" id="{82C36D0E-44D7-4CE8-8246-380ADEB4B645}"/>
              </a:ext>
            </a:extLst>
          </p:cNvPr>
          <p:cNvPicPr>
            <a:picLocks noChangeAspect="1"/>
          </p:cNvPicPr>
          <p:nvPr/>
        </p:nvPicPr>
        <p:blipFill>
          <a:blip r:embed="rId3"/>
          <a:stretch>
            <a:fillRect/>
          </a:stretch>
        </p:blipFill>
        <p:spPr>
          <a:xfrm>
            <a:off x="2285603" y="2257425"/>
            <a:ext cx="7394096" cy="4400550"/>
          </a:xfrm>
          <a:prstGeom prst="rect">
            <a:avLst/>
          </a:prstGeom>
        </p:spPr>
      </p:pic>
    </p:spTree>
    <p:extLst>
      <p:ext uri="{BB962C8B-B14F-4D97-AF65-F5344CB8AC3E}">
        <p14:creationId xmlns:p14="http://schemas.microsoft.com/office/powerpoint/2010/main" val="2299828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Override1.xml><?xml version="1.0" encoding="utf-8"?>
<a:themeOverride xmlns:a="http://schemas.openxmlformats.org/drawingml/2006/main">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DDSAnalytics Talent Mangement Solutions</vt:lpstr>
      <vt:lpstr>Introduction</vt:lpstr>
      <vt:lpstr>Executive Summary</vt:lpstr>
      <vt:lpstr>Data Set </vt:lpstr>
      <vt:lpstr>Exploratory Phase</vt:lpstr>
      <vt:lpstr>Cleaning and munging </vt:lpstr>
      <vt:lpstr>Attrition based on Monthly Income</vt:lpstr>
      <vt:lpstr>Stock Option Level vs Attrition</vt:lpstr>
      <vt:lpstr>Overtime vs Attrition</vt:lpstr>
      <vt:lpstr>Marital Status vs Attrition</vt:lpstr>
      <vt:lpstr>Job Level vs Attrition</vt:lpstr>
      <vt:lpstr>Job Involvement vs Attrition</vt:lpstr>
      <vt:lpstr>Job Role vs Attrition </vt:lpstr>
      <vt:lpstr>Job Satisfaction vs Attrition</vt:lpstr>
      <vt:lpstr>Age groups within the company </vt:lpstr>
      <vt:lpstr>Which job roles stay?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DDSAnalytics Talent Mangement Solutions</dc:title>
  <cp:revision>2</cp:revision>
  <dcterms:modified xsi:type="dcterms:W3CDTF">2017-12-07T22:16:39Z</dcterms:modified>
</cp:coreProperties>
</file>