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4610"/>
  </p:normalViewPr>
  <p:slideViewPr>
    <p:cSldViewPr snapToGrid="0" snapToObjects="1">
      <p:cViewPr varScale="1">
        <p:scale>
          <a:sx n="127" d="100"/>
          <a:sy n="127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민철 (MC)/SGP CTO" userId="6b216710-f5cc-4162-9c59-f0421eee427e" providerId="ADAL" clId="{AED3E148-07D3-6D4F-8697-CC78595BBBFA}"/>
    <pc:docChg chg="custSel modSld">
      <pc:chgData name="송민철 (MC)/SGP CTO" userId="6b216710-f5cc-4162-9c59-f0421eee427e" providerId="ADAL" clId="{AED3E148-07D3-6D4F-8697-CC78595BBBFA}" dt="2025-06-24T02:56:18.510" v="0" actId="478"/>
      <pc:docMkLst>
        <pc:docMk/>
      </pc:docMkLst>
      <pc:sldChg chg="delSp mod">
        <pc:chgData name="송민철 (MC)/SGP CTO" userId="6b216710-f5cc-4162-9c59-f0421eee427e" providerId="ADAL" clId="{AED3E148-07D3-6D4F-8697-CC78595BBBFA}" dt="2025-06-24T02:56:18.510" v="0" actId="478"/>
        <pc:sldMkLst>
          <pc:docMk/>
          <pc:sldMk cId="0" sldId="259"/>
        </pc:sldMkLst>
        <pc:picChg chg="del">
          <ac:chgData name="송민철 (MC)/SGP CTO" userId="6b216710-f5cc-4162-9c59-f0421eee427e" providerId="ADAL" clId="{AED3E148-07D3-6D4F-8697-CC78595BBBFA}" dt="2025-06-24T02:56:18.510" v="0" actId="478"/>
          <ac:picMkLst>
            <pc:docMk/>
            <pc:sldMk cId="0" sldId="259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57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714375"/>
            <a:ext cx="2857500" cy="2857500"/>
          </a:xfrm>
          <a:prstGeom prst="ellipse">
            <a:avLst/>
          </a:prstGeom>
          <a:solidFill>
            <a:srgbClr val="FF5722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"/>
          <p:cNvSpPr/>
          <p:nvPr/>
        </p:nvSpPr>
        <p:spPr>
          <a:xfrm>
            <a:off x="-357187" y="3357563"/>
            <a:ext cx="2143125" cy="2143125"/>
          </a:xfrm>
          <a:prstGeom prst="ellipse">
            <a:avLst/>
          </a:prstGeom>
          <a:solidFill>
            <a:srgbClr val="2C3E50">
              <a:alpha val="3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571500" y="1478756"/>
            <a:ext cx="6920229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스토브 개발자 센터 MCP 서버</a:t>
            </a:r>
            <a:endParaRPr lang="en-US" sz="4050" dirty="0"/>
          </a:p>
        </p:txBody>
      </p:sp>
      <p:sp>
        <p:nvSpPr>
          <p:cNvPr id="6" name="Shape 3"/>
          <p:cNvSpPr/>
          <p:nvPr/>
        </p:nvSpPr>
        <p:spPr>
          <a:xfrm>
            <a:off x="571500" y="2464594"/>
            <a:ext cx="1071563" cy="57150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4"/>
          <p:cNvSpPr/>
          <p:nvPr/>
        </p:nvSpPr>
        <p:spPr>
          <a:xfrm>
            <a:off x="571500" y="2736056"/>
            <a:ext cx="6920229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차세대 개발자 지원 시스템</a:t>
            </a:r>
            <a:endParaRPr lang="en-US" sz="2025" dirty="0"/>
          </a:p>
        </p:txBody>
      </p:sp>
      <p:sp>
        <p:nvSpPr>
          <p:cNvPr id="8" name="Text 5"/>
          <p:cNvSpPr/>
          <p:nvPr/>
        </p:nvSpPr>
        <p:spPr>
          <a:xfrm>
            <a:off x="571500" y="3407569"/>
            <a:ext cx="692022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CCCC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기술위원회 공유용 | 2025.06.24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722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구현 로드맵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57200" y="1071563"/>
            <a:ext cx="4029075" cy="12287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57200" y="1071563"/>
            <a:ext cx="28575" cy="122872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564356" y="1178719"/>
            <a:ext cx="257175" cy="25717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4"/>
          <p:cNvSpPr/>
          <p:nvPr/>
        </p:nvSpPr>
        <p:spPr>
          <a:xfrm>
            <a:off x="564356" y="1178719"/>
            <a:ext cx="3286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907256" y="1181565"/>
            <a:ext cx="1258919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기반 기술 안정화</a:t>
            </a:r>
            <a:endParaRPr lang="en-US" sz="1238" dirty="0"/>
          </a:p>
        </p:txBody>
      </p:sp>
      <p:sp>
        <p:nvSpPr>
          <p:cNvPr id="9" name="Shape 6"/>
          <p:cNvSpPr/>
          <p:nvPr/>
        </p:nvSpPr>
        <p:spPr>
          <a:xfrm>
            <a:off x="4102829" y="1198727"/>
            <a:ext cx="276290" cy="217159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4102829" y="1198727"/>
            <a:ext cx="347728" cy="21715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Q1</a:t>
            </a:r>
            <a:endParaRPr lang="en-US" sz="788" dirty="0"/>
          </a:p>
        </p:txBody>
      </p:sp>
      <p:sp>
        <p:nvSpPr>
          <p:cNvPr id="11" name="Text 8"/>
          <p:cNvSpPr/>
          <p:nvPr/>
        </p:nvSpPr>
        <p:spPr>
          <a:xfrm>
            <a:off x="707231" y="1507331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BM25 검색 엔진 성능 최적화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707231" y="1735931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다양한 클라이언트 호환성 테스트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707231" y="1964531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문서 품질 관리 시스템 구축</a:t>
            </a:r>
            <a:endParaRPr lang="en-US" sz="1125" dirty="0"/>
          </a:p>
        </p:txBody>
      </p:sp>
      <p:sp>
        <p:nvSpPr>
          <p:cNvPr id="14" name="Shape 11"/>
          <p:cNvSpPr/>
          <p:nvPr/>
        </p:nvSpPr>
        <p:spPr>
          <a:xfrm>
            <a:off x="457200" y="2407444"/>
            <a:ext cx="4029075" cy="12287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2"/>
          <p:cNvSpPr/>
          <p:nvPr/>
        </p:nvSpPr>
        <p:spPr>
          <a:xfrm>
            <a:off x="457200" y="2407444"/>
            <a:ext cx="28575" cy="122872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3"/>
          <p:cNvSpPr/>
          <p:nvPr/>
        </p:nvSpPr>
        <p:spPr>
          <a:xfrm>
            <a:off x="564356" y="2514600"/>
            <a:ext cx="257175" cy="25717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4"/>
          <p:cNvSpPr/>
          <p:nvPr/>
        </p:nvSpPr>
        <p:spPr>
          <a:xfrm>
            <a:off x="564356" y="2514600"/>
            <a:ext cx="3286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907256" y="2517446"/>
            <a:ext cx="1258919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지능화 기능 추가</a:t>
            </a:r>
            <a:endParaRPr lang="en-US" sz="1238" dirty="0"/>
          </a:p>
        </p:txBody>
      </p:sp>
      <p:sp>
        <p:nvSpPr>
          <p:cNvPr id="19" name="Shape 16"/>
          <p:cNvSpPr/>
          <p:nvPr/>
        </p:nvSpPr>
        <p:spPr>
          <a:xfrm>
            <a:off x="4102829" y="2534608"/>
            <a:ext cx="276290" cy="217159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7"/>
          <p:cNvSpPr/>
          <p:nvPr/>
        </p:nvSpPr>
        <p:spPr>
          <a:xfrm>
            <a:off x="4102829" y="2534608"/>
            <a:ext cx="347728" cy="21715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Q2</a:t>
            </a:r>
            <a:endParaRPr lang="en-US" sz="788" dirty="0"/>
          </a:p>
        </p:txBody>
      </p:sp>
      <p:sp>
        <p:nvSpPr>
          <p:cNvPr id="21" name="Text 18"/>
          <p:cNvSpPr/>
          <p:nvPr/>
        </p:nvSpPr>
        <p:spPr>
          <a:xfrm>
            <a:off x="707231" y="2843213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임베딩 기반 시맨틱 검색 도입</a:t>
            </a:r>
            <a:endParaRPr lang="en-US" sz="1125" dirty="0"/>
          </a:p>
        </p:txBody>
      </p:sp>
      <p:sp>
        <p:nvSpPr>
          <p:cNvPr id="22" name="Text 19"/>
          <p:cNvSpPr/>
          <p:nvPr/>
        </p:nvSpPr>
        <p:spPr>
          <a:xfrm>
            <a:off x="707231" y="3071813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코드 생성 기능 개발</a:t>
            </a:r>
            <a:endParaRPr lang="en-US" sz="1125" dirty="0"/>
          </a:p>
        </p:txBody>
      </p:sp>
      <p:sp>
        <p:nvSpPr>
          <p:cNvPr id="23" name="Text 20"/>
          <p:cNvSpPr/>
          <p:nvPr/>
        </p:nvSpPr>
        <p:spPr>
          <a:xfrm>
            <a:off x="707231" y="3300413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사용자 피드백 학습 시스템</a:t>
            </a:r>
            <a:endParaRPr lang="en-US" sz="1125" dirty="0"/>
          </a:p>
        </p:txBody>
      </p:sp>
      <p:sp>
        <p:nvSpPr>
          <p:cNvPr id="24" name="Shape 21"/>
          <p:cNvSpPr/>
          <p:nvPr/>
        </p:nvSpPr>
        <p:spPr>
          <a:xfrm>
            <a:off x="457200" y="3743325"/>
            <a:ext cx="4029075" cy="12287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22"/>
          <p:cNvSpPr/>
          <p:nvPr/>
        </p:nvSpPr>
        <p:spPr>
          <a:xfrm>
            <a:off x="457200" y="3743325"/>
            <a:ext cx="28575" cy="122872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23"/>
          <p:cNvSpPr/>
          <p:nvPr/>
        </p:nvSpPr>
        <p:spPr>
          <a:xfrm>
            <a:off x="564356" y="3850481"/>
            <a:ext cx="257175" cy="25717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Text 24"/>
          <p:cNvSpPr/>
          <p:nvPr/>
        </p:nvSpPr>
        <p:spPr>
          <a:xfrm>
            <a:off x="564356" y="3850481"/>
            <a:ext cx="3286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1125" dirty="0"/>
          </a:p>
        </p:txBody>
      </p:sp>
      <p:sp>
        <p:nvSpPr>
          <p:cNvPr id="28" name="Text 25"/>
          <p:cNvSpPr/>
          <p:nvPr/>
        </p:nvSpPr>
        <p:spPr>
          <a:xfrm>
            <a:off x="907256" y="3853328"/>
            <a:ext cx="900922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생태계 확장</a:t>
            </a:r>
            <a:endParaRPr lang="en-US" sz="1238" dirty="0"/>
          </a:p>
        </p:txBody>
      </p:sp>
      <p:sp>
        <p:nvSpPr>
          <p:cNvPr id="29" name="Shape 26"/>
          <p:cNvSpPr/>
          <p:nvPr/>
        </p:nvSpPr>
        <p:spPr>
          <a:xfrm>
            <a:off x="4102829" y="3870489"/>
            <a:ext cx="276290" cy="217159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7"/>
          <p:cNvSpPr/>
          <p:nvPr/>
        </p:nvSpPr>
        <p:spPr>
          <a:xfrm>
            <a:off x="4102829" y="3870489"/>
            <a:ext cx="347728" cy="21715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Q3</a:t>
            </a:r>
            <a:endParaRPr lang="en-US" sz="788" dirty="0"/>
          </a:p>
        </p:txBody>
      </p:sp>
      <p:sp>
        <p:nvSpPr>
          <p:cNvPr id="31" name="Text 28"/>
          <p:cNvSpPr/>
          <p:nvPr/>
        </p:nvSpPr>
        <p:spPr>
          <a:xfrm>
            <a:off x="707231" y="4179094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다국어 지원 확대</a:t>
            </a:r>
            <a:endParaRPr lang="en-US" sz="1125" dirty="0"/>
          </a:p>
        </p:txBody>
      </p:sp>
      <p:sp>
        <p:nvSpPr>
          <p:cNvPr id="32" name="Text 29"/>
          <p:cNvSpPr/>
          <p:nvPr/>
        </p:nvSpPr>
        <p:spPr>
          <a:xfrm>
            <a:off x="707231" y="4407694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외부 개발 도구 연동</a:t>
            </a:r>
            <a:endParaRPr lang="en-US" sz="1125" dirty="0"/>
          </a:p>
        </p:txBody>
      </p:sp>
      <p:sp>
        <p:nvSpPr>
          <p:cNvPr id="33" name="Text 30"/>
          <p:cNvSpPr/>
          <p:nvPr/>
        </p:nvSpPr>
        <p:spPr>
          <a:xfrm>
            <a:off x="707231" y="4636294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실시간 문서 동기화</a:t>
            </a:r>
            <a:endParaRPr lang="en-US" sz="1125" dirty="0"/>
          </a:p>
        </p:txBody>
      </p:sp>
      <p:sp>
        <p:nvSpPr>
          <p:cNvPr id="34" name="Shape 31"/>
          <p:cNvSpPr/>
          <p:nvPr/>
        </p:nvSpPr>
        <p:spPr>
          <a:xfrm>
            <a:off x="457200" y="5079206"/>
            <a:ext cx="4029075" cy="12287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32"/>
          <p:cNvSpPr/>
          <p:nvPr/>
        </p:nvSpPr>
        <p:spPr>
          <a:xfrm>
            <a:off x="457200" y="5079206"/>
            <a:ext cx="28575" cy="122872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3"/>
          <p:cNvSpPr/>
          <p:nvPr/>
        </p:nvSpPr>
        <p:spPr>
          <a:xfrm>
            <a:off x="564356" y="5186363"/>
            <a:ext cx="257175" cy="25717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Text 34"/>
          <p:cNvSpPr/>
          <p:nvPr/>
        </p:nvSpPr>
        <p:spPr>
          <a:xfrm>
            <a:off x="564356" y="5186363"/>
            <a:ext cx="3286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1125" dirty="0"/>
          </a:p>
        </p:txBody>
      </p:sp>
      <p:sp>
        <p:nvSpPr>
          <p:cNvPr id="38" name="Text 35"/>
          <p:cNvSpPr/>
          <p:nvPr/>
        </p:nvSpPr>
        <p:spPr>
          <a:xfrm>
            <a:off x="907256" y="5189209"/>
            <a:ext cx="900922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차세대 기능</a:t>
            </a:r>
            <a:endParaRPr lang="en-US" sz="1238" dirty="0"/>
          </a:p>
        </p:txBody>
      </p:sp>
      <p:sp>
        <p:nvSpPr>
          <p:cNvPr id="39" name="Shape 36"/>
          <p:cNvSpPr/>
          <p:nvPr/>
        </p:nvSpPr>
        <p:spPr>
          <a:xfrm>
            <a:off x="4102829" y="5206371"/>
            <a:ext cx="276290" cy="217159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Text 37"/>
          <p:cNvSpPr/>
          <p:nvPr/>
        </p:nvSpPr>
        <p:spPr>
          <a:xfrm>
            <a:off x="4102829" y="5206371"/>
            <a:ext cx="347728" cy="21715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Q4</a:t>
            </a:r>
            <a:endParaRPr lang="en-US" sz="788" dirty="0"/>
          </a:p>
        </p:txBody>
      </p:sp>
      <p:sp>
        <p:nvSpPr>
          <p:cNvPr id="41" name="Text 38"/>
          <p:cNvSpPr/>
          <p:nvPr/>
        </p:nvSpPr>
        <p:spPr>
          <a:xfrm>
            <a:off x="707231" y="5514975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멀티모달 검색 (이미지, 다이어그램)</a:t>
            </a:r>
            <a:endParaRPr lang="en-US" sz="1125" dirty="0"/>
          </a:p>
        </p:txBody>
      </p:sp>
      <p:sp>
        <p:nvSpPr>
          <p:cNvPr id="42" name="Text 39"/>
          <p:cNvSpPr/>
          <p:nvPr/>
        </p:nvSpPr>
        <p:spPr>
          <a:xfrm>
            <a:off x="707231" y="5743575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개인화 추천 시스템</a:t>
            </a:r>
            <a:endParaRPr lang="en-US" sz="1125" dirty="0"/>
          </a:p>
        </p:txBody>
      </p:sp>
      <p:sp>
        <p:nvSpPr>
          <p:cNvPr id="43" name="Text 40"/>
          <p:cNvSpPr/>
          <p:nvPr/>
        </p:nvSpPr>
        <p:spPr>
          <a:xfrm>
            <a:off x="707231" y="5972175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자동 문서 생성 지원</a:t>
            </a:r>
            <a:endParaRPr lang="en-US" sz="1125" dirty="0"/>
          </a:p>
        </p:txBody>
      </p:sp>
      <p:pic>
        <p:nvPicPr>
          <p:cNvPr id="4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1071563"/>
            <a:ext cx="4029075" cy="2500313"/>
          </a:xfrm>
          <a:prstGeom prst="rect">
            <a:avLst/>
          </a:prstGeom>
        </p:spPr>
      </p:pic>
      <p:sp>
        <p:nvSpPr>
          <p:cNvPr id="45" name="Shape 41"/>
          <p:cNvSpPr/>
          <p:nvPr/>
        </p:nvSpPr>
        <p:spPr>
          <a:xfrm>
            <a:off x="4657725" y="4457700"/>
            <a:ext cx="114300" cy="114300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Shape 42"/>
          <p:cNvSpPr/>
          <p:nvPr/>
        </p:nvSpPr>
        <p:spPr>
          <a:xfrm>
            <a:off x="4872038" y="4421981"/>
            <a:ext cx="3814763" cy="52149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Text 43"/>
          <p:cNvSpPr/>
          <p:nvPr/>
        </p:nvSpPr>
        <p:spPr>
          <a:xfrm>
            <a:off x="4957763" y="4507706"/>
            <a:ext cx="37147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현재 (Q1 시작)</a:t>
            </a:r>
            <a:endParaRPr lang="en-US" sz="900" dirty="0"/>
          </a:p>
        </p:txBody>
      </p:sp>
      <p:sp>
        <p:nvSpPr>
          <p:cNvPr id="48" name="Text 44"/>
          <p:cNvSpPr/>
          <p:nvPr/>
        </p:nvSpPr>
        <p:spPr>
          <a:xfrm>
            <a:off x="4957763" y="4714875"/>
            <a:ext cx="37147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BM25 기반 검색 엔진 구현 완료, 기본 MCP 서버 구축</a:t>
            </a:r>
            <a:endParaRPr lang="en-US" sz="788" dirty="0"/>
          </a:p>
        </p:txBody>
      </p:sp>
      <p:sp>
        <p:nvSpPr>
          <p:cNvPr id="49" name="Shape 45"/>
          <p:cNvSpPr/>
          <p:nvPr/>
        </p:nvSpPr>
        <p:spPr>
          <a:xfrm>
            <a:off x="4657725" y="5122069"/>
            <a:ext cx="114300" cy="114300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0" name="Shape 46"/>
          <p:cNvSpPr/>
          <p:nvPr/>
        </p:nvSpPr>
        <p:spPr>
          <a:xfrm>
            <a:off x="4872038" y="5086350"/>
            <a:ext cx="3814763" cy="52149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1" name="Text 47"/>
          <p:cNvSpPr/>
          <p:nvPr/>
        </p:nvSpPr>
        <p:spPr>
          <a:xfrm>
            <a:off x="4957763" y="5172075"/>
            <a:ext cx="37147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Q2 중간</a:t>
            </a:r>
            <a:endParaRPr lang="en-US" sz="900" dirty="0"/>
          </a:p>
        </p:txBody>
      </p:sp>
      <p:sp>
        <p:nvSpPr>
          <p:cNvPr id="52" name="Text 48"/>
          <p:cNvSpPr/>
          <p:nvPr/>
        </p:nvSpPr>
        <p:spPr>
          <a:xfrm>
            <a:off x="4957763" y="5379244"/>
            <a:ext cx="37147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임베딩 모델 학습 및 하이브리드 검색 시스템 테스트</a:t>
            </a:r>
            <a:endParaRPr lang="en-US" sz="788" dirty="0"/>
          </a:p>
        </p:txBody>
      </p:sp>
      <p:sp>
        <p:nvSpPr>
          <p:cNvPr id="53" name="Shape 49"/>
          <p:cNvSpPr/>
          <p:nvPr/>
        </p:nvSpPr>
        <p:spPr>
          <a:xfrm>
            <a:off x="4657725" y="5786438"/>
            <a:ext cx="114300" cy="114300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50"/>
          <p:cNvSpPr/>
          <p:nvPr/>
        </p:nvSpPr>
        <p:spPr>
          <a:xfrm>
            <a:off x="4872038" y="5750719"/>
            <a:ext cx="3814763" cy="52149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5" name="Text 51"/>
          <p:cNvSpPr/>
          <p:nvPr/>
        </p:nvSpPr>
        <p:spPr>
          <a:xfrm>
            <a:off x="4957763" y="5836444"/>
            <a:ext cx="37147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Q4 말</a:t>
            </a:r>
            <a:endParaRPr lang="en-US" sz="900" dirty="0"/>
          </a:p>
        </p:txBody>
      </p:sp>
      <p:sp>
        <p:nvSpPr>
          <p:cNvPr id="56" name="Text 52"/>
          <p:cNvSpPr/>
          <p:nvPr/>
        </p:nvSpPr>
        <p:spPr>
          <a:xfrm>
            <a:off x="4957763" y="6043613"/>
            <a:ext cx="37147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완전한 멀티모달 지원 및 개인화 시스템 출시</a:t>
            </a:r>
            <a:endParaRPr lang="en-US" sz="788" dirty="0"/>
          </a:p>
        </p:txBody>
      </p:sp>
      <p:sp>
        <p:nvSpPr>
          <p:cNvPr id="57" name="Text 53"/>
          <p:cNvSpPr/>
          <p:nvPr/>
        </p:nvSpPr>
        <p:spPr>
          <a:xfrm>
            <a:off x="8937557" y="6557963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9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3504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15250" y="-714375"/>
            <a:ext cx="2143125" cy="2143125"/>
          </a:xfrm>
          <a:prstGeom prst="ellipse">
            <a:avLst/>
          </a:prstGeom>
          <a:solidFill>
            <a:srgbClr val="FF5722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"/>
          <p:cNvSpPr/>
          <p:nvPr/>
        </p:nvSpPr>
        <p:spPr>
          <a:xfrm>
            <a:off x="-357187" y="5163480"/>
            <a:ext cx="1428750" cy="1428750"/>
          </a:xfrm>
          <a:prstGeom prst="ellipse">
            <a:avLst/>
          </a:prstGeom>
          <a:solidFill>
            <a:srgbClr val="2C3E50">
              <a:alpha val="3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결론 및 향후 계획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585788" y="1091208"/>
            <a:ext cx="262323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i="1" dirty="0">
                <a:solidFill>
                  <a:srgbClr val="CCCC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"STOVE Developer Center MCP 서버는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3137585" y="1091208"/>
            <a:ext cx="161928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i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차세대 개발자 지원 도구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4685435" y="1091208"/>
            <a:ext cx="346388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i="1" dirty="0">
                <a:solidFill>
                  <a:srgbClr val="CCCC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로서의 잠재력을 보여주는 혁신적인 프로젝트입니다."</a:t>
            </a:r>
            <a:endParaRPr lang="en-US" sz="1125" dirty="0"/>
          </a:p>
        </p:txBody>
      </p:sp>
      <p:sp>
        <p:nvSpPr>
          <p:cNvPr id="9" name="Shape 6"/>
          <p:cNvSpPr/>
          <p:nvPr/>
        </p:nvSpPr>
        <p:spPr>
          <a:xfrm>
            <a:off x="457200" y="1414463"/>
            <a:ext cx="714375" cy="2857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7"/>
          <p:cNvSpPr/>
          <p:nvPr/>
        </p:nvSpPr>
        <p:spPr>
          <a:xfrm>
            <a:off x="457200" y="1585913"/>
            <a:ext cx="4000500" cy="201024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8"/>
          <p:cNvSpPr/>
          <p:nvPr/>
        </p:nvSpPr>
        <p:spPr>
          <a:xfrm>
            <a:off x="457200" y="1585913"/>
            <a:ext cx="28575" cy="2010240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1780217"/>
            <a:ext cx="128588" cy="171450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814388" y="1728788"/>
            <a:ext cx="1195406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주요 추진 방향</a:t>
            </a:r>
            <a:endParaRPr lang="en-US" sz="1350" dirty="0"/>
          </a:p>
        </p:txBody>
      </p:sp>
      <p:sp>
        <p:nvSpPr>
          <p:cNvPr id="14" name="Shape 10"/>
          <p:cNvSpPr/>
          <p:nvPr/>
        </p:nvSpPr>
        <p:spPr>
          <a:xfrm>
            <a:off x="600075" y="2124540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1"/>
          <p:cNvSpPr/>
          <p:nvPr/>
        </p:nvSpPr>
        <p:spPr>
          <a:xfrm>
            <a:off x="600075" y="2124540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900" dirty="0"/>
          </a:p>
        </p:txBody>
      </p:sp>
      <p:sp>
        <p:nvSpPr>
          <p:cNvPr id="16" name="Text 12"/>
          <p:cNvSpPr/>
          <p:nvPr/>
        </p:nvSpPr>
        <p:spPr>
          <a:xfrm>
            <a:off x="885825" y="2144185"/>
            <a:ext cx="825522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단계적 구현</a:t>
            </a:r>
            <a:endParaRPr lang="en-US" sz="1125" dirty="0"/>
          </a:p>
        </p:txBody>
      </p:sp>
      <p:sp>
        <p:nvSpPr>
          <p:cNvPr id="17" name="Text 13"/>
          <p:cNvSpPr/>
          <p:nvPr/>
        </p:nvSpPr>
        <p:spPr>
          <a:xfrm>
            <a:off x="1639909" y="2144185"/>
            <a:ext cx="225446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현재 BM25 기반 시스템으로 시작</a:t>
            </a:r>
            <a:endParaRPr lang="en-US" sz="1125" dirty="0"/>
          </a:p>
        </p:txBody>
      </p:sp>
      <p:sp>
        <p:nvSpPr>
          <p:cNvPr id="18" name="Shape 14"/>
          <p:cNvSpPr/>
          <p:nvPr/>
        </p:nvSpPr>
        <p:spPr>
          <a:xfrm>
            <a:off x="600075" y="2460296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5"/>
          <p:cNvSpPr/>
          <p:nvPr/>
        </p:nvSpPr>
        <p:spPr>
          <a:xfrm>
            <a:off x="600075" y="2460296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900" dirty="0"/>
          </a:p>
        </p:txBody>
      </p:sp>
      <p:sp>
        <p:nvSpPr>
          <p:cNvPr id="20" name="Text 16"/>
          <p:cNvSpPr/>
          <p:nvPr/>
        </p:nvSpPr>
        <p:spPr>
          <a:xfrm>
            <a:off x="885825" y="2479942"/>
            <a:ext cx="96839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점진적 고도화</a:t>
            </a:r>
            <a:endParaRPr lang="en-US" sz="1125" dirty="0"/>
          </a:p>
        </p:txBody>
      </p:sp>
      <p:sp>
        <p:nvSpPr>
          <p:cNvPr id="21" name="Text 17"/>
          <p:cNvSpPr/>
          <p:nvPr/>
        </p:nvSpPr>
        <p:spPr>
          <a:xfrm>
            <a:off x="1782784" y="2479942"/>
            <a:ext cx="184155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임베딩 기반 검색으로 확장</a:t>
            </a:r>
            <a:endParaRPr lang="en-US" sz="1125" dirty="0"/>
          </a:p>
        </p:txBody>
      </p:sp>
      <p:sp>
        <p:nvSpPr>
          <p:cNvPr id="22" name="Shape 18"/>
          <p:cNvSpPr/>
          <p:nvPr/>
        </p:nvSpPr>
        <p:spPr>
          <a:xfrm>
            <a:off x="600075" y="2796053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9"/>
          <p:cNvSpPr/>
          <p:nvPr/>
        </p:nvSpPr>
        <p:spPr>
          <a:xfrm>
            <a:off x="600075" y="2796053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900" dirty="0"/>
          </a:p>
        </p:txBody>
      </p:sp>
      <p:sp>
        <p:nvSpPr>
          <p:cNvPr id="24" name="Text 20"/>
          <p:cNvSpPr/>
          <p:nvPr/>
        </p:nvSpPr>
        <p:spPr>
          <a:xfrm>
            <a:off x="885825" y="2815698"/>
            <a:ext cx="825522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생태계 연동</a:t>
            </a:r>
            <a:endParaRPr lang="en-US" sz="1125" dirty="0"/>
          </a:p>
        </p:txBody>
      </p:sp>
      <p:sp>
        <p:nvSpPr>
          <p:cNvPr id="25" name="Text 21"/>
          <p:cNvSpPr/>
          <p:nvPr/>
        </p:nvSpPr>
        <p:spPr>
          <a:xfrm>
            <a:off x="1639909" y="2815698"/>
            <a:ext cx="184155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주요 개발자 도구와의 통합</a:t>
            </a:r>
            <a:endParaRPr lang="en-US" sz="1125" dirty="0"/>
          </a:p>
        </p:txBody>
      </p:sp>
      <p:sp>
        <p:nvSpPr>
          <p:cNvPr id="26" name="Shape 22"/>
          <p:cNvSpPr/>
          <p:nvPr/>
        </p:nvSpPr>
        <p:spPr>
          <a:xfrm>
            <a:off x="600075" y="3131809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Text 23"/>
          <p:cNvSpPr/>
          <p:nvPr/>
        </p:nvSpPr>
        <p:spPr>
          <a:xfrm>
            <a:off x="600075" y="3131809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900" dirty="0"/>
          </a:p>
        </p:txBody>
      </p:sp>
      <p:sp>
        <p:nvSpPr>
          <p:cNvPr id="28" name="Text 24"/>
          <p:cNvSpPr/>
          <p:nvPr/>
        </p:nvSpPr>
        <p:spPr>
          <a:xfrm>
            <a:off x="885825" y="3151454"/>
            <a:ext cx="825522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지속적 개선</a:t>
            </a:r>
            <a:endParaRPr lang="en-US" sz="1125" dirty="0"/>
          </a:p>
        </p:txBody>
      </p:sp>
      <p:sp>
        <p:nvSpPr>
          <p:cNvPr id="29" name="Text 25"/>
          <p:cNvSpPr/>
          <p:nvPr/>
        </p:nvSpPr>
        <p:spPr>
          <a:xfrm>
            <a:off x="1639909" y="3151454"/>
            <a:ext cx="2024109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사용자 피드백 기반 반복 개선</a:t>
            </a:r>
            <a:endParaRPr lang="en-US" sz="1125" dirty="0"/>
          </a:p>
        </p:txBody>
      </p:sp>
      <p:sp>
        <p:nvSpPr>
          <p:cNvPr id="30" name="Shape 26"/>
          <p:cNvSpPr/>
          <p:nvPr/>
        </p:nvSpPr>
        <p:spPr>
          <a:xfrm>
            <a:off x="4686300" y="1585913"/>
            <a:ext cx="4000500" cy="158161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Shape 27"/>
          <p:cNvSpPr/>
          <p:nvPr/>
        </p:nvSpPr>
        <p:spPr>
          <a:xfrm>
            <a:off x="4686300" y="1585913"/>
            <a:ext cx="28575" cy="158161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1780217"/>
            <a:ext cx="192881" cy="171450"/>
          </a:xfrm>
          <a:prstGeom prst="rect">
            <a:avLst/>
          </a:prstGeom>
        </p:spPr>
      </p:pic>
      <p:sp>
        <p:nvSpPr>
          <p:cNvPr id="33" name="Text 28"/>
          <p:cNvSpPr/>
          <p:nvPr/>
        </p:nvSpPr>
        <p:spPr>
          <a:xfrm>
            <a:off x="5107781" y="1728788"/>
            <a:ext cx="804872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기대 효과</a:t>
            </a:r>
            <a:endParaRPr lang="en-US" sz="1350" dirty="0"/>
          </a:p>
        </p:txBody>
      </p:sp>
      <p:sp>
        <p:nvSpPr>
          <p:cNvPr id="34" name="Text 29"/>
          <p:cNvSpPr/>
          <p:nvPr/>
        </p:nvSpPr>
        <p:spPr>
          <a:xfrm>
            <a:off x="4972050" y="2110253"/>
            <a:ext cx="36433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 생산성 향상 및 학습 곡선 완화</a:t>
            </a:r>
            <a:endParaRPr lang="en-US" sz="1125" dirty="0"/>
          </a:p>
        </p:txBody>
      </p:sp>
      <p:sp>
        <p:nvSpPr>
          <p:cNvPr id="35" name="Text 30"/>
          <p:cNvSpPr/>
          <p:nvPr/>
        </p:nvSpPr>
        <p:spPr>
          <a:xfrm>
            <a:off x="4972050" y="2338853"/>
            <a:ext cx="36433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플랫폼 채택률 증가 및 생태계 확장</a:t>
            </a:r>
            <a:endParaRPr lang="en-US" sz="1125" dirty="0"/>
          </a:p>
        </p:txBody>
      </p:sp>
      <p:sp>
        <p:nvSpPr>
          <p:cNvPr id="36" name="Text 31"/>
          <p:cNvSpPr/>
          <p:nvPr/>
        </p:nvSpPr>
        <p:spPr>
          <a:xfrm>
            <a:off x="4972050" y="2567453"/>
            <a:ext cx="36433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기술 지원 비용 절감 및 효율성 증대</a:t>
            </a:r>
            <a:endParaRPr lang="en-US" sz="1125" dirty="0"/>
          </a:p>
        </p:txBody>
      </p:sp>
      <p:sp>
        <p:nvSpPr>
          <p:cNvPr id="37" name="Text 32"/>
          <p:cNvSpPr/>
          <p:nvPr/>
        </p:nvSpPr>
        <p:spPr>
          <a:xfrm>
            <a:off x="4972050" y="2796053"/>
            <a:ext cx="36433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 경험(DX) 차별화로 경쟁력 강화</a:t>
            </a:r>
            <a:endParaRPr lang="en-US" sz="1125" dirty="0"/>
          </a:p>
        </p:txBody>
      </p:sp>
      <p:sp>
        <p:nvSpPr>
          <p:cNvPr id="38" name="Shape 33"/>
          <p:cNvSpPr/>
          <p:nvPr/>
        </p:nvSpPr>
        <p:spPr>
          <a:xfrm>
            <a:off x="4686300" y="3310403"/>
            <a:ext cx="4000500" cy="158161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34"/>
          <p:cNvSpPr/>
          <p:nvPr/>
        </p:nvSpPr>
        <p:spPr>
          <a:xfrm>
            <a:off x="4686300" y="3310403"/>
            <a:ext cx="28575" cy="158161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3504707"/>
            <a:ext cx="171450" cy="171450"/>
          </a:xfrm>
          <a:prstGeom prst="rect">
            <a:avLst/>
          </a:prstGeom>
        </p:spPr>
      </p:pic>
      <p:sp>
        <p:nvSpPr>
          <p:cNvPr id="41" name="Text 35"/>
          <p:cNvSpPr/>
          <p:nvPr/>
        </p:nvSpPr>
        <p:spPr>
          <a:xfrm>
            <a:off x="5086350" y="3453278"/>
            <a:ext cx="804872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진행 현황</a:t>
            </a:r>
            <a:endParaRPr lang="en-US" sz="1350" dirty="0"/>
          </a:p>
        </p:txBody>
      </p:sp>
      <p:sp>
        <p:nvSpPr>
          <p:cNvPr id="42" name="Text 36"/>
          <p:cNvSpPr/>
          <p:nvPr/>
        </p:nvSpPr>
        <p:spPr>
          <a:xfrm>
            <a:off x="4972050" y="3834743"/>
            <a:ext cx="36433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프로토타입 개발 완료 (BM25 기반)</a:t>
            </a:r>
            <a:endParaRPr lang="en-US" sz="1125" dirty="0"/>
          </a:p>
        </p:txBody>
      </p:sp>
      <p:sp>
        <p:nvSpPr>
          <p:cNvPr id="43" name="Text 37"/>
          <p:cNvSpPr/>
          <p:nvPr/>
        </p:nvSpPr>
        <p:spPr>
          <a:xfrm>
            <a:off x="4972050" y="4063343"/>
            <a:ext cx="36433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내부 테스트 진행 중</a:t>
            </a:r>
            <a:endParaRPr lang="en-US" sz="1125" dirty="0"/>
          </a:p>
        </p:txBody>
      </p:sp>
      <p:sp>
        <p:nvSpPr>
          <p:cNvPr id="44" name="Text 38"/>
          <p:cNvSpPr/>
          <p:nvPr/>
        </p:nvSpPr>
        <p:spPr>
          <a:xfrm>
            <a:off x="4972050" y="4291943"/>
            <a:ext cx="36433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 피드백 수집 예정</a:t>
            </a:r>
            <a:endParaRPr lang="en-US" sz="1125" dirty="0"/>
          </a:p>
        </p:txBody>
      </p:sp>
      <p:sp>
        <p:nvSpPr>
          <p:cNvPr id="45" name="Text 39"/>
          <p:cNvSpPr/>
          <p:nvPr/>
        </p:nvSpPr>
        <p:spPr>
          <a:xfrm>
            <a:off x="4972050" y="4520543"/>
            <a:ext cx="36433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Q1부터 단계적 기능 확장 계획</a:t>
            </a:r>
            <a:endParaRPr lang="en-US" sz="1125" dirty="0"/>
          </a:p>
        </p:txBody>
      </p:sp>
      <p:sp>
        <p:nvSpPr>
          <p:cNvPr id="46" name="Shape 40"/>
          <p:cNvSpPr/>
          <p:nvPr/>
        </p:nvSpPr>
        <p:spPr>
          <a:xfrm>
            <a:off x="457200" y="5177768"/>
            <a:ext cx="714375" cy="2857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Text 41"/>
          <p:cNvSpPr/>
          <p:nvPr/>
        </p:nvSpPr>
        <p:spPr>
          <a:xfrm>
            <a:off x="2620556" y="5397438"/>
            <a:ext cx="147641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이러한 기술적 투자는</a:t>
            </a:r>
            <a:endParaRPr lang="en-US" sz="1125" dirty="0"/>
          </a:p>
        </p:txBody>
      </p:sp>
      <p:sp>
        <p:nvSpPr>
          <p:cNvPr id="48" name="Text 42"/>
          <p:cNvSpPr/>
          <p:nvPr/>
        </p:nvSpPr>
        <p:spPr>
          <a:xfrm>
            <a:off x="4025531" y="5397438"/>
            <a:ext cx="242644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STOVE 플랫폼의 개발자 생태계 확장</a:t>
            </a:r>
            <a:endParaRPr lang="en-US" sz="1125" dirty="0"/>
          </a:p>
        </p:txBody>
      </p:sp>
      <p:sp>
        <p:nvSpPr>
          <p:cNvPr id="49" name="Text 43"/>
          <p:cNvSpPr/>
          <p:nvPr/>
        </p:nvSpPr>
        <p:spPr>
          <a:xfrm>
            <a:off x="6380541" y="5397438"/>
            <a:ext cx="21431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과</a:t>
            </a:r>
            <a:endParaRPr lang="en-US" sz="1125" dirty="0"/>
          </a:p>
        </p:txBody>
      </p:sp>
      <p:sp>
        <p:nvSpPr>
          <p:cNvPr id="50" name="Text 44"/>
          <p:cNvSpPr/>
          <p:nvPr/>
        </p:nvSpPr>
        <p:spPr>
          <a:xfrm>
            <a:off x="3186866" y="5597463"/>
            <a:ext cx="825522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경쟁력 강화</a:t>
            </a:r>
            <a:endParaRPr lang="en-US" sz="1125" dirty="0"/>
          </a:p>
        </p:txBody>
      </p:sp>
      <p:sp>
        <p:nvSpPr>
          <p:cNvPr id="51" name="Text 45"/>
          <p:cNvSpPr/>
          <p:nvPr/>
        </p:nvSpPr>
        <p:spPr>
          <a:xfrm>
            <a:off x="3940950" y="5597463"/>
            <a:ext cx="208759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에 직접적으로 기여할 것입니다.</a:t>
            </a:r>
            <a:endParaRPr lang="en-US" sz="1125" dirty="0"/>
          </a:p>
        </p:txBody>
      </p:sp>
      <p:sp>
        <p:nvSpPr>
          <p:cNvPr id="52" name="Text 46"/>
          <p:cNvSpPr/>
          <p:nvPr/>
        </p:nvSpPr>
        <p:spPr>
          <a:xfrm>
            <a:off x="8873989" y="5920718"/>
            <a:ext cx="1985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CCCC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10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개요 및 배경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92931" y="1128713"/>
            <a:ext cx="3936206" cy="2743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MCP(Model Context Protocol) 개념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92931" y="1433382"/>
            <a:ext cx="3893483" cy="3485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AI 모델이 외부 데이터 소스 및 도구와 안전하고 제어된 방식으로 상호작용할 수 있게 해주는</a:t>
            </a:r>
            <a:endParaRPr lang="en-US" sz="1013" dirty="0"/>
          </a:p>
        </p:txBody>
      </p:sp>
      <p:sp>
        <p:nvSpPr>
          <p:cNvPr id="6" name="Text 3"/>
          <p:cNvSpPr/>
          <p:nvPr/>
        </p:nvSpPr>
        <p:spPr>
          <a:xfrm>
            <a:off x="2021709" y="1639100"/>
            <a:ext cx="87870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오픈 프로토콜</a:t>
            </a:r>
            <a:endParaRPr lang="en-US" sz="1013" dirty="0"/>
          </a:p>
        </p:txBody>
      </p:sp>
      <p:sp>
        <p:nvSpPr>
          <p:cNvPr id="7" name="Text 4"/>
          <p:cNvSpPr/>
          <p:nvPr/>
        </p:nvSpPr>
        <p:spPr>
          <a:xfrm>
            <a:off x="592931" y="1921613"/>
            <a:ext cx="3936206" cy="2743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 센터 문서화 현황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592931" y="2226283"/>
            <a:ext cx="25721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방대한 API 문서(1,360개 문서)가 존재하나,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3093607" y="2226283"/>
            <a:ext cx="12073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검색 및 접근성 한계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592931" y="2226283"/>
            <a:ext cx="3836584" cy="3485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로 개발자 경험 저하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592931" y="2714513"/>
            <a:ext cx="3936206" cy="2743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현재 문제점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592931" y="3019183"/>
            <a:ext cx="178602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복잡한 API 문서 탐색 어려움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592931" y="3224901"/>
            <a:ext cx="125015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자연어 질의 불가능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592931" y="3430619"/>
            <a:ext cx="1414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개발자 지원 부담 증가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592931" y="3713131"/>
            <a:ext cx="3936206" cy="2743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서버 솔루션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592931" y="4017801"/>
            <a:ext cx="186940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FastMCP 프레임워크 기반으로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2390896" y="4017801"/>
            <a:ext cx="100729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자연어 질의응답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592931" y="4017801"/>
            <a:ext cx="3812558" cy="3485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을 통해 개발자 경험 혁신</a:t>
            </a:r>
            <a:endParaRPr lang="en-US" sz="1013" dirty="0"/>
          </a:p>
        </p:txBody>
      </p:sp>
      <p:pic>
        <p:nvPicPr>
          <p:cNvPr id="1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13" y="1825172"/>
            <a:ext cx="3571875" cy="1984372"/>
          </a:xfrm>
          <a:prstGeom prst="rect">
            <a:avLst/>
          </a:prstGeom>
        </p:spPr>
      </p:pic>
      <p:sp>
        <p:nvSpPr>
          <p:cNvPr id="20" name="Text 16"/>
          <p:cNvSpPr/>
          <p:nvPr/>
        </p:nvSpPr>
        <p:spPr>
          <a:xfrm>
            <a:off x="8937557" y="482917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349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핵심 기술 아키텍처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128713"/>
            <a:ext cx="4071938" cy="2743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프로토콜 구조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47682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6934" y="1544110"/>
            <a:ext cx="96839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표준 프로토콜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1593893" y="1544110"/>
            <a:ext cx="223850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AI 모델과 외부 도구 간 통신 규약</a:t>
            </a:r>
            <a:endParaRPr lang="en-US" sz="112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33432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96934" y="1829860"/>
            <a:ext cx="105579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Transport 지원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1681293" y="1829860"/>
            <a:ext cx="174631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STDIO, HTTP(SSE) 방식</a:t>
            </a:r>
            <a:endParaRPr lang="en-US" sz="1125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19182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96934" y="2115610"/>
            <a:ext cx="1298990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Tool 기반 아키텍처</a:t>
            </a:r>
            <a:endParaRPr lang="en-US" sz="1125" dirty="0"/>
          </a:p>
        </p:txBody>
      </p:sp>
      <p:sp>
        <p:nvSpPr>
          <p:cNvPr id="13" name="Text 7"/>
          <p:cNvSpPr/>
          <p:nvPr/>
        </p:nvSpPr>
        <p:spPr>
          <a:xfrm>
            <a:off x="1924487" y="2115610"/>
            <a:ext cx="158990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@mcp.tool 데코레이터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457200" y="2481728"/>
            <a:ext cx="4071938" cy="2743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데이터 흐름</a:t>
            </a:r>
            <a:endParaRPr lang="en-US" sz="1350" dirty="0"/>
          </a:p>
        </p:txBody>
      </p:sp>
      <p:sp>
        <p:nvSpPr>
          <p:cNvPr id="15" name="Shape 9"/>
          <p:cNvSpPr/>
          <p:nvPr/>
        </p:nvSpPr>
        <p:spPr>
          <a:xfrm>
            <a:off x="457200" y="2863193"/>
            <a:ext cx="400050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0"/>
          <p:cNvSpPr/>
          <p:nvPr/>
        </p:nvSpPr>
        <p:spPr>
          <a:xfrm>
            <a:off x="457200" y="2863193"/>
            <a:ext cx="28575" cy="37147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1"/>
          <p:cNvSpPr/>
          <p:nvPr/>
        </p:nvSpPr>
        <p:spPr>
          <a:xfrm>
            <a:off x="564356" y="2934630"/>
            <a:ext cx="171450" cy="171450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2"/>
          <p:cNvSpPr/>
          <p:nvPr/>
        </p:nvSpPr>
        <p:spPr>
          <a:xfrm>
            <a:off x="564356" y="293463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1125" dirty="0"/>
          </a:p>
        </p:txBody>
      </p:sp>
      <p:sp>
        <p:nvSpPr>
          <p:cNvPr id="19" name="Text 13"/>
          <p:cNvSpPr/>
          <p:nvPr/>
        </p:nvSpPr>
        <p:spPr>
          <a:xfrm>
            <a:off x="807244" y="2968563"/>
            <a:ext cx="161928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개발자가 자연어로 질문</a:t>
            </a:r>
            <a:endParaRPr lang="en-US" sz="1125" dirty="0"/>
          </a:p>
        </p:txBody>
      </p:sp>
      <p:sp>
        <p:nvSpPr>
          <p:cNvPr id="20" name="Shape 14"/>
          <p:cNvSpPr/>
          <p:nvPr/>
        </p:nvSpPr>
        <p:spPr>
          <a:xfrm>
            <a:off x="457200" y="3306105"/>
            <a:ext cx="400050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457200" y="3306105"/>
            <a:ext cx="28575" cy="37147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16"/>
          <p:cNvSpPr/>
          <p:nvPr/>
        </p:nvSpPr>
        <p:spPr>
          <a:xfrm>
            <a:off x="564356" y="3377543"/>
            <a:ext cx="171450" cy="171450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7"/>
          <p:cNvSpPr/>
          <p:nvPr/>
        </p:nvSpPr>
        <p:spPr>
          <a:xfrm>
            <a:off x="564356" y="3377543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1125" dirty="0"/>
          </a:p>
        </p:txBody>
      </p:sp>
      <p:sp>
        <p:nvSpPr>
          <p:cNvPr id="24" name="Text 18"/>
          <p:cNvSpPr/>
          <p:nvPr/>
        </p:nvSpPr>
        <p:spPr>
          <a:xfrm>
            <a:off x="807244" y="3411475"/>
            <a:ext cx="3087858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LLM이 질문을 분석하고 MCP를 통해 검색 요청</a:t>
            </a:r>
            <a:endParaRPr lang="en-US" sz="1125" dirty="0"/>
          </a:p>
        </p:txBody>
      </p:sp>
      <p:sp>
        <p:nvSpPr>
          <p:cNvPr id="25" name="Shape 19"/>
          <p:cNvSpPr/>
          <p:nvPr/>
        </p:nvSpPr>
        <p:spPr>
          <a:xfrm>
            <a:off x="457200" y="3749018"/>
            <a:ext cx="400050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20"/>
          <p:cNvSpPr/>
          <p:nvPr/>
        </p:nvSpPr>
        <p:spPr>
          <a:xfrm>
            <a:off x="457200" y="3749018"/>
            <a:ext cx="28575" cy="37147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Shape 21"/>
          <p:cNvSpPr/>
          <p:nvPr/>
        </p:nvSpPr>
        <p:spPr>
          <a:xfrm>
            <a:off x="564356" y="3820455"/>
            <a:ext cx="171450" cy="171450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2"/>
          <p:cNvSpPr/>
          <p:nvPr/>
        </p:nvSpPr>
        <p:spPr>
          <a:xfrm>
            <a:off x="564356" y="382045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1125" dirty="0"/>
          </a:p>
        </p:txBody>
      </p:sp>
      <p:sp>
        <p:nvSpPr>
          <p:cNvPr id="29" name="Text 23"/>
          <p:cNvSpPr/>
          <p:nvPr/>
        </p:nvSpPr>
        <p:spPr>
          <a:xfrm>
            <a:off x="807244" y="3854388"/>
            <a:ext cx="3315649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Server가 BM25 알고리즘으로 관련 문서 검색</a:t>
            </a:r>
            <a:endParaRPr lang="en-US" sz="1125" dirty="0"/>
          </a:p>
        </p:txBody>
      </p:sp>
      <p:sp>
        <p:nvSpPr>
          <p:cNvPr id="30" name="Shape 24"/>
          <p:cNvSpPr/>
          <p:nvPr/>
        </p:nvSpPr>
        <p:spPr>
          <a:xfrm>
            <a:off x="457200" y="4191930"/>
            <a:ext cx="400050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Shape 25"/>
          <p:cNvSpPr/>
          <p:nvPr/>
        </p:nvSpPr>
        <p:spPr>
          <a:xfrm>
            <a:off x="457200" y="4191930"/>
            <a:ext cx="28575" cy="37147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/>
          <p:cNvSpPr/>
          <p:nvPr/>
        </p:nvSpPr>
        <p:spPr>
          <a:xfrm>
            <a:off x="564356" y="4263368"/>
            <a:ext cx="171450" cy="171450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Text 27"/>
          <p:cNvSpPr/>
          <p:nvPr/>
        </p:nvSpPr>
        <p:spPr>
          <a:xfrm>
            <a:off x="564356" y="4263368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1125" dirty="0"/>
          </a:p>
        </p:txBody>
      </p:sp>
      <p:sp>
        <p:nvSpPr>
          <p:cNvPr id="34" name="Text 28"/>
          <p:cNvSpPr/>
          <p:nvPr/>
        </p:nvSpPr>
        <p:spPr>
          <a:xfrm>
            <a:off x="807244" y="4297300"/>
            <a:ext cx="2712476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검색 결과를 MCP Protocol로 LLM에 전달</a:t>
            </a:r>
            <a:endParaRPr lang="en-US" sz="1125" dirty="0"/>
          </a:p>
        </p:txBody>
      </p:sp>
      <p:sp>
        <p:nvSpPr>
          <p:cNvPr id="35" name="Shape 29"/>
          <p:cNvSpPr/>
          <p:nvPr/>
        </p:nvSpPr>
        <p:spPr>
          <a:xfrm>
            <a:off x="457200" y="4634843"/>
            <a:ext cx="400050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457200" y="4634843"/>
            <a:ext cx="28575" cy="371475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Shape 31"/>
          <p:cNvSpPr/>
          <p:nvPr/>
        </p:nvSpPr>
        <p:spPr>
          <a:xfrm>
            <a:off x="564356" y="4706280"/>
            <a:ext cx="171450" cy="171450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Text 32"/>
          <p:cNvSpPr/>
          <p:nvPr/>
        </p:nvSpPr>
        <p:spPr>
          <a:xfrm>
            <a:off x="564356" y="470628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</a:t>
            </a:r>
            <a:endParaRPr lang="en-US" sz="1125" dirty="0"/>
          </a:p>
        </p:txBody>
      </p:sp>
      <p:sp>
        <p:nvSpPr>
          <p:cNvPr id="39" name="Text 33"/>
          <p:cNvSpPr/>
          <p:nvPr/>
        </p:nvSpPr>
        <p:spPr>
          <a:xfrm>
            <a:off x="807244" y="4740213"/>
            <a:ext cx="3159296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LLM이 컨텍스트를 활용해 개발자에게 답변 제공</a:t>
            </a:r>
            <a:endParaRPr lang="en-US" sz="1125" dirty="0"/>
          </a:p>
        </p:txBody>
      </p:sp>
      <p:pic>
        <p:nvPicPr>
          <p:cNvPr id="4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1407793"/>
            <a:ext cx="3714750" cy="2476481"/>
          </a:xfrm>
          <a:prstGeom prst="rect">
            <a:avLst/>
          </a:prstGeom>
        </p:spPr>
      </p:pic>
      <p:sp>
        <p:nvSpPr>
          <p:cNvPr id="41" name="Shape 34"/>
          <p:cNvSpPr/>
          <p:nvPr/>
        </p:nvSpPr>
        <p:spPr>
          <a:xfrm>
            <a:off x="4686300" y="4027150"/>
            <a:ext cx="4000500" cy="7715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Shape 35"/>
          <p:cNvSpPr/>
          <p:nvPr/>
        </p:nvSpPr>
        <p:spPr>
          <a:xfrm>
            <a:off x="4686300" y="4027150"/>
            <a:ext cx="28575" cy="771525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3" name="Text 36"/>
          <p:cNvSpPr/>
          <p:nvPr/>
        </p:nvSpPr>
        <p:spPr>
          <a:xfrm>
            <a:off x="4800600" y="4141450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연결 구조도</a:t>
            </a:r>
            <a:endParaRPr lang="en-US" sz="1013" dirty="0"/>
          </a:p>
        </p:txBody>
      </p:sp>
      <p:sp>
        <p:nvSpPr>
          <p:cNvPr id="44" name="Text 37"/>
          <p:cNvSpPr/>
          <p:nvPr/>
        </p:nvSpPr>
        <p:spPr>
          <a:xfrm>
            <a:off x="4800600" y="4398625"/>
            <a:ext cx="38433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 ←→ LLM(Claude/Cursor) ←→ MCP Protocol ←→ MCP Server ←→ STOVE Developer Center 컨텐츠</a:t>
            </a:r>
            <a:endParaRPr lang="en-US" sz="788" dirty="0"/>
          </a:p>
        </p:txBody>
      </p:sp>
      <p:sp>
        <p:nvSpPr>
          <p:cNvPr id="45" name="Text 38"/>
          <p:cNvSpPr/>
          <p:nvPr/>
        </p:nvSpPr>
        <p:spPr>
          <a:xfrm>
            <a:off x="8937557" y="5220630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 작업 방식 비교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457200" y="1357313"/>
            <a:ext cx="4029075" cy="1014413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2"/>
          <p:cNvSpPr/>
          <p:nvPr/>
        </p:nvSpPr>
        <p:spPr>
          <a:xfrm>
            <a:off x="457200" y="1357313"/>
            <a:ext cx="28575" cy="1014413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542925" y="1443038"/>
            <a:ext cx="392906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AS-IS: 기존 방식</a:t>
            </a:r>
            <a:endParaRPr lang="en-US" sz="1125" dirty="0"/>
          </a:p>
        </p:txBody>
      </p:sp>
      <p:sp>
        <p:nvSpPr>
          <p:cNvPr id="8" name="Shape 4"/>
          <p:cNvSpPr/>
          <p:nvPr/>
        </p:nvSpPr>
        <p:spPr>
          <a:xfrm>
            <a:off x="542925" y="1714500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1" y="1764506"/>
            <a:ext cx="100013" cy="10001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4388" y="1750219"/>
            <a:ext cx="5603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수동 검색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500313" y="1714500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319" y="1764506"/>
            <a:ext cx="100013" cy="10001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771775" y="1750219"/>
            <a:ext cx="5603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다중 문서</a:t>
            </a:r>
            <a:endParaRPr lang="en-US" sz="900" dirty="0"/>
          </a:p>
        </p:txBody>
      </p:sp>
      <p:sp>
        <p:nvSpPr>
          <p:cNvPr id="14" name="Shape 8"/>
          <p:cNvSpPr/>
          <p:nvPr/>
        </p:nvSpPr>
        <p:spPr>
          <a:xfrm>
            <a:off x="542925" y="2028825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31" y="2078831"/>
            <a:ext cx="100013" cy="10001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814388" y="2064544"/>
            <a:ext cx="7384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30-60분 소요</a:t>
            </a:r>
            <a:endParaRPr lang="en-US" sz="900" dirty="0"/>
          </a:p>
        </p:txBody>
      </p:sp>
      <p:sp>
        <p:nvSpPr>
          <p:cNvPr id="17" name="Shape 10"/>
          <p:cNvSpPr/>
          <p:nvPr/>
        </p:nvSpPr>
        <p:spPr>
          <a:xfrm>
            <a:off x="2500313" y="2028825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319" y="2078831"/>
            <a:ext cx="100013" cy="100013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2771775" y="2064544"/>
            <a:ext cx="6746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낮은 효율성</a:t>
            </a:r>
            <a:endParaRPr lang="en-US" sz="900" dirty="0"/>
          </a:p>
        </p:txBody>
      </p:sp>
      <p:sp>
        <p:nvSpPr>
          <p:cNvPr id="20" name="Shape 12"/>
          <p:cNvSpPr/>
          <p:nvPr/>
        </p:nvSpPr>
        <p:spPr>
          <a:xfrm>
            <a:off x="4657725" y="1357313"/>
            <a:ext cx="4029075" cy="1014413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3"/>
          <p:cNvSpPr/>
          <p:nvPr/>
        </p:nvSpPr>
        <p:spPr>
          <a:xfrm>
            <a:off x="4657725" y="1357313"/>
            <a:ext cx="28575" cy="1014413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14"/>
          <p:cNvSpPr/>
          <p:nvPr/>
        </p:nvSpPr>
        <p:spPr>
          <a:xfrm>
            <a:off x="4743450" y="1443038"/>
            <a:ext cx="392906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TO-BE: MCP 서버 활용</a:t>
            </a:r>
            <a:endParaRPr lang="en-US" sz="1125" dirty="0"/>
          </a:p>
        </p:txBody>
      </p:sp>
      <p:sp>
        <p:nvSpPr>
          <p:cNvPr id="23" name="Shape 15"/>
          <p:cNvSpPr/>
          <p:nvPr/>
        </p:nvSpPr>
        <p:spPr>
          <a:xfrm>
            <a:off x="4743450" y="1714500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955" y="1764506"/>
            <a:ext cx="125016" cy="100013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5014913" y="1750219"/>
            <a:ext cx="6746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자연어 질의</a:t>
            </a:r>
            <a:endParaRPr lang="en-US" sz="900" dirty="0"/>
          </a:p>
        </p:txBody>
      </p:sp>
      <p:sp>
        <p:nvSpPr>
          <p:cNvPr id="26" name="Shape 17"/>
          <p:cNvSpPr/>
          <p:nvPr/>
        </p:nvSpPr>
        <p:spPr>
          <a:xfrm>
            <a:off x="6700838" y="1714500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7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3345" y="1764506"/>
            <a:ext cx="75009" cy="100013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6972300" y="1750219"/>
            <a:ext cx="6746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즉각적 응답</a:t>
            </a:r>
            <a:endParaRPr lang="en-US" sz="900" dirty="0"/>
          </a:p>
        </p:txBody>
      </p:sp>
      <p:sp>
        <p:nvSpPr>
          <p:cNvPr id="29" name="Shape 19"/>
          <p:cNvSpPr/>
          <p:nvPr/>
        </p:nvSpPr>
        <p:spPr>
          <a:xfrm>
            <a:off x="4743450" y="2028825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0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456" y="2078831"/>
            <a:ext cx="100013" cy="100013"/>
          </a:xfrm>
          <a:prstGeom prst="rect">
            <a:avLst/>
          </a:prstGeom>
        </p:spPr>
      </p:pic>
      <p:sp>
        <p:nvSpPr>
          <p:cNvPr id="31" name="Text 20"/>
          <p:cNvSpPr/>
          <p:nvPr/>
        </p:nvSpPr>
        <p:spPr>
          <a:xfrm>
            <a:off x="5014913" y="2064544"/>
            <a:ext cx="67486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5-10분 소요</a:t>
            </a:r>
            <a:endParaRPr lang="en-US" sz="900" dirty="0"/>
          </a:p>
        </p:txBody>
      </p:sp>
      <p:sp>
        <p:nvSpPr>
          <p:cNvPr id="32" name="Shape 21"/>
          <p:cNvSpPr/>
          <p:nvPr/>
        </p:nvSpPr>
        <p:spPr>
          <a:xfrm>
            <a:off x="6700838" y="2028825"/>
            <a:ext cx="200025" cy="200025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3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0844" y="2078831"/>
            <a:ext cx="100013" cy="100013"/>
          </a:xfrm>
          <a:prstGeom prst="rect">
            <a:avLst/>
          </a:prstGeom>
        </p:spPr>
      </p:pic>
      <p:sp>
        <p:nvSpPr>
          <p:cNvPr id="34" name="Text 22"/>
          <p:cNvSpPr/>
          <p:nvPr/>
        </p:nvSpPr>
        <p:spPr>
          <a:xfrm>
            <a:off x="6972300" y="2064544"/>
            <a:ext cx="6746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높은 효율성</a:t>
            </a:r>
            <a:endParaRPr lang="en-US" sz="900" dirty="0"/>
          </a:p>
        </p:txBody>
      </p:sp>
      <p:sp>
        <p:nvSpPr>
          <p:cNvPr id="35" name="Text 23"/>
          <p:cNvSpPr/>
          <p:nvPr/>
        </p:nvSpPr>
        <p:spPr>
          <a:xfrm>
            <a:off x="8937557" y="482917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7644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검색 엔진 기술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57200" y="1128713"/>
            <a:ext cx="4000500" cy="122300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57200" y="1128713"/>
            <a:ext cx="28575" cy="1223004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564356" y="1235869"/>
            <a:ext cx="3857625" cy="2514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기본 버전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707231" y="1558761"/>
            <a:ext cx="3714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단순 키워드 매칭 기반 검색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707231" y="1787361"/>
            <a:ext cx="3714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제목/내용 문자열 포함 검색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707231" y="2015961"/>
            <a:ext cx="3714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간단한 구현, 제한된 정확도</a:t>
            </a:r>
            <a:endParaRPr lang="en-US" sz="1125" dirty="0"/>
          </a:p>
        </p:txBody>
      </p:sp>
      <p:sp>
        <p:nvSpPr>
          <p:cNvPr id="10" name="Shape 7"/>
          <p:cNvSpPr/>
          <p:nvPr/>
        </p:nvSpPr>
        <p:spPr>
          <a:xfrm>
            <a:off x="457200" y="2458873"/>
            <a:ext cx="4000500" cy="122300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8"/>
          <p:cNvSpPr/>
          <p:nvPr/>
        </p:nvSpPr>
        <p:spPr>
          <a:xfrm>
            <a:off x="457200" y="2458873"/>
            <a:ext cx="28575" cy="1223004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564356" y="2566029"/>
            <a:ext cx="3857625" cy="2514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고도화 버전 (BM25)</a:t>
            </a:r>
            <a:endParaRPr lang="en-US" sz="1238" dirty="0"/>
          </a:p>
        </p:txBody>
      </p:sp>
      <p:sp>
        <p:nvSpPr>
          <p:cNvPr id="13" name="Text 10"/>
          <p:cNvSpPr/>
          <p:nvPr/>
        </p:nvSpPr>
        <p:spPr>
          <a:xfrm>
            <a:off x="707231" y="2922854"/>
            <a:ext cx="150046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BM25 Okapi 알고리즘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2136260" y="2922854"/>
            <a:ext cx="39689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적용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707231" y="3117521"/>
            <a:ext cx="3714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제목 가중치 부여 (3배)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707231" y="3346121"/>
            <a:ext cx="3714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토큰 기반 정확도 향상</a:t>
            </a:r>
            <a:endParaRPr lang="en-US" sz="1125" dirty="0"/>
          </a:p>
        </p:txBody>
      </p:sp>
      <p:sp>
        <p:nvSpPr>
          <p:cNvPr id="17" name="Text 14"/>
          <p:cNvSpPr/>
          <p:nvPr/>
        </p:nvSpPr>
        <p:spPr>
          <a:xfrm>
            <a:off x="457200" y="3853328"/>
            <a:ext cx="40719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검색 품질 최적화 방안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600075" y="4110503"/>
            <a:ext cx="3929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문서 필드별 가중치 조정</a:t>
            </a:r>
            <a:endParaRPr lang="en-US" sz="1125" dirty="0"/>
          </a:p>
        </p:txBody>
      </p:sp>
      <p:sp>
        <p:nvSpPr>
          <p:cNvPr id="19" name="Text 16"/>
          <p:cNvSpPr/>
          <p:nvPr/>
        </p:nvSpPr>
        <p:spPr>
          <a:xfrm>
            <a:off x="600075" y="4339103"/>
            <a:ext cx="3929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한국어 형태소 분석기 적용 가능</a:t>
            </a:r>
            <a:endParaRPr lang="en-US" sz="1125" dirty="0"/>
          </a:p>
        </p:txBody>
      </p:sp>
      <p:sp>
        <p:nvSpPr>
          <p:cNvPr id="20" name="Text 17"/>
          <p:cNvSpPr/>
          <p:nvPr/>
        </p:nvSpPr>
        <p:spPr>
          <a:xfrm>
            <a:off x="600075" y="4567703"/>
            <a:ext cx="3929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문서 인덱싱 최적화</a:t>
            </a:r>
            <a:endParaRPr lang="en-US" sz="1125" dirty="0"/>
          </a:p>
        </p:txBody>
      </p:sp>
      <p:sp>
        <p:nvSpPr>
          <p:cNvPr id="21" name="Shape 18"/>
          <p:cNvSpPr/>
          <p:nvPr/>
        </p:nvSpPr>
        <p:spPr>
          <a:xfrm>
            <a:off x="457200" y="4967753"/>
            <a:ext cx="4000500" cy="1451493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19"/>
          <p:cNvSpPr/>
          <p:nvPr/>
        </p:nvSpPr>
        <p:spPr>
          <a:xfrm>
            <a:off x="457200" y="4967753"/>
            <a:ext cx="28575" cy="1451493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20"/>
          <p:cNvSpPr/>
          <p:nvPr/>
        </p:nvSpPr>
        <p:spPr>
          <a:xfrm>
            <a:off x="542925" y="5080267"/>
            <a:ext cx="3912543" cy="12257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BM25 인덱스 생성 코드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corpus = [text.lower().split() for text in corpus_texts]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BM25_INDEX = BM25Okapi(corpus)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검색 시 점수 계산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tokenized_query = query.lower().split()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doc_scores = BM25_INDEX.get_scores(tokenized_query)</a:t>
            </a:r>
            <a:endParaRPr lang="en-US" sz="900" dirty="0"/>
          </a:p>
        </p:txBody>
      </p:sp>
      <p:pic>
        <p:nvPicPr>
          <p:cNvPr id="2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13" y="1652271"/>
            <a:ext cx="3571875" cy="2678906"/>
          </a:xfrm>
          <a:prstGeom prst="rect">
            <a:avLst/>
          </a:prstGeom>
        </p:spPr>
      </p:pic>
      <p:sp>
        <p:nvSpPr>
          <p:cNvPr id="25" name="Shape 21"/>
          <p:cNvSpPr/>
          <p:nvPr/>
        </p:nvSpPr>
        <p:spPr>
          <a:xfrm>
            <a:off x="4686300" y="4616927"/>
            <a:ext cx="1430843" cy="314325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Text 22"/>
          <p:cNvSpPr/>
          <p:nvPr/>
        </p:nvSpPr>
        <p:spPr>
          <a:xfrm>
            <a:off x="4686300" y="4616927"/>
            <a:ext cx="1502280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구분</a:t>
            </a:r>
            <a:endParaRPr lang="en-US" sz="900" dirty="0"/>
          </a:p>
        </p:txBody>
      </p:sp>
      <p:sp>
        <p:nvSpPr>
          <p:cNvPr id="27" name="Shape 23"/>
          <p:cNvSpPr/>
          <p:nvPr/>
        </p:nvSpPr>
        <p:spPr>
          <a:xfrm>
            <a:off x="6117143" y="4616927"/>
            <a:ext cx="1211647" cy="314325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4"/>
          <p:cNvSpPr/>
          <p:nvPr/>
        </p:nvSpPr>
        <p:spPr>
          <a:xfrm>
            <a:off x="6117143" y="4616927"/>
            <a:ext cx="1283084" cy="314325"/>
          </a:xfrm>
          <a:prstGeom prst="rect">
            <a:avLst/>
          </a:prstGeom>
          <a:noFill/>
          <a:ln/>
        </p:spPr>
        <p:txBody>
          <a:bodyPr wrap="non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기본 버전</a:t>
            </a:r>
            <a:endParaRPr lang="en-US" sz="900" dirty="0"/>
          </a:p>
        </p:txBody>
      </p:sp>
      <p:sp>
        <p:nvSpPr>
          <p:cNvPr id="29" name="Shape 25"/>
          <p:cNvSpPr/>
          <p:nvPr/>
        </p:nvSpPr>
        <p:spPr>
          <a:xfrm>
            <a:off x="7328790" y="4616927"/>
            <a:ext cx="1358010" cy="314325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6"/>
          <p:cNvSpPr/>
          <p:nvPr/>
        </p:nvSpPr>
        <p:spPr>
          <a:xfrm>
            <a:off x="7328790" y="4616927"/>
            <a:ext cx="1429448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BM25 버전</a:t>
            </a:r>
            <a:endParaRPr lang="en-US" sz="900" dirty="0"/>
          </a:p>
        </p:txBody>
      </p:sp>
      <p:sp>
        <p:nvSpPr>
          <p:cNvPr id="31" name="Text 27"/>
          <p:cNvSpPr/>
          <p:nvPr/>
        </p:nvSpPr>
        <p:spPr>
          <a:xfrm>
            <a:off x="4686300" y="4931252"/>
            <a:ext cx="1502280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검색 정확도</a:t>
            </a:r>
            <a:endParaRPr lang="en-US" sz="900" dirty="0"/>
          </a:p>
        </p:txBody>
      </p:sp>
      <p:sp>
        <p:nvSpPr>
          <p:cNvPr id="32" name="Text 28"/>
          <p:cNvSpPr/>
          <p:nvPr/>
        </p:nvSpPr>
        <p:spPr>
          <a:xfrm>
            <a:off x="6117143" y="4931252"/>
            <a:ext cx="1283084" cy="317897"/>
          </a:xfrm>
          <a:prstGeom prst="rect">
            <a:avLst/>
          </a:prstGeom>
          <a:noFill/>
          <a:ln/>
        </p:spPr>
        <p:txBody>
          <a:bodyPr wrap="non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낮음</a:t>
            </a:r>
            <a:endParaRPr lang="en-US" sz="900" dirty="0"/>
          </a:p>
        </p:txBody>
      </p:sp>
      <p:sp>
        <p:nvSpPr>
          <p:cNvPr id="33" name="Text 29"/>
          <p:cNvSpPr/>
          <p:nvPr/>
        </p:nvSpPr>
        <p:spPr>
          <a:xfrm>
            <a:off x="7328790" y="4931252"/>
            <a:ext cx="1429448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높음</a:t>
            </a:r>
            <a:endParaRPr lang="en-US" sz="900" dirty="0"/>
          </a:p>
        </p:txBody>
      </p:sp>
      <p:sp>
        <p:nvSpPr>
          <p:cNvPr id="34" name="Shape 30"/>
          <p:cNvSpPr/>
          <p:nvPr/>
        </p:nvSpPr>
        <p:spPr>
          <a:xfrm>
            <a:off x="4686300" y="5249149"/>
            <a:ext cx="4000500" cy="321469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Text 31"/>
          <p:cNvSpPr/>
          <p:nvPr/>
        </p:nvSpPr>
        <p:spPr>
          <a:xfrm>
            <a:off x="4686300" y="5249149"/>
            <a:ext cx="1502280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구현 복잡도</a:t>
            </a:r>
            <a:endParaRPr lang="en-US" sz="900" dirty="0"/>
          </a:p>
        </p:txBody>
      </p:sp>
      <p:sp>
        <p:nvSpPr>
          <p:cNvPr id="36" name="Text 32"/>
          <p:cNvSpPr/>
          <p:nvPr/>
        </p:nvSpPr>
        <p:spPr>
          <a:xfrm>
            <a:off x="6117143" y="5249149"/>
            <a:ext cx="1283084" cy="321469"/>
          </a:xfrm>
          <a:prstGeom prst="rect">
            <a:avLst/>
          </a:prstGeom>
          <a:noFill/>
          <a:ln/>
        </p:spPr>
        <p:txBody>
          <a:bodyPr wrap="non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단순</a:t>
            </a:r>
            <a:endParaRPr lang="en-US" sz="900" dirty="0"/>
          </a:p>
        </p:txBody>
      </p:sp>
      <p:sp>
        <p:nvSpPr>
          <p:cNvPr id="37" name="Text 33"/>
          <p:cNvSpPr/>
          <p:nvPr/>
        </p:nvSpPr>
        <p:spPr>
          <a:xfrm>
            <a:off x="7328790" y="5249149"/>
            <a:ext cx="142944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중간</a:t>
            </a:r>
            <a:endParaRPr lang="en-US" sz="900" dirty="0"/>
          </a:p>
        </p:txBody>
      </p:sp>
      <p:sp>
        <p:nvSpPr>
          <p:cNvPr id="38" name="Text 34"/>
          <p:cNvSpPr/>
          <p:nvPr/>
        </p:nvSpPr>
        <p:spPr>
          <a:xfrm>
            <a:off x="4686300" y="5570618"/>
            <a:ext cx="1502280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확장성</a:t>
            </a:r>
            <a:endParaRPr lang="en-US" sz="900" dirty="0"/>
          </a:p>
        </p:txBody>
      </p:sp>
      <p:sp>
        <p:nvSpPr>
          <p:cNvPr id="39" name="Text 35"/>
          <p:cNvSpPr/>
          <p:nvPr/>
        </p:nvSpPr>
        <p:spPr>
          <a:xfrm>
            <a:off x="6117143" y="5570618"/>
            <a:ext cx="1283084" cy="321469"/>
          </a:xfrm>
          <a:prstGeom prst="rect">
            <a:avLst/>
          </a:prstGeom>
          <a:noFill/>
          <a:ln/>
        </p:spPr>
        <p:txBody>
          <a:bodyPr wrap="non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제한적</a:t>
            </a:r>
            <a:endParaRPr lang="en-US" sz="900" dirty="0"/>
          </a:p>
        </p:txBody>
      </p:sp>
      <p:sp>
        <p:nvSpPr>
          <p:cNvPr id="40" name="Text 36"/>
          <p:cNvSpPr/>
          <p:nvPr/>
        </p:nvSpPr>
        <p:spPr>
          <a:xfrm>
            <a:off x="7328790" y="5570618"/>
            <a:ext cx="142944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우수</a:t>
            </a:r>
            <a:endParaRPr lang="en-US" sz="900" dirty="0"/>
          </a:p>
        </p:txBody>
      </p:sp>
      <p:sp>
        <p:nvSpPr>
          <p:cNvPr id="41" name="Text 37"/>
          <p:cNvSpPr/>
          <p:nvPr/>
        </p:nvSpPr>
        <p:spPr>
          <a:xfrm>
            <a:off x="8937557" y="6562120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1867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기술적 핵심 가치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57200" y="1128713"/>
            <a:ext cx="4000500" cy="1248649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57200" y="1128713"/>
            <a:ext cx="28575" cy="1248649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1323017"/>
            <a:ext cx="214313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85825" y="1271588"/>
            <a:ext cx="1719216" cy="2743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 경험(DX) 혁신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742950" y="1647695"/>
            <a:ext cx="113588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자연어 인터페이스</a:t>
            </a:r>
            <a:endParaRPr lang="en-US" sz="1013" dirty="0"/>
          </a:p>
        </p:txBody>
      </p:sp>
      <p:sp>
        <p:nvSpPr>
          <p:cNvPr id="9" name="Text 5"/>
          <p:cNvSpPr/>
          <p:nvPr/>
        </p:nvSpPr>
        <p:spPr>
          <a:xfrm>
            <a:off x="1807397" y="1647695"/>
            <a:ext cx="249333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복잡한 API 문서를 일반 언어로 질문 가능</a:t>
            </a:r>
            <a:endParaRPr lang="en-US" sz="1013" dirty="0"/>
          </a:p>
        </p:txBody>
      </p:sp>
      <p:sp>
        <p:nvSpPr>
          <p:cNvPr id="10" name="Text 6"/>
          <p:cNvSpPr/>
          <p:nvPr/>
        </p:nvSpPr>
        <p:spPr>
          <a:xfrm>
            <a:off x="742950" y="1853412"/>
            <a:ext cx="7501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실시간 응답</a:t>
            </a:r>
            <a:endParaRPr lang="en-US" sz="1013" dirty="0"/>
          </a:p>
        </p:txBody>
      </p:sp>
      <p:sp>
        <p:nvSpPr>
          <p:cNvPr id="11" name="Text 7"/>
          <p:cNvSpPr/>
          <p:nvPr/>
        </p:nvSpPr>
        <p:spPr>
          <a:xfrm>
            <a:off x="1421634" y="1853412"/>
            <a:ext cx="199316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즉시 관련 문서와 코드 예시 제공</a:t>
            </a:r>
            <a:endParaRPr lang="en-US" sz="1013" dirty="0"/>
          </a:p>
        </p:txBody>
      </p:sp>
      <p:sp>
        <p:nvSpPr>
          <p:cNvPr id="12" name="Text 8"/>
          <p:cNvSpPr/>
          <p:nvPr/>
        </p:nvSpPr>
        <p:spPr>
          <a:xfrm>
            <a:off x="742950" y="2059130"/>
            <a:ext cx="87870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컨텍스트 유지</a:t>
            </a:r>
            <a:endParaRPr lang="en-US" sz="1013" dirty="0"/>
          </a:p>
        </p:txBody>
      </p:sp>
      <p:sp>
        <p:nvSpPr>
          <p:cNvPr id="13" name="Text 9"/>
          <p:cNvSpPr/>
          <p:nvPr/>
        </p:nvSpPr>
        <p:spPr>
          <a:xfrm>
            <a:off x="1550222" y="2059130"/>
            <a:ext cx="254323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연속적인 대화를 통한 깊이 있는 문제 해결</a:t>
            </a:r>
            <a:endParaRPr lang="en-US" sz="1013" dirty="0"/>
          </a:p>
        </p:txBody>
      </p:sp>
      <p:sp>
        <p:nvSpPr>
          <p:cNvPr id="14" name="Shape 10"/>
          <p:cNvSpPr/>
          <p:nvPr/>
        </p:nvSpPr>
        <p:spPr>
          <a:xfrm>
            <a:off x="457200" y="2520237"/>
            <a:ext cx="4000500" cy="145436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1"/>
          <p:cNvSpPr/>
          <p:nvPr/>
        </p:nvSpPr>
        <p:spPr>
          <a:xfrm>
            <a:off x="457200" y="2520237"/>
            <a:ext cx="28575" cy="1454367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" y="2714541"/>
            <a:ext cx="171450" cy="17145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842963" y="2663112"/>
            <a:ext cx="1366856" cy="2743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확장성 및 유연성</a:t>
            </a:r>
            <a:endParaRPr lang="en-US" sz="1350" dirty="0"/>
          </a:p>
        </p:txBody>
      </p:sp>
      <p:sp>
        <p:nvSpPr>
          <p:cNvPr id="18" name="Text 13"/>
          <p:cNvSpPr/>
          <p:nvPr/>
        </p:nvSpPr>
        <p:spPr>
          <a:xfrm>
            <a:off x="742950" y="3039219"/>
            <a:ext cx="7501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모듈화 설계</a:t>
            </a:r>
            <a:endParaRPr lang="en-US" sz="1013" dirty="0"/>
          </a:p>
        </p:txBody>
      </p:sp>
      <p:sp>
        <p:nvSpPr>
          <p:cNvPr id="19" name="Text 14"/>
          <p:cNvSpPr/>
          <p:nvPr/>
        </p:nvSpPr>
        <p:spPr>
          <a:xfrm>
            <a:off x="1421634" y="3039219"/>
            <a:ext cx="225033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새로운 검색 알고리즘 쉬운 교체/확장</a:t>
            </a:r>
            <a:endParaRPr lang="en-US" sz="1013" dirty="0"/>
          </a:p>
        </p:txBody>
      </p:sp>
      <p:sp>
        <p:nvSpPr>
          <p:cNvPr id="20" name="Text 15"/>
          <p:cNvSpPr/>
          <p:nvPr/>
        </p:nvSpPr>
        <p:spPr>
          <a:xfrm>
            <a:off x="742950" y="3244937"/>
            <a:ext cx="95737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다중 Transport</a:t>
            </a:r>
            <a:endParaRPr lang="en-US" sz="1013" dirty="0"/>
          </a:p>
        </p:txBody>
      </p:sp>
      <p:sp>
        <p:nvSpPr>
          <p:cNvPr id="21" name="Text 16"/>
          <p:cNvSpPr/>
          <p:nvPr/>
        </p:nvSpPr>
        <p:spPr>
          <a:xfrm>
            <a:off x="1628887" y="3244937"/>
            <a:ext cx="275740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STDIO(IDE 통합), HTTP(웹 서비스) 동시 지원</a:t>
            </a:r>
            <a:endParaRPr lang="en-US" sz="1013" dirty="0"/>
          </a:p>
        </p:txBody>
      </p:sp>
      <p:sp>
        <p:nvSpPr>
          <p:cNvPr id="22" name="Text 17"/>
          <p:cNvSpPr/>
          <p:nvPr/>
        </p:nvSpPr>
        <p:spPr>
          <a:xfrm>
            <a:off x="742950" y="3450654"/>
            <a:ext cx="87870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플랫폼 독립적</a:t>
            </a:r>
            <a:endParaRPr lang="en-US" sz="1013" dirty="0"/>
          </a:p>
        </p:txBody>
      </p:sp>
      <p:sp>
        <p:nvSpPr>
          <p:cNvPr id="23" name="Text 18"/>
          <p:cNvSpPr/>
          <p:nvPr/>
        </p:nvSpPr>
        <p:spPr>
          <a:xfrm>
            <a:off x="1550222" y="3450654"/>
            <a:ext cx="178602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다양한 AI 클라이언트와 호환</a:t>
            </a:r>
            <a:endParaRPr lang="en-US" sz="1013" dirty="0"/>
          </a:p>
        </p:txBody>
      </p:sp>
      <p:sp>
        <p:nvSpPr>
          <p:cNvPr id="24" name="Shape 19"/>
          <p:cNvSpPr/>
          <p:nvPr/>
        </p:nvSpPr>
        <p:spPr>
          <a:xfrm>
            <a:off x="457200" y="3911761"/>
            <a:ext cx="4000500" cy="1248649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20"/>
          <p:cNvSpPr/>
          <p:nvPr/>
        </p:nvSpPr>
        <p:spPr>
          <a:xfrm>
            <a:off x="457200" y="3911761"/>
            <a:ext cx="28575" cy="1248649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Text 21"/>
          <p:cNvSpPr/>
          <p:nvPr/>
        </p:nvSpPr>
        <p:spPr>
          <a:xfrm>
            <a:off x="671513" y="4054636"/>
            <a:ext cx="1366856" cy="2743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검색 품질 최적화</a:t>
            </a:r>
            <a:endParaRPr lang="en-US" sz="1350" dirty="0"/>
          </a:p>
        </p:txBody>
      </p:sp>
      <p:sp>
        <p:nvSpPr>
          <p:cNvPr id="27" name="Text 22"/>
          <p:cNvSpPr/>
          <p:nvPr/>
        </p:nvSpPr>
        <p:spPr>
          <a:xfrm>
            <a:off x="742950" y="4430744"/>
            <a:ext cx="9645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BM25 알고리즘</a:t>
            </a:r>
            <a:endParaRPr lang="en-US" sz="1013" dirty="0"/>
          </a:p>
        </p:txBody>
      </p:sp>
      <p:sp>
        <p:nvSpPr>
          <p:cNvPr id="28" name="Text 23"/>
          <p:cNvSpPr/>
          <p:nvPr/>
        </p:nvSpPr>
        <p:spPr>
          <a:xfrm>
            <a:off x="1636030" y="4430744"/>
            <a:ext cx="208603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정보 검색 분야의 검증된 알고리즘</a:t>
            </a:r>
            <a:endParaRPr lang="en-US" sz="1013" dirty="0"/>
          </a:p>
        </p:txBody>
      </p:sp>
      <p:sp>
        <p:nvSpPr>
          <p:cNvPr id="29" name="Text 24"/>
          <p:cNvSpPr/>
          <p:nvPr/>
        </p:nvSpPr>
        <p:spPr>
          <a:xfrm>
            <a:off x="742950" y="4636461"/>
            <a:ext cx="7501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가중치 조정</a:t>
            </a:r>
            <a:endParaRPr lang="en-US" sz="1013" dirty="0"/>
          </a:p>
        </p:txBody>
      </p:sp>
      <p:sp>
        <p:nvSpPr>
          <p:cNvPr id="30" name="Text 25"/>
          <p:cNvSpPr/>
          <p:nvPr/>
        </p:nvSpPr>
        <p:spPr>
          <a:xfrm>
            <a:off x="1421634" y="4636461"/>
            <a:ext cx="195744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제목 중요도 강화로 정확도 향상</a:t>
            </a:r>
            <a:endParaRPr lang="en-US" sz="1013" dirty="0"/>
          </a:p>
        </p:txBody>
      </p:sp>
      <p:sp>
        <p:nvSpPr>
          <p:cNvPr id="31" name="Text 26"/>
          <p:cNvSpPr/>
          <p:nvPr/>
        </p:nvSpPr>
        <p:spPr>
          <a:xfrm>
            <a:off x="742950" y="4842179"/>
            <a:ext cx="9144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멀티 필드 검색</a:t>
            </a:r>
            <a:endParaRPr lang="en-US" sz="1013" dirty="0"/>
          </a:p>
        </p:txBody>
      </p:sp>
      <p:sp>
        <p:nvSpPr>
          <p:cNvPr id="32" name="Text 27"/>
          <p:cNvSpPr/>
          <p:nvPr/>
        </p:nvSpPr>
        <p:spPr>
          <a:xfrm>
            <a:off x="1585940" y="4842179"/>
            <a:ext cx="164311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제목, 설명, 내용 통합 검색</a:t>
            </a:r>
            <a:endParaRPr lang="en-US" sz="1013" dirty="0"/>
          </a:p>
        </p:txBody>
      </p:sp>
      <p:pic>
        <p:nvPicPr>
          <p:cNvPr id="3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206" y="1128713"/>
            <a:ext cx="3214688" cy="3275326"/>
          </a:xfrm>
          <a:prstGeom prst="rect">
            <a:avLst/>
          </a:prstGeom>
        </p:spPr>
      </p:pic>
      <p:pic>
        <p:nvPicPr>
          <p:cNvPr id="3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206" y="4618351"/>
            <a:ext cx="3214688" cy="2143125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8937557" y="6904351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활용 사례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57200" y="1071563"/>
            <a:ext cx="4029075" cy="2107043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57200" y="1071563"/>
            <a:ext cx="28575" cy="2107043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564356" y="1178719"/>
            <a:ext cx="3886200" cy="2514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 지원 시나리오</a:t>
            </a:r>
            <a:endParaRPr lang="en-US" sz="1238" dirty="0"/>
          </a:p>
        </p:txBody>
      </p:sp>
      <p:sp>
        <p:nvSpPr>
          <p:cNvPr id="7" name="Shape 4"/>
          <p:cNvSpPr/>
          <p:nvPr/>
        </p:nvSpPr>
        <p:spPr>
          <a:xfrm>
            <a:off x="571500" y="1494467"/>
            <a:ext cx="3800475" cy="342900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1589122"/>
            <a:ext cx="178594" cy="1428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92969" y="1585550"/>
            <a:ext cx="147641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 질의응답 예시</a:t>
            </a:r>
            <a:endParaRPr lang="en-US" sz="1125" dirty="0"/>
          </a:p>
        </p:txBody>
      </p:sp>
      <p:sp>
        <p:nvSpPr>
          <p:cNvPr id="10" name="Shape 6"/>
          <p:cNvSpPr/>
          <p:nvPr/>
        </p:nvSpPr>
        <p:spPr>
          <a:xfrm>
            <a:off x="571500" y="1837367"/>
            <a:ext cx="3800475" cy="378619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571500" y="2208842"/>
            <a:ext cx="3800475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8"/>
          <p:cNvSpPr/>
          <p:nvPr/>
        </p:nvSpPr>
        <p:spPr>
          <a:xfrm>
            <a:off x="657225" y="1942737"/>
            <a:ext cx="54764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개발자:</a:t>
            </a:r>
            <a:endParaRPr lang="en-US" sz="1125" dirty="0"/>
          </a:p>
        </p:txBody>
      </p:sp>
      <p:sp>
        <p:nvSpPr>
          <p:cNvPr id="13" name="Text 9"/>
          <p:cNvSpPr/>
          <p:nvPr/>
        </p:nvSpPr>
        <p:spPr>
          <a:xfrm>
            <a:off x="1133428" y="1942737"/>
            <a:ext cx="212730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스토브 로그인 연동 방법 알려줘</a:t>
            </a:r>
            <a:endParaRPr lang="en-US" sz="1125" dirty="0"/>
          </a:p>
        </p:txBody>
      </p:sp>
      <p:sp>
        <p:nvSpPr>
          <p:cNvPr id="14" name="Shape 10"/>
          <p:cNvSpPr/>
          <p:nvPr/>
        </p:nvSpPr>
        <p:spPr>
          <a:xfrm>
            <a:off x="571500" y="2208842"/>
            <a:ext cx="3800475" cy="84832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1"/>
          <p:cNvSpPr/>
          <p:nvPr/>
        </p:nvSpPr>
        <p:spPr>
          <a:xfrm>
            <a:off x="571500" y="3050018"/>
            <a:ext cx="3800475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2"/>
          <p:cNvSpPr/>
          <p:nvPr/>
        </p:nvSpPr>
        <p:spPr>
          <a:xfrm>
            <a:off x="657225" y="2314212"/>
            <a:ext cx="75938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서버:</a:t>
            </a:r>
            <a:endParaRPr lang="en-US" sz="1125" dirty="0"/>
          </a:p>
        </p:txBody>
      </p:sp>
      <p:sp>
        <p:nvSpPr>
          <p:cNvPr id="17" name="Text 13"/>
          <p:cNvSpPr/>
          <p:nvPr/>
        </p:nvSpPr>
        <p:spPr>
          <a:xfrm>
            <a:off x="1345174" y="2314212"/>
            <a:ext cx="194480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[인증] GNB 방식 연동 가이드</a:t>
            </a:r>
            <a:endParaRPr lang="en-US" sz="1125" dirty="0"/>
          </a:p>
        </p:txBody>
      </p:sp>
      <p:sp>
        <p:nvSpPr>
          <p:cNvPr id="18" name="Text 14"/>
          <p:cNvSpPr/>
          <p:nvPr/>
        </p:nvSpPr>
        <p:spPr>
          <a:xfrm>
            <a:off x="657225" y="2542812"/>
            <a:ext cx="1555998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JavaScript 코드 예시:</a:t>
            </a:r>
            <a:endParaRPr lang="en-US" sz="1125" dirty="0"/>
          </a:p>
        </p:txBody>
      </p:sp>
      <p:sp>
        <p:nvSpPr>
          <p:cNvPr id="19" name="Text 15"/>
          <p:cNvSpPr/>
          <p:nvPr/>
        </p:nvSpPr>
        <p:spPr>
          <a:xfrm>
            <a:off x="2141786" y="2553528"/>
            <a:ext cx="1786217" cy="1625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STOVE.login({ ... })</a:t>
            </a:r>
            <a:endParaRPr lang="en-US" sz="1125" dirty="0"/>
          </a:p>
        </p:txBody>
      </p:sp>
      <p:sp>
        <p:nvSpPr>
          <p:cNvPr id="20" name="Text 16"/>
          <p:cNvSpPr/>
          <p:nvPr/>
        </p:nvSpPr>
        <p:spPr>
          <a:xfrm>
            <a:off x="657225" y="2783914"/>
            <a:ext cx="15872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</a:t>
            </a:r>
            <a:endParaRPr lang="en-US" sz="1125" dirty="0"/>
          </a:p>
        </p:txBody>
      </p:sp>
      <p:sp>
        <p:nvSpPr>
          <p:cNvPr id="21" name="Text 17"/>
          <p:cNvSpPr/>
          <p:nvPr/>
        </p:nvSpPr>
        <p:spPr>
          <a:xfrm>
            <a:off x="744513" y="2783914"/>
            <a:ext cx="100807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B82F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관련 문서 링크</a:t>
            </a:r>
            <a:endParaRPr lang="en-US" sz="1125" dirty="0"/>
          </a:p>
        </p:txBody>
      </p:sp>
      <p:sp>
        <p:nvSpPr>
          <p:cNvPr id="22" name="Shape 18"/>
          <p:cNvSpPr/>
          <p:nvPr/>
        </p:nvSpPr>
        <p:spPr>
          <a:xfrm>
            <a:off x="457200" y="3271475"/>
            <a:ext cx="4029075" cy="894392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9"/>
          <p:cNvSpPr/>
          <p:nvPr/>
        </p:nvSpPr>
        <p:spPr>
          <a:xfrm>
            <a:off x="457200" y="3271475"/>
            <a:ext cx="28575" cy="894392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20"/>
          <p:cNvSpPr/>
          <p:nvPr/>
        </p:nvSpPr>
        <p:spPr>
          <a:xfrm>
            <a:off x="564356" y="3378631"/>
            <a:ext cx="3886200" cy="2514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통합 환경 지원</a:t>
            </a:r>
            <a:endParaRPr lang="en-US" sz="1238" dirty="0"/>
          </a:p>
        </p:txBody>
      </p:sp>
      <p:pic>
        <p:nvPicPr>
          <p:cNvPr id="2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75" y="3724740"/>
            <a:ext cx="178594" cy="142875"/>
          </a:xfrm>
          <a:prstGeom prst="rect">
            <a:avLst/>
          </a:prstGeom>
        </p:spPr>
      </p:pic>
      <p:sp>
        <p:nvSpPr>
          <p:cNvPr id="26" name="Text 21"/>
          <p:cNvSpPr/>
          <p:nvPr/>
        </p:nvSpPr>
        <p:spPr>
          <a:xfrm>
            <a:off x="564356" y="3915835"/>
            <a:ext cx="130490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Cursor IDE</a:t>
            </a:r>
            <a:endParaRPr lang="en-US" sz="788" dirty="0"/>
          </a:p>
        </p:txBody>
      </p:sp>
      <p:pic>
        <p:nvPicPr>
          <p:cNvPr id="2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694" y="3724740"/>
            <a:ext cx="178594" cy="142875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1854975" y="3915835"/>
            <a:ext cx="130493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Claude</a:t>
            </a:r>
            <a:endParaRPr lang="en-US" sz="788" dirty="0"/>
          </a:p>
        </p:txBody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7341" y="3724740"/>
            <a:ext cx="178594" cy="14287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3145622" y="3915835"/>
            <a:ext cx="130493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HTTP API</a:t>
            </a:r>
            <a:endParaRPr lang="en-US" sz="788" dirty="0"/>
          </a:p>
        </p:txBody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25" y="1071563"/>
            <a:ext cx="3214688" cy="1785938"/>
          </a:xfrm>
          <a:prstGeom prst="rect">
            <a:avLst/>
          </a:prstGeom>
        </p:spPr>
      </p:pic>
      <p:sp>
        <p:nvSpPr>
          <p:cNvPr id="32" name="Shape 24"/>
          <p:cNvSpPr/>
          <p:nvPr/>
        </p:nvSpPr>
        <p:spPr>
          <a:xfrm>
            <a:off x="4657725" y="2971800"/>
            <a:ext cx="4029075" cy="1421606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Shape 25"/>
          <p:cNvSpPr/>
          <p:nvPr/>
        </p:nvSpPr>
        <p:spPr>
          <a:xfrm>
            <a:off x="4657725" y="2971800"/>
            <a:ext cx="28575" cy="1421606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Text 26"/>
          <p:cNvSpPr/>
          <p:nvPr/>
        </p:nvSpPr>
        <p:spPr>
          <a:xfrm>
            <a:off x="4764881" y="3078956"/>
            <a:ext cx="3886200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실제 사용 예시</a:t>
            </a:r>
            <a:endParaRPr lang="en-US" sz="1238" dirty="0"/>
          </a:p>
        </p:txBody>
      </p:sp>
      <p:sp>
        <p:nvSpPr>
          <p:cNvPr id="35" name="Shape 27"/>
          <p:cNvSpPr/>
          <p:nvPr/>
        </p:nvSpPr>
        <p:spPr>
          <a:xfrm>
            <a:off x="4764881" y="3371850"/>
            <a:ext cx="1864519" cy="414338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8"/>
          <p:cNvSpPr/>
          <p:nvPr/>
        </p:nvSpPr>
        <p:spPr>
          <a:xfrm>
            <a:off x="4822031" y="3429000"/>
            <a:ext cx="18216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API 문서 탐색</a:t>
            </a:r>
            <a:endParaRPr lang="en-US" sz="900" dirty="0"/>
          </a:p>
        </p:txBody>
      </p:sp>
      <p:sp>
        <p:nvSpPr>
          <p:cNvPr id="37" name="Text 29"/>
          <p:cNvSpPr/>
          <p:nvPr/>
        </p:nvSpPr>
        <p:spPr>
          <a:xfrm>
            <a:off x="4822031" y="3600450"/>
            <a:ext cx="18216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자연어 질의로 문서 검색, 코드 예제 제공</a:t>
            </a:r>
            <a:endParaRPr lang="en-US" sz="675" dirty="0"/>
          </a:p>
        </p:txBody>
      </p:sp>
      <p:sp>
        <p:nvSpPr>
          <p:cNvPr id="38" name="Shape 30"/>
          <p:cNvSpPr/>
          <p:nvPr/>
        </p:nvSpPr>
        <p:spPr>
          <a:xfrm>
            <a:off x="6715125" y="3371850"/>
            <a:ext cx="1864519" cy="414338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Text 31"/>
          <p:cNvSpPr/>
          <p:nvPr/>
        </p:nvSpPr>
        <p:spPr>
          <a:xfrm>
            <a:off x="6772275" y="3429000"/>
            <a:ext cx="18216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에러 해결</a:t>
            </a:r>
            <a:endParaRPr lang="en-US" sz="900" dirty="0"/>
          </a:p>
        </p:txBody>
      </p:sp>
      <p:sp>
        <p:nvSpPr>
          <p:cNvPr id="40" name="Text 32"/>
          <p:cNvSpPr/>
          <p:nvPr/>
        </p:nvSpPr>
        <p:spPr>
          <a:xfrm>
            <a:off x="6772275" y="3600450"/>
            <a:ext cx="18216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에러 코드 설명, 해결책 제안</a:t>
            </a:r>
            <a:endParaRPr lang="en-US" sz="675" dirty="0"/>
          </a:p>
        </p:txBody>
      </p:sp>
      <p:sp>
        <p:nvSpPr>
          <p:cNvPr id="41" name="Shape 33"/>
          <p:cNvSpPr/>
          <p:nvPr/>
        </p:nvSpPr>
        <p:spPr>
          <a:xfrm>
            <a:off x="4764881" y="3857625"/>
            <a:ext cx="1864519" cy="414338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Text 34"/>
          <p:cNvSpPr/>
          <p:nvPr/>
        </p:nvSpPr>
        <p:spPr>
          <a:xfrm>
            <a:off x="4822031" y="3914775"/>
            <a:ext cx="18216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구현 가이드</a:t>
            </a:r>
            <a:endParaRPr lang="en-US" sz="900" dirty="0"/>
          </a:p>
        </p:txBody>
      </p:sp>
      <p:sp>
        <p:nvSpPr>
          <p:cNvPr id="43" name="Text 35"/>
          <p:cNvSpPr/>
          <p:nvPr/>
        </p:nvSpPr>
        <p:spPr>
          <a:xfrm>
            <a:off x="4822031" y="4086225"/>
            <a:ext cx="18216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단계별 구현 안내, 모범 사례 공유</a:t>
            </a:r>
            <a:endParaRPr lang="en-US" sz="675" dirty="0"/>
          </a:p>
        </p:txBody>
      </p:sp>
      <p:sp>
        <p:nvSpPr>
          <p:cNvPr id="44" name="Shape 36"/>
          <p:cNvSpPr/>
          <p:nvPr/>
        </p:nvSpPr>
        <p:spPr>
          <a:xfrm>
            <a:off x="6715125" y="3857625"/>
            <a:ext cx="1864519" cy="414338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Text 37"/>
          <p:cNvSpPr/>
          <p:nvPr/>
        </p:nvSpPr>
        <p:spPr>
          <a:xfrm>
            <a:off x="6772275" y="3914775"/>
            <a:ext cx="18216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테스트 지원</a:t>
            </a:r>
            <a:endParaRPr lang="en-US" sz="900" dirty="0"/>
          </a:p>
        </p:txBody>
      </p:sp>
      <p:sp>
        <p:nvSpPr>
          <p:cNvPr id="46" name="Text 38"/>
          <p:cNvSpPr/>
          <p:nvPr/>
        </p:nvSpPr>
        <p:spPr>
          <a:xfrm>
            <a:off x="6772275" y="4086225"/>
            <a:ext cx="18216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테스트 시나리오, 디버깅 가이드</a:t>
            </a:r>
            <a:endParaRPr lang="en-US" sz="675" dirty="0"/>
          </a:p>
        </p:txBody>
      </p:sp>
      <p:sp>
        <p:nvSpPr>
          <p:cNvPr id="47" name="Text 39"/>
          <p:cNvSpPr/>
          <p:nvPr/>
        </p:nvSpPr>
        <p:spPr>
          <a:xfrm>
            <a:off x="8937557" y="482917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7771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향후 발전 방향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57200" y="1071563"/>
            <a:ext cx="4029075" cy="241165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57200" y="1071563"/>
            <a:ext cx="28575" cy="2411657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6" y="1232995"/>
            <a:ext cx="142875" cy="1428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78669" y="1178719"/>
            <a:ext cx="1258919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검색 기술 고도화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564356" y="1535543"/>
            <a:ext cx="161928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임베딩 기반 시맨틱 검색</a:t>
            </a:r>
            <a:endParaRPr lang="en-US" sz="1125" dirty="0"/>
          </a:p>
        </p:txBody>
      </p:sp>
      <p:sp>
        <p:nvSpPr>
          <p:cNvPr id="9" name="Text 5"/>
          <p:cNvSpPr/>
          <p:nvPr/>
        </p:nvSpPr>
        <p:spPr>
          <a:xfrm>
            <a:off x="707231" y="1730211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현재: 키워드/BM25 기반 → 향후: 벡터 유사도 기반</a:t>
            </a:r>
            <a:endParaRPr lang="en-US" sz="1125" dirty="0"/>
          </a:p>
        </p:txBody>
      </p:sp>
      <p:sp>
        <p:nvSpPr>
          <p:cNvPr id="10" name="Text 6"/>
          <p:cNvSpPr/>
          <p:nvPr/>
        </p:nvSpPr>
        <p:spPr>
          <a:xfrm>
            <a:off x="707231" y="1958811"/>
            <a:ext cx="3743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의도 파악 정확도 대폭 향상</a:t>
            </a:r>
            <a:endParaRPr lang="en-US" sz="1125" dirty="0"/>
          </a:p>
        </p:txBody>
      </p:sp>
      <p:sp>
        <p:nvSpPr>
          <p:cNvPr id="11" name="Shape 7"/>
          <p:cNvSpPr/>
          <p:nvPr/>
        </p:nvSpPr>
        <p:spPr>
          <a:xfrm>
            <a:off x="564356" y="2273136"/>
            <a:ext cx="3814763" cy="1102928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8"/>
          <p:cNvSpPr/>
          <p:nvPr/>
        </p:nvSpPr>
        <p:spPr>
          <a:xfrm>
            <a:off x="564356" y="2273136"/>
            <a:ext cx="28575" cy="1102928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9"/>
          <p:cNvSpPr/>
          <p:nvPr/>
        </p:nvSpPr>
        <p:spPr>
          <a:xfrm>
            <a:off x="635794" y="2366004"/>
            <a:ext cx="4032591" cy="9143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목표 아키텍처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HybridSearchEngine: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def search(self, query):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bm25_results = self.bm25_search(query)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semantic_results = self.embedding_search(query)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2C3E5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self.fusion_ranking(bm25_results, semantic_results)</a:t>
            </a:r>
            <a:endParaRPr lang="en-US" sz="788" dirty="0"/>
          </a:p>
        </p:txBody>
      </p:sp>
      <p:sp>
        <p:nvSpPr>
          <p:cNvPr id="14" name="Shape 10"/>
          <p:cNvSpPr/>
          <p:nvPr/>
        </p:nvSpPr>
        <p:spPr>
          <a:xfrm>
            <a:off x="457200" y="3590376"/>
            <a:ext cx="4029075" cy="1022979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1"/>
          <p:cNvSpPr/>
          <p:nvPr/>
        </p:nvSpPr>
        <p:spPr>
          <a:xfrm>
            <a:off x="457200" y="3590376"/>
            <a:ext cx="28575" cy="1022979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6" y="3751808"/>
            <a:ext cx="178594" cy="142875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814388" y="3697532"/>
            <a:ext cx="944594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AI 기능 확장</a:t>
            </a:r>
            <a:endParaRPr lang="en-US" sz="1238" dirty="0"/>
          </a:p>
        </p:txBody>
      </p:sp>
      <p:sp>
        <p:nvSpPr>
          <p:cNvPr id="18" name="Text 13"/>
          <p:cNvSpPr/>
          <p:nvPr/>
        </p:nvSpPr>
        <p:spPr>
          <a:xfrm>
            <a:off x="564356" y="4020424"/>
            <a:ext cx="19359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코드 생성 및 검증</a:t>
            </a:r>
            <a:endParaRPr lang="en-US" sz="900" dirty="0"/>
          </a:p>
        </p:txBody>
      </p:sp>
      <p:sp>
        <p:nvSpPr>
          <p:cNvPr id="19" name="Text 14"/>
          <p:cNvSpPr/>
          <p:nvPr/>
        </p:nvSpPr>
        <p:spPr>
          <a:xfrm>
            <a:off x="678656" y="4220449"/>
            <a:ext cx="18216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API 호출 코드 자동 생성</a:t>
            </a:r>
            <a:endParaRPr lang="en-US" sz="788" dirty="0"/>
          </a:p>
        </p:txBody>
      </p:sp>
      <p:sp>
        <p:nvSpPr>
          <p:cNvPr id="20" name="Text 15"/>
          <p:cNvSpPr/>
          <p:nvPr/>
        </p:nvSpPr>
        <p:spPr>
          <a:xfrm>
            <a:off x="678656" y="4363324"/>
            <a:ext cx="18216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파라미터 유효성 검사</a:t>
            </a:r>
            <a:endParaRPr lang="en-US" sz="788" dirty="0"/>
          </a:p>
        </p:txBody>
      </p:sp>
      <p:sp>
        <p:nvSpPr>
          <p:cNvPr id="21" name="Text 16"/>
          <p:cNvSpPr/>
          <p:nvPr/>
        </p:nvSpPr>
        <p:spPr>
          <a:xfrm>
            <a:off x="2514600" y="4020424"/>
            <a:ext cx="19359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상호작용 개선</a:t>
            </a:r>
            <a:endParaRPr lang="en-US" sz="900" dirty="0"/>
          </a:p>
        </p:txBody>
      </p:sp>
      <p:sp>
        <p:nvSpPr>
          <p:cNvPr id="22" name="Text 17"/>
          <p:cNvSpPr/>
          <p:nvPr/>
        </p:nvSpPr>
        <p:spPr>
          <a:xfrm>
            <a:off x="2628900" y="4220449"/>
            <a:ext cx="18216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멀티턴 대화 컨텍스트 관리</a:t>
            </a:r>
            <a:endParaRPr lang="en-US" sz="788" dirty="0"/>
          </a:p>
        </p:txBody>
      </p:sp>
      <p:sp>
        <p:nvSpPr>
          <p:cNvPr id="23" name="Text 18"/>
          <p:cNvSpPr/>
          <p:nvPr/>
        </p:nvSpPr>
        <p:spPr>
          <a:xfrm>
            <a:off x="2628900" y="4363324"/>
            <a:ext cx="18216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개인화된 답변 제공</a:t>
            </a:r>
            <a:endParaRPr lang="en-US" sz="788" dirty="0"/>
          </a:p>
        </p:txBody>
      </p:sp>
      <p:sp>
        <p:nvSpPr>
          <p:cNvPr id="24" name="Shape 19"/>
          <p:cNvSpPr/>
          <p:nvPr/>
        </p:nvSpPr>
        <p:spPr>
          <a:xfrm>
            <a:off x="4657725" y="1071563"/>
            <a:ext cx="4029075" cy="1007269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20"/>
          <p:cNvSpPr/>
          <p:nvPr/>
        </p:nvSpPr>
        <p:spPr>
          <a:xfrm>
            <a:off x="4657725" y="1071563"/>
            <a:ext cx="28575" cy="1007269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881" y="1225153"/>
            <a:ext cx="125016" cy="142875"/>
          </a:xfrm>
          <a:prstGeom prst="rect">
            <a:avLst/>
          </a:prstGeom>
        </p:spPr>
      </p:pic>
      <p:sp>
        <p:nvSpPr>
          <p:cNvPr id="27" name="Text 21"/>
          <p:cNvSpPr/>
          <p:nvPr/>
        </p:nvSpPr>
        <p:spPr>
          <a:xfrm>
            <a:off x="4961334" y="1178719"/>
            <a:ext cx="90092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컨텐츠 보강</a:t>
            </a:r>
            <a:endParaRPr lang="en-US" sz="1238" dirty="0"/>
          </a:p>
        </p:txBody>
      </p:sp>
      <p:sp>
        <p:nvSpPr>
          <p:cNvPr id="28" name="Text 22"/>
          <p:cNvSpPr/>
          <p:nvPr/>
        </p:nvSpPr>
        <p:spPr>
          <a:xfrm>
            <a:off x="4764881" y="1485900"/>
            <a:ext cx="19359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Example 코드 자동 생성</a:t>
            </a:r>
            <a:endParaRPr lang="en-US" sz="900" dirty="0"/>
          </a:p>
        </p:txBody>
      </p:sp>
      <p:sp>
        <p:nvSpPr>
          <p:cNvPr id="29" name="Text 23"/>
          <p:cNvSpPr/>
          <p:nvPr/>
        </p:nvSpPr>
        <p:spPr>
          <a:xfrm>
            <a:off x="4879181" y="1685925"/>
            <a:ext cx="18216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API 호출 예시 코드 동적 생성</a:t>
            </a:r>
            <a:endParaRPr lang="en-US" sz="788" dirty="0"/>
          </a:p>
        </p:txBody>
      </p:sp>
      <p:sp>
        <p:nvSpPr>
          <p:cNvPr id="30" name="Text 24"/>
          <p:cNvSpPr/>
          <p:nvPr/>
        </p:nvSpPr>
        <p:spPr>
          <a:xfrm>
            <a:off x="4879181" y="1828800"/>
            <a:ext cx="18216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다양한 언어별 SDK 예제 제공</a:t>
            </a:r>
            <a:endParaRPr lang="en-US" sz="788" dirty="0"/>
          </a:p>
        </p:txBody>
      </p:sp>
      <p:sp>
        <p:nvSpPr>
          <p:cNvPr id="31" name="Text 25"/>
          <p:cNvSpPr/>
          <p:nvPr/>
        </p:nvSpPr>
        <p:spPr>
          <a:xfrm>
            <a:off x="6715125" y="1485900"/>
            <a:ext cx="19359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테스트 환경 제공</a:t>
            </a:r>
            <a:endParaRPr lang="en-US" sz="900" dirty="0"/>
          </a:p>
        </p:txBody>
      </p:sp>
      <p:sp>
        <p:nvSpPr>
          <p:cNvPr id="32" name="Text 26"/>
          <p:cNvSpPr/>
          <p:nvPr/>
        </p:nvSpPr>
        <p:spPr>
          <a:xfrm>
            <a:off x="6829425" y="1685925"/>
            <a:ext cx="18216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샌드박스 API 엔드포인트 연동</a:t>
            </a:r>
            <a:endParaRPr lang="en-US" sz="788" dirty="0"/>
          </a:p>
        </p:txBody>
      </p:sp>
      <p:sp>
        <p:nvSpPr>
          <p:cNvPr id="33" name="Text 27"/>
          <p:cNvSpPr/>
          <p:nvPr/>
        </p:nvSpPr>
        <p:spPr>
          <a:xfrm>
            <a:off x="6829425" y="1828800"/>
            <a:ext cx="18216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실시간 API 테스트 기능</a:t>
            </a:r>
            <a:endParaRPr lang="en-US" sz="788" dirty="0"/>
          </a:p>
        </p:txBody>
      </p:sp>
      <p:pic>
        <p:nvPicPr>
          <p:cNvPr id="3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725" y="2720262"/>
            <a:ext cx="4029075" cy="2000250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8937557" y="4863387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7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292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85763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도입 효과 및 ROI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57200" y="1071563"/>
            <a:ext cx="4029075" cy="191726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57200" y="1071563"/>
            <a:ext cx="28575" cy="1917260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6" y="1232995"/>
            <a:ext cx="142875" cy="1428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78669" y="1178719"/>
            <a:ext cx="900922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정량적 효과</a:t>
            </a:r>
            <a:endParaRPr lang="en-US" sz="1238" dirty="0"/>
          </a:p>
        </p:txBody>
      </p:sp>
      <p:sp>
        <p:nvSpPr>
          <p:cNvPr id="8" name="Shape 4"/>
          <p:cNvSpPr/>
          <p:nvPr/>
        </p:nvSpPr>
        <p:spPr>
          <a:xfrm>
            <a:off x="564356" y="1553012"/>
            <a:ext cx="285750" cy="285750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8" y="1631593"/>
            <a:ext cx="128588" cy="1285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57263" y="1501611"/>
            <a:ext cx="3493294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 문의 시간 단축</a:t>
            </a:r>
            <a:endParaRPr lang="en-US" sz="1013" dirty="0"/>
          </a:p>
        </p:txBody>
      </p:sp>
      <p:sp>
        <p:nvSpPr>
          <p:cNvPr id="11" name="Text 6"/>
          <p:cNvSpPr/>
          <p:nvPr/>
        </p:nvSpPr>
        <p:spPr>
          <a:xfrm>
            <a:off x="957263" y="1734117"/>
            <a:ext cx="3317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평균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217619" y="1734117"/>
            <a:ext cx="56056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75% 감소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1706742" y="1734117"/>
            <a:ext cx="3317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예상</a:t>
            </a:r>
            <a:endParaRPr lang="en-US" sz="900" dirty="0"/>
          </a:p>
        </p:txBody>
      </p:sp>
      <p:sp>
        <p:nvSpPr>
          <p:cNvPr id="14" name="Shape 9"/>
          <p:cNvSpPr/>
          <p:nvPr/>
        </p:nvSpPr>
        <p:spPr>
          <a:xfrm>
            <a:off x="564356" y="2013031"/>
            <a:ext cx="285750" cy="285750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11" y="2091612"/>
            <a:ext cx="96441" cy="12858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957263" y="1961629"/>
            <a:ext cx="3493294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문서 접근성 향상</a:t>
            </a:r>
            <a:endParaRPr lang="en-US" sz="1013" dirty="0"/>
          </a:p>
        </p:txBody>
      </p:sp>
      <p:sp>
        <p:nvSpPr>
          <p:cNvPr id="17" name="Text 11"/>
          <p:cNvSpPr/>
          <p:nvPr/>
        </p:nvSpPr>
        <p:spPr>
          <a:xfrm>
            <a:off x="957263" y="2194136"/>
            <a:ext cx="82075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자연어 질의로</a:t>
            </a:r>
            <a:endParaRPr lang="en-US" sz="900" dirty="0"/>
          </a:p>
        </p:txBody>
      </p:sp>
      <p:sp>
        <p:nvSpPr>
          <p:cNvPr id="18" name="Text 12"/>
          <p:cNvSpPr/>
          <p:nvPr/>
        </p:nvSpPr>
        <p:spPr>
          <a:xfrm>
            <a:off x="1706575" y="2194136"/>
            <a:ext cx="82075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진입 장벽 제거</a:t>
            </a:r>
            <a:endParaRPr lang="en-US" sz="900" dirty="0"/>
          </a:p>
        </p:txBody>
      </p:sp>
      <p:sp>
        <p:nvSpPr>
          <p:cNvPr id="19" name="Shape 13"/>
          <p:cNvSpPr/>
          <p:nvPr/>
        </p:nvSpPr>
        <p:spPr>
          <a:xfrm>
            <a:off x="564356" y="2473049"/>
            <a:ext cx="285750" cy="285750"/>
          </a:xfrm>
          <a:prstGeom prst="ellipse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" y="2551630"/>
            <a:ext cx="128588" cy="128588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957263" y="2421648"/>
            <a:ext cx="3493294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 속도 향상</a:t>
            </a:r>
            <a:endParaRPr lang="en-US" sz="1013" dirty="0"/>
          </a:p>
        </p:txBody>
      </p:sp>
      <p:sp>
        <p:nvSpPr>
          <p:cNvPr id="22" name="Text 15"/>
          <p:cNvSpPr/>
          <p:nvPr/>
        </p:nvSpPr>
        <p:spPr>
          <a:xfrm>
            <a:off x="957263" y="2654154"/>
            <a:ext cx="80813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A5F7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API 학습 곡선</a:t>
            </a:r>
            <a:endParaRPr lang="en-US" sz="900" dirty="0"/>
          </a:p>
        </p:txBody>
      </p:sp>
      <p:sp>
        <p:nvSpPr>
          <p:cNvPr id="23" name="Text 16"/>
          <p:cNvSpPr/>
          <p:nvPr/>
        </p:nvSpPr>
        <p:spPr>
          <a:xfrm>
            <a:off x="1693962" y="2654154"/>
            <a:ext cx="3000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완화</a:t>
            </a:r>
            <a:endParaRPr lang="en-US" sz="900" dirty="0"/>
          </a:p>
        </p:txBody>
      </p:sp>
      <p:sp>
        <p:nvSpPr>
          <p:cNvPr id="24" name="Shape 17"/>
          <p:cNvSpPr/>
          <p:nvPr/>
        </p:nvSpPr>
        <p:spPr>
          <a:xfrm>
            <a:off x="457200" y="3095978"/>
            <a:ext cx="4029075" cy="1031909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18"/>
          <p:cNvSpPr/>
          <p:nvPr/>
        </p:nvSpPr>
        <p:spPr>
          <a:xfrm>
            <a:off x="457200" y="3095978"/>
            <a:ext cx="28575" cy="1031909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356" y="3257410"/>
            <a:ext cx="142875" cy="142875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778669" y="3203135"/>
            <a:ext cx="900922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정성적 효과</a:t>
            </a:r>
            <a:endParaRPr lang="en-US" sz="1238" dirty="0"/>
          </a:p>
        </p:txBody>
      </p:sp>
      <p:sp>
        <p:nvSpPr>
          <p:cNvPr id="28" name="Shape 20"/>
          <p:cNvSpPr/>
          <p:nvPr/>
        </p:nvSpPr>
        <p:spPr>
          <a:xfrm>
            <a:off x="564356" y="3526027"/>
            <a:ext cx="1214438" cy="49470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138" y="3620681"/>
            <a:ext cx="142875" cy="142875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621506" y="3820706"/>
            <a:ext cx="11715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개발자 만족도 향상</a:t>
            </a:r>
            <a:endParaRPr lang="en-US" sz="788" dirty="0"/>
          </a:p>
        </p:txBody>
      </p:sp>
      <p:sp>
        <p:nvSpPr>
          <p:cNvPr id="31" name="Shape 22"/>
          <p:cNvSpPr/>
          <p:nvPr/>
        </p:nvSpPr>
        <p:spPr>
          <a:xfrm>
            <a:off x="1864519" y="3526027"/>
            <a:ext cx="1214438" cy="49470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2441" y="3620681"/>
            <a:ext cx="178594" cy="142875"/>
          </a:xfrm>
          <a:prstGeom prst="rect">
            <a:avLst/>
          </a:prstGeom>
        </p:spPr>
      </p:pic>
      <p:sp>
        <p:nvSpPr>
          <p:cNvPr id="33" name="Text 23"/>
          <p:cNvSpPr/>
          <p:nvPr/>
        </p:nvSpPr>
        <p:spPr>
          <a:xfrm>
            <a:off x="1921669" y="3820706"/>
            <a:ext cx="11715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플랫폼 채택률 증가</a:t>
            </a:r>
            <a:endParaRPr lang="en-US" sz="788" dirty="0"/>
          </a:p>
        </p:txBody>
      </p:sp>
      <p:sp>
        <p:nvSpPr>
          <p:cNvPr id="34" name="Shape 24"/>
          <p:cNvSpPr/>
          <p:nvPr/>
        </p:nvSpPr>
        <p:spPr>
          <a:xfrm>
            <a:off x="3164681" y="3526027"/>
            <a:ext cx="1214438" cy="49470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5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0463" y="3620681"/>
            <a:ext cx="142875" cy="142875"/>
          </a:xfrm>
          <a:prstGeom prst="rect">
            <a:avLst/>
          </a:prstGeom>
        </p:spPr>
      </p:pic>
      <p:sp>
        <p:nvSpPr>
          <p:cNvPr id="36" name="Text 25"/>
          <p:cNvSpPr/>
          <p:nvPr/>
        </p:nvSpPr>
        <p:spPr>
          <a:xfrm>
            <a:off x="3221831" y="3820706"/>
            <a:ext cx="11715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기술 지원 부담 감소</a:t>
            </a:r>
            <a:endParaRPr lang="en-US" sz="788" dirty="0"/>
          </a:p>
        </p:txBody>
      </p:sp>
      <p:pic>
        <p:nvPicPr>
          <p:cNvPr id="3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7725" y="1071563"/>
            <a:ext cx="4029075" cy="2000250"/>
          </a:xfrm>
          <a:prstGeom prst="rect">
            <a:avLst/>
          </a:prstGeom>
        </p:spPr>
      </p:pic>
      <p:sp>
        <p:nvSpPr>
          <p:cNvPr id="38" name="Shape 26"/>
          <p:cNvSpPr/>
          <p:nvPr/>
        </p:nvSpPr>
        <p:spPr>
          <a:xfrm>
            <a:off x="4657725" y="3186113"/>
            <a:ext cx="4029075" cy="1978819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27"/>
          <p:cNvSpPr/>
          <p:nvPr/>
        </p:nvSpPr>
        <p:spPr>
          <a:xfrm>
            <a:off x="4657725" y="3186113"/>
            <a:ext cx="28575" cy="1978819"/>
          </a:xfrm>
          <a:prstGeom prst="rect">
            <a:avLst/>
          </a:prstGeom>
          <a:solidFill>
            <a:srgbClr val="FF572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0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64881" y="3339703"/>
            <a:ext cx="160734" cy="142875"/>
          </a:xfrm>
          <a:prstGeom prst="rect">
            <a:avLst/>
          </a:prstGeom>
        </p:spPr>
      </p:pic>
      <p:sp>
        <p:nvSpPr>
          <p:cNvPr id="41" name="Text 28"/>
          <p:cNvSpPr/>
          <p:nvPr/>
        </p:nvSpPr>
        <p:spPr>
          <a:xfrm>
            <a:off x="4997053" y="3293269"/>
            <a:ext cx="105808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기술적 차별점</a:t>
            </a:r>
            <a:endParaRPr lang="en-US" sz="1238" dirty="0"/>
          </a:p>
        </p:txBody>
      </p:sp>
      <p:sp>
        <p:nvSpPr>
          <p:cNvPr id="42" name="Shape 29"/>
          <p:cNvSpPr/>
          <p:nvPr/>
        </p:nvSpPr>
        <p:spPr>
          <a:xfrm>
            <a:off x="4764881" y="3600450"/>
            <a:ext cx="681530" cy="285750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3" name="Text 30"/>
          <p:cNvSpPr/>
          <p:nvPr/>
        </p:nvSpPr>
        <p:spPr>
          <a:xfrm>
            <a:off x="4764881" y="3600450"/>
            <a:ext cx="752968" cy="285750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구분</a:t>
            </a:r>
            <a:endParaRPr lang="en-US" sz="900" dirty="0"/>
          </a:p>
        </p:txBody>
      </p:sp>
      <p:sp>
        <p:nvSpPr>
          <p:cNvPr id="44" name="Shape 31"/>
          <p:cNvSpPr/>
          <p:nvPr/>
        </p:nvSpPr>
        <p:spPr>
          <a:xfrm>
            <a:off x="5446412" y="3600450"/>
            <a:ext cx="1457744" cy="285750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5" name="Text 32"/>
          <p:cNvSpPr/>
          <p:nvPr/>
        </p:nvSpPr>
        <p:spPr>
          <a:xfrm>
            <a:off x="5446412" y="3600450"/>
            <a:ext cx="1529181" cy="285750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기존 방식</a:t>
            </a:r>
            <a:endParaRPr lang="en-US" sz="900" dirty="0"/>
          </a:p>
        </p:txBody>
      </p:sp>
      <p:sp>
        <p:nvSpPr>
          <p:cNvPr id="46" name="Shape 33"/>
          <p:cNvSpPr/>
          <p:nvPr/>
        </p:nvSpPr>
        <p:spPr>
          <a:xfrm>
            <a:off x="6904155" y="3600450"/>
            <a:ext cx="1675488" cy="285750"/>
          </a:xfrm>
          <a:prstGeom prst="rect">
            <a:avLst/>
          </a:prstGeom>
          <a:solidFill>
            <a:srgbClr val="2C3E5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Text 34"/>
          <p:cNvSpPr/>
          <p:nvPr/>
        </p:nvSpPr>
        <p:spPr>
          <a:xfrm>
            <a:off x="6904155" y="3600450"/>
            <a:ext cx="1746926" cy="285750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서버</a:t>
            </a:r>
            <a:endParaRPr lang="en-US" sz="900" dirty="0"/>
          </a:p>
        </p:txBody>
      </p:sp>
      <p:sp>
        <p:nvSpPr>
          <p:cNvPr id="48" name="Text 35"/>
          <p:cNvSpPr/>
          <p:nvPr/>
        </p:nvSpPr>
        <p:spPr>
          <a:xfrm>
            <a:off x="4764881" y="3886200"/>
            <a:ext cx="752968" cy="289322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접근성</a:t>
            </a:r>
            <a:endParaRPr lang="en-US" sz="900" dirty="0"/>
          </a:p>
        </p:txBody>
      </p:sp>
      <p:sp>
        <p:nvSpPr>
          <p:cNvPr id="49" name="Text 36"/>
          <p:cNvSpPr/>
          <p:nvPr/>
        </p:nvSpPr>
        <p:spPr>
          <a:xfrm>
            <a:off x="5446412" y="3886200"/>
            <a:ext cx="1529181" cy="289322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수동 문서 탐색</a:t>
            </a:r>
            <a:endParaRPr lang="en-US" sz="900" dirty="0"/>
          </a:p>
        </p:txBody>
      </p:sp>
      <p:sp>
        <p:nvSpPr>
          <p:cNvPr id="50" name="Text 37"/>
          <p:cNvSpPr/>
          <p:nvPr/>
        </p:nvSpPr>
        <p:spPr>
          <a:xfrm>
            <a:off x="6961305" y="3964781"/>
            <a:ext cx="6746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자연어 질의</a:t>
            </a:r>
            <a:endParaRPr lang="en-US" sz="900" dirty="0"/>
          </a:p>
        </p:txBody>
      </p:sp>
      <p:sp>
        <p:nvSpPr>
          <p:cNvPr id="51" name="Shape 38"/>
          <p:cNvSpPr/>
          <p:nvPr/>
        </p:nvSpPr>
        <p:spPr>
          <a:xfrm>
            <a:off x="4764881" y="4175522"/>
            <a:ext cx="3814763" cy="29289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39"/>
          <p:cNvSpPr/>
          <p:nvPr/>
        </p:nvSpPr>
        <p:spPr>
          <a:xfrm>
            <a:off x="4764881" y="4175522"/>
            <a:ext cx="752968" cy="29289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정확성</a:t>
            </a:r>
            <a:endParaRPr lang="en-US" sz="900" dirty="0"/>
          </a:p>
        </p:txBody>
      </p:sp>
      <p:sp>
        <p:nvSpPr>
          <p:cNvPr id="53" name="Text 40"/>
          <p:cNvSpPr/>
          <p:nvPr/>
        </p:nvSpPr>
        <p:spPr>
          <a:xfrm>
            <a:off x="5446412" y="4175522"/>
            <a:ext cx="1529181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사용자 해석 의존</a:t>
            </a:r>
            <a:endParaRPr lang="en-US" sz="900" dirty="0"/>
          </a:p>
        </p:txBody>
      </p:sp>
      <p:sp>
        <p:nvSpPr>
          <p:cNvPr id="54" name="Text 41"/>
          <p:cNvSpPr/>
          <p:nvPr/>
        </p:nvSpPr>
        <p:spPr>
          <a:xfrm>
            <a:off x="6961305" y="4257675"/>
            <a:ext cx="10811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AI 기반 정확한 답변</a:t>
            </a:r>
            <a:endParaRPr lang="en-US" sz="900" dirty="0"/>
          </a:p>
        </p:txBody>
      </p:sp>
      <p:sp>
        <p:nvSpPr>
          <p:cNvPr id="55" name="Text 42"/>
          <p:cNvSpPr/>
          <p:nvPr/>
        </p:nvSpPr>
        <p:spPr>
          <a:xfrm>
            <a:off x="4764881" y="4468416"/>
            <a:ext cx="752968" cy="29289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효율성</a:t>
            </a:r>
            <a:endParaRPr lang="en-US" sz="900" dirty="0"/>
          </a:p>
        </p:txBody>
      </p:sp>
      <p:sp>
        <p:nvSpPr>
          <p:cNvPr id="56" name="Text 43"/>
          <p:cNvSpPr/>
          <p:nvPr/>
        </p:nvSpPr>
        <p:spPr>
          <a:xfrm>
            <a:off x="5446412" y="4468416"/>
            <a:ext cx="1529181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다중 페이지 확인</a:t>
            </a:r>
            <a:endParaRPr lang="en-US" sz="900" dirty="0"/>
          </a:p>
        </p:txBody>
      </p:sp>
      <p:sp>
        <p:nvSpPr>
          <p:cNvPr id="57" name="Text 44"/>
          <p:cNvSpPr/>
          <p:nvPr/>
        </p:nvSpPr>
        <p:spPr>
          <a:xfrm>
            <a:off x="6961305" y="4550569"/>
            <a:ext cx="7889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원스톱 솔루션</a:t>
            </a:r>
            <a:endParaRPr lang="en-US" sz="900" dirty="0"/>
          </a:p>
        </p:txBody>
      </p:sp>
      <p:sp>
        <p:nvSpPr>
          <p:cNvPr id="58" name="Shape 45"/>
          <p:cNvSpPr/>
          <p:nvPr/>
        </p:nvSpPr>
        <p:spPr>
          <a:xfrm>
            <a:off x="4764881" y="4761309"/>
            <a:ext cx="3814763" cy="29289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9" name="Text 46"/>
          <p:cNvSpPr/>
          <p:nvPr/>
        </p:nvSpPr>
        <p:spPr>
          <a:xfrm>
            <a:off x="4764881" y="4761309"/>
            <a:ext cx="752968" cy="29289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확장성</a:t>
            </a:r>
            <a:endParaRPr lang="en-US" sz="900" dirty="0"/>
          </a:p>
        </p:txBody>
      </p:sp>
      <p:sp>
        <p:nvSpPr>
          <p:cNvPr id="60" name="Text 47"/>
          <p:cNvSpPr/>
          <p:nvPr/>
        </p:nvSpPr>
        <p:spPr>
          <a:xfrm>
            <a:off x="5446412" y="4761309"/>
            <a:ext cx="1529181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정적 문서</a:t>
            </a:r>
            <a:endParaRPr lang="en-US" sz="900" dirty="0"/>
          </a:p>
        </p:txBody>
      </p:sp>
      <p:sp>
        <p:nvSpPr>
          <p:cNvPr id="61" name="Text 48"/>
          <p:cNvSpPr/>
          <p:nvPr/>
        </p:nvSpPr>
        <p:spPr>
          <a:xfrm>
            <a:off x="6961305" y="4843463"/>
            <a:ext cx="5603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5722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동적 응답</a:t>
            </a:r>
            <a:endParaRPr lang="en-US" sz="900" dirty="0"/>
          </a:p>
        </p:txBody>
      </p:sp>
      <p:sp>
        <p:nvSpPr>
          <p:cNvPr id="62" name="Text 49"/>
          <p:cNvSpPr/>
          <p:nvPr/>
        </p:nvSpPr>
        <p:spPr>
          <a:xfrm>
            <a:off x="8937557" y="5414963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2C3E5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a63e275-11e5-4a91-8200-a610baa3c7cc}" enabled="0" method="" siteId="{6a63e275-11e5-4a91-8200-a610baa3c7c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Macintosh PowerPoint</Application>
  <PresentationFormat>화면 슬라이드 쇼(16:9)</PresentationFormat>
  <Paragraphs>271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ui-monospace</vt:lpstr>
      <vt:lpstr>Arial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송민철 (MC)/SGP CTO</cp:lastModifiedBy>
  <cp:revision>1</cp:revision>
  <dcterms:created xsi:type="dcterms:W3CDTF">2025-06-24T02:55:05Z</dcterms:created>
  <dcterms:modified xsi:type="dcterms:W3CDTF">2025-06-24T02:56:20Z</dcterms:modified>
</cp:coreProperties>
</file>