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0" r:id="rId10"/>
    <p:sldId id="263" r:id="rId11"/>
    <p:sldId id="267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0A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/>
    <p:restoredTop sz="94648"/>
  </p:normalViewPr>
  <p:slideViewPr>
    <p:cSldViewPr snapToGrid="0" snapToObjects="1">
      <p:cViewPr>
        <p:scale>
          <a:sx n="91" d="100"/>
          <a:sy n="91" d="100"/>
        </p:scale>
        <p:origin x="144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05D4A-591D-2B41-B8F4-FA371B41D1CF}" type="datetimeFigureOut">
              <a:rPr lang="de-DE" smtClean="0"/>
              <a:t>11.11.18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7A71A-5AE3-EA43-B407-0093EC871A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4785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 userDrawn="1"/>
        </p:nvSpPr>
        <p:spPr>
          <a:xfrm>
            <a:off x="407509" y="717125"/>
            <a:ext cx="8885583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00" b="1" u="non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4500" b="1" u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" charset="0"/>
                <a:ea typeface="Helvetica" charset="0"/>
                <a:cs typeface="Helvetica" charset="0"/>
              </a:rPr>
              <a:t> &amp; Steganalyse</a:t>
            </a:r>
          </a:p>
          <a:p>
            <a:r>
              <a:rPr lang="de-DE" sz="3600" b="0" i="1" u="none" baseline="0" dirty="0">
                <a:effectLst/>
                <a:latin typeface="Helvetica" charset="0"/>
                <a:ea typeface="Helvetica" charset="0"/>
                <a:cs typeface="Helvetica" charset="0"/>
              </a:rPr>
              <a:t>1. Seminarvortrag</a:t>
            </a:r>
            <a:br>
              <a:rPr lang="de-DE" sz="4500" b="1" baseline="0" dirty="0">
                <a:latin typeface="Helvetica" charset="0"/>
                <a:ea typeface="Helvetica" charset="0"/>
                <a:cs typeface="Helvetica" charset="0"/>
              </a:rPr>
            </a:br>
            <a:endParaRPr lang="de-DE" sz="36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4534531" y="5485532"/>
            <a:ext cx="4166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100" b="1" i="0" u="none" dirty="0"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2100" b="1" i="0" u="none" dirty="0" err="1"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2100" b="1" i="0" u="none" dirty="0">
              <a:latin typeface="Helvetica" charset="0"/>
              <a:ea typeface="Helvetica" charset="0"/>
              <a:cs typeface="Helvetica" charset="0"/>
            </a:endParaRPr>
          </a:p>
          <a:p>
            <a:pPr algn="r"/>
            <a:r>
              <a:rPr lang="de-DE" sz="2100" b="1" i="0" u="none" dirty="0">
                <a:latin typeface="Helvetica" charset="0"/>
                <a:ea typeface="Helvetica" charset="0"/>
                <a:cs typeface="Helvetica" charset="0"/>
              </a:rPr>
              <a:t>Marc</a:t>
            </a:r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 Torchala</a:t>
            </a:r>
          </a:p>
          <a:p>
            <a:pPr algn="r"/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Felix Berger</a:t>
            </a:r>
          </a:p>
          <a:p>
            <a:pPr algn="r"/>
            <a:r>
              <a:rPr lang="de-DE" sz="2100" b="1" i="0" u="none" baseline="0" dirty="0">
                <a:latin typeface="Helvetica" charset="0"/>
                <a:ea typeface="Helvetica" charset="0"/>
                <a:cs typeface="Helvetica" charset="0"/>
              </a:rPr>
              <a:t>Moritz Nachtigall</a:t>
            </a:r>
            <a:endParaRPr lang="de-DE" sz="1500" i="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7" name="Gerade Verbindung 16"/>
          <p:cNvCxnSpPr/>
          <p:nvPr userDrawn="1"/>
        </p:nvCxnSpPr>
        <p:spPr>
          <a:xfrm flipV="1">
            <a:off x="0" y="2637183"/>
            <a:ext cx="9144000" cy="13252"/>
          </a:xfrm>
          <a:prstGeom prst="line">
            <a:avLst/>
          </a:prstGeom>
          <a:ln w="889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Bild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7655" y="5579538"/>
            <a:ext cx="1229814" cy="87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920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7895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543676" y="365129"/>
            <a:ext cx="1971675" cy="5811839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Platzhalter für vertikalen Text 2"/>
          <p:cNvSpPr>
            <a:spLocks noGrp="1"/>
          </p:cNvSpPr>
          <p:nvPr>
            <p:ph type="body" orient="vert" idx="1"/>
          </p:nvPr>
        </p:nvSpPr>
        <p:spPr>
          <a:xfrm>
            <a:off x="628656" y="365129"/>
            <a:ext cx="5800725" cy="581183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122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>
            <a:lvl1pPr>
              <a:defRPr b="1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chemeClr val="accent6"/>
              </a:buClr>
              <a:defRPr sz="19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600"/>
            </a:lvl4pPr>
            <a:lvl5pPr>
              <a:buClr>
                <a:schemeClr val="accent6"/>
              </a:buClr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8" name="Textfeld 7"/>
          <p:cNvSpPr txBox="1"/>
          <p:nvPr userDrawn="1"/>
        </p:nvSpPr>
        <p:spPr>
          <a:xfrm>
            <a:off x="2144815" y="23358"/>
            <a:ext cx="4854370" cy="33855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pPr algn="ctr"/>
            <a:r>
              <a:rPr lang="de-DE" sz="1600" b="1" i="0" dirty="0" err="1">
                <a:effectLst/>
                <a:latin typeface="Helvetica" charset="0"/>
                <a:ea typeface="Helvetica" charset="0"/>
                <a:cs typeface="Helvetica" charset="0"/>
              </a:rPr>
              <a:t>Steganographie</a:t>
            </a:r>
            <a:r>
              <a:rPr lang="de-DE" sz="1600" b="1" i="0" baseline="0" dirty="0">
                <a:effectLst/>
                <a:latin typeface="Helvetica" charset="0"/>
                <a:ea typeface="Helvetica" charset="0"/>
                <a:cs typeface="Helvetica" charset="0"/>
              </a:rPr>
              <a:t> &amp; Steganalyse</a:t>
            </a:r>
            <a:endParaRPr lang="de-DE" sz="1600" b="0" i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0" y="6356394"/>
            <a:ext cx="2758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>
                <a:effectLst/>
                <a:latin typeface="Helvetica" charset="0"/>
                <a:ea typeface="Helvetica" charset="0"/>
                <a:cs typeface="Helvetica" charset="0"/>
              </a:rPr>
              <a:t>Felix</a:t>
            </a:r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 Berger</a:t>
            </a:r>
            <a:b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</a:br>
            <a:r>
              <a:rPr lang="de-DE" sz="1400" b="1" baseline="0">
                <a:effectLst/>
                <a:latin typeface="Helvetica" charset="0"/>
                <a:ea typeface="Helvetica" charset="0"/>
                <a:cs typeface="Helvetica" charset="0"/>
              </a:rPr>
              <a:t>Marc Torchala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8579145" y="33462"/>
            <a:ext cx="564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4C0F49E-C000-F84D-A02F-74E671EBD9F4}" type="slidenum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pPr algn="r"/>
              <a:t>‹Nr.›</a:t>
            </a:fld>
            <a:endParaRPr lang="de-DE" sz="12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sp>
        <p:nvSpPr>
          <p:cNvPr id="15" name="Textfeld 14"/>
          <p:cNvSpPr txBox="1"/>
          <p:nvPr userDrawn="1"/>
        </p:nvSpPr>
        <p:spPr>
          <a:xfrm>
            <a:off x="0" y="38865"/>
            <a:ext cx="23676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023192D-BAE1-D245-AB5C-2881A0B0907B}" type="datetime4">
              <a:rPr lang="de-DE" sz="1400" b="1" smtClean="0">
                <a:effectLst/>
                <a:latin typeface="Helvetica" charset="0"/>
                <a:ea typeface="Helvetica" charset="0"/>
                <a:cs typeface="Helvetica" charset="0"/>
              </a:rPr>
              <a:t>11. November 2018</a:t>
            </a:fld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16" name="Gerade Verbindung 15"/>
          <p:cNvCxnSpPr/>
          <p:nvPr userDrawn="1"/>
        </p:nvCxnSpPr>
        <p:spPr>
          <a:xfrm flipV="1">
            <a:off x="-14990" y="367587"/>
            <a:ext cx="9144000" cy="13252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 userDrawn="1"/>
        </p:nvCxnSpPr>
        <p:spPr>
          <a:xfrm>
            <a:off x="0" y="6353353"/>
            <a:ext cx="9148970" cy="1075"/>
          </a:xfrm>
          <a:prstGeom prst="line">
            <a:avLst/>
          </a:prstGeom>
          <a:ln w="412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23938" y="6448811"/>
            <a:ext cx="496124" cy="352509"/>
          </a:xfrm>
          <a:prstGeom prst="rect">
            <a:avLst/>
          </a:prstGeom>
        </p:spPr>
      </p:pic>
      <p:sp>
        <p:nvSpPr>
          <p:cNvPr id="12" name="Textfeld 11"/>
          <p:cNvSpPr txBox="1"/>
          <p:nvPr userDrawn="1"/>
        </p:nvSpPr>
        <p:spPr>
          <a:xfrm>
            <a:off x="7482477" y="6371044"/>
            <a:ext cx="16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Moritz Nachtigall</a:t>
            </a:r>
          </a:p>
          <a:p>
            <a:pPr algn="r"/>
            <a:r>
              <a:rPr lang="de-DE" sz="1400" b="1" baseline="0" dirty="0">
                <a:effectLst/>
                <a:latin typeface="Helvetica" charset="0"/>
                <a:ea typeface="Helvetica" charset="0"/>
                <a:cs typeface="Helvetica" charset="0"/>
              </a:rPr>
              <a:t>Timo </a:t>
            </a:r>
            <a:r>
              <a:rPr lang="de-DE" sz="1400" b="1" baseline="0" dirty="0" err="1">
                <a:effectLst/>
                <a:latin typeface="Helvetica" charset="0"/>
                <a:ea typeface="Helvetica" charset="0"/>
                <a:cs typeface="Helvetica" charset="0"/>
              </a:rPr>
              <a:t>Kaesbach</a:t>
            </a:r>
            <a:endParaRPr lang="de-DE" sz="1400" b="1" dirty="0">
              <a:effectLst/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4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3888" y="1709744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50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2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4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37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4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299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94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514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29156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74" indent="0">
              <a:buNone/>
              <a:defRPr sz="1500" b="1"/>
            </a:lvl2pPr>
            <a:lvl3pPr marL="685750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2" indent="0">
              <a:buNone/>
              <a:defRPr sz="1200" b="1"/>
            </a:lvl6pPr>
            <a:lvl7pPr marL="2057247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29156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01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4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897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66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874" indent="0">
              <a:buNone/>
              <a:defRPr sz="2100"/>
            </a:lvl2pPr>
            <a:lvl3pPr marL="685750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2" indent="0">
              <a:buNone/>
              <a:defRPr sz="1500"/>
            </a:lvl6pPr>
            <a:lvl7pPr marL="2057247" indent="0">
              <a:buNone/>
              <a:defRPr sz="1500"/>
            </a:lvl7pPr>
            <a:lvl8pPr marL="2400120" indent="0">
              <a:buNone/>
              <a:defRPr sz="1500"/>
            </a:lvl8pPr>
            <a:lvl9pPr marL="2742994" indent="0">
              <a:buNone/>
              <a:defRPr sz="1500"/>
            </a:lvl9pPr>
          </a:lstStyle>
          <a:p>
            <a:r>
              <a:rPr lang="de-DE"/>
              <a:t>Bild auf Platzhalter ziehen oder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29841" y="2057403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874" indent="0">
              <a:buNone/>
              <a:defRPr sz="1051"/>
            </a:lvl2pPr>
            <a:lvl3pPr marL="685750" indent="0">
              <a:buNone/>
              <a:defRPr sz="900"/>
            </a:lvl3pPr>
            <a:lvl4pPr marL="1028624" indent="0">
              <a:buNone/>
              <a:defRPr sz="751"/>
            </a:lvl4pPr>
            <a:lvl5pPr marL="1371498" indent="0">
              <a:buNone/>
              <a:defRPr sz="751"/>
            </a:lvl5pPr>
            <a:lvl6pPr marL="1714372" indent="0">
              <a:buNone/>
              <a:defRPr sz="751"/>
            </a:lvl6pPr>
            <a:lvl7pPr marL="2057247" indent="0">
              <a:buNone/>
              <a:defRPr sz="751"/>
            </a:lvl7pPr>
            <a:lvl8pPr marL="2400120" indent="0">
              <a:buNone/>
              <a:defRPr sz="751"/>
            </a:lvl8pPr>
            <a:lvl9pPr marL="2742994" indent="0">
              <a:buNone/>
              <a:defRPr sz="75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de-DE"/>
              <a:t>Tutorium Context Aware and Mobile Computing         Marc Torchala Bachelor of Science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/>
          <a:lstStyle/>
          <a:p>
            <a:fld id="{3DFB86BE-9D41-7F42-99B6-32D669EDC31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68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84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68575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171438" indent="-171438" algn="l" defTabSz="685750" rtl="0" eaLnBrk="1" latinLnBrk="0" hangingPunct="1">
        <a:lnSpc>
          <a:spcPct val="90000"/>
        </a:lnSpc>
        <a:spcBef>
          <a:spcPts val="751"/>
        </a:spcBef>
        <a:buClr>
          <a:srgbClr val="FF0000"/>
        </a:buClr>
        <a:buFont typeface="Arial" charset="0"/>
        <a:buChar char="•"/>
        <a:defRPr sz="21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14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187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5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061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2935" indent="-171438" algn="l" defTabSz="685750" rtl="0" eaLnBrk="1" latinLnBrk="0" hangingPunct="1">
        <a:lnSpc>
          <a:spcPct val="90000"/>
        </a:lnSpc>
        <a:spcBef>
          <a:spcPts val="375"/>
        </a:spcBef>
        <a:buClr>
          <a:srgbClr val="FF0000"/>
        </a:buClr>
        <a:buFont typeface="Arial"/>
        <a:buChar char="•"/>
        <a:defRPr sz="1351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810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3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4" indent="-171438" algn="l" defTabSz="68575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5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2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7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50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066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der Bits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42E58FD-4D23-334A-A6C6-60F5D2C4D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440" y="1402178"/>
            <a:ext cx="70358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5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Überblick über das Seminar</a:t>
            </a:r>
          </a:p>
          <a:p>
            <a:r>
              <a:rPr lang="de-DE" b="1" dirty="0" err="1"/>
              <a:t>Steganographie</a:t>
            </a:r>
            <a:endParaRPr lang="de-DE" b="1" dirty="0"/>
          </a:p>
          <a:p>
            <a:pPr lvl="1"/>
            <a:r>
              <a:rPr lang="de-DE" dirty="0"/>
              <a:t>Grundlagen/Erläuterung</a:t>
            </a:r>
          </a:p>
          <a:p>
            <a:pPr lvl="1"/>
            <a:r>
              <a:rPr lang="de-DE" dirty="0"/>
              <a:t>Verstecken von Text in Bildern</a:t>
            </a:r>
          </a:p>
          <a:p>
            <a:pPr lvl="2"/>
            <a:r>
              <a:rPr lang="de-DE" dirty="0"/>
              <a:t>Naiver Ansatz</a:t>
            </a:r>
          </a:p>
          <a:p>
            <a:pPr lvl="2"/>
            <a:r>
              <a:rPr lang="de-DE" dirty="0"/>
              <a:t>LSB-Methodik</a:t>
            </a:r>
          </a:p>
          <a:p>
            <a:endParaRPr lang="de-DE" b="1" dirty="0"/>
          </a:p>
          <a:p>
            <a:r>
              <a:rPr lang="de-DE" b="1" dirty="0"/>
              <a:t>Steganalyse</a:t>
            </a:r>
          </a:p>
          <a:p>
            <a:pPr lvl="1"/>
            <a:r>
              <a:rPr lang="de-DE"/>
              <a:t>Grundlagen/Erläuterung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254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Überblick über das Seminar</a:t>
            </a:r>
          </a:p>
          <a:p>
            <a:r>
              <a:rPr lang="de-DE" b="1" dirty="0" err="1"/>
              <a:t>Steganographie</a:t>
            </a:r>
            <a:endParaRPr lang="de-DE" b="1" dirty="0"/>
          </a:p>
          <a:p>
            <a:pPr lvl="1"/>
            <a:r>
              <a:rPr lang="de-DE" dirty="0"/>
              <a:t>Grundlagen/Erläuterung</a:t>
            </a:r>
          </a:p>
          <a:p>
            <a:pPr lvl="1"/>
            <a:r>
              <a:rPr lang="de-DE" dirty="0"/>
              <a:t>Verstecken von Text in Bildern</a:t>
            </a:r>
          </a:p>
          <a:p>
            <a:pPr lvl="2"/>
            <a:r>
              <a:rPr lang="de-DE" dirty="0"/>
              <a:t>Naiver Ansatz</a:t>
            </a:r>
          </a:p>
          <a:p>
            <a:pPr lvl="2"/>
            <a:r>
              <a:rPr lang="de-DE" dirty="0"/>
              <a:t>LSB-Methodik</a:t>
            </a:r>
          </a:p>
          <a:p>
            <a:endParaRPr lang="de-DE" b="1" dirty="0"/>
          </a:p>
          <a:p>
            <a:r>
              <a:rPr lang="de-DE" b="1" dirty="0"/>
              <a:t>Steganalyse</a:t>
            </a:r>
          </a:p>
          <a:p>
            <a:pPr lvl="1"/>
            <a:r>
              <a:rPr lang="de-DE"/>
              <a:t>Grundlagen/Erläuterung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05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28650" y="468677"/>
            <a:ext cx="7886700" cy="1325563"/>
          </a:xfrm>
        </p:spPr>
        <p:txBody>
          <a:bodyPr/>
          <a:lstStyle/>
          <a:p>
            <a:r>
              <a:rPr lang="de-DE" dirty="0"/>
              <a:t>Least </a:t>
            </a:r>
            <a:r>
              <a:rPr lang="de-DE" dirty="0" err="1"/>
              <a:t>Significant</a:t>
            </a:r>
            <a:r>
              <a:rPr lang="de-DE" dirty="0"/>
              <a:t> Bit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4B151A84-1B23-5D44-B458-480E5CACA6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812339"/>
              </p:ext>
            </p:extLst>
          </p:nvPr>
        </p:nvGraphicFramePr>
        <p:xfrm>
          <a:off x="796182" y="3949698"/>
          <a:ext cx="1800000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1793104185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564365368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895716269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846545993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586300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175127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87220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133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bg1"/>
                          </a:solidFill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815679"/>
                  </a:ext>
                </a:extLst>
              </a:tr>
            </a:tbl>
          </a:graphicData>
        </a:graphic>
      </p:graphicFrame>
      <p:sp>
        <p:nvSpPr>
          <p:cNvPr id="12" name="Rechteck 11">
            <a:extLst>
              <a:ext uri="{FF2B5EF4-FFF2-40B4-BE49-F238E27FC236}">
                <a16:creationId xmlns:a16="http://schemas.microsoft.com/office/drawing/2014/main" id="{D661AC50-4938-5049-8712-7924FCDA5E71}"/>
              </a:ext>
            </a:extLst>
          </p:cNvPr>
          <p:cNvSpPr/>
          <p:nvPr/>
        </p:nvSpPr>
        <p:spPr>
          <a:xfrm>
            <a:off x="1267725" y="4406880"/>
            <a:ext cx="415925" cy="42545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 nach rechts 12">
            <a:extLst>
              <a:ext uri="{FF2B5EF4-FFF2-40B4-BE49-F238E27FC236}">
                <a16:creationId xmlns:a16="http://schemas.microsoft.com/office/drawing/2014/main" id="{DB76D098-EBA4-E24E-92B8-163FB16868BA}"/>
              </a:ext>
            </a:extLst>
          </p:cNvPr>
          <p:cNvSpPr/>
          <p:nvPr/>
        </p:nvSpPr>
        <p:spPr>
          <a:xfrm>
            <a:off x="2783522" y="2662860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887F461-4D90-474E-9B89-23BC65C231C9}"/>
              </a:ext>
            </a:extLst>
          </p:cNvPr>
          <p:cNvSpPr txBox="1"/>
          <p:nvPr/>
        </p:nvSpPr>
        <p:spPr>
          <a:xfrm>
            <a:off x="1146032" y="5730276"/>
            <a:ext cx="110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Pixel </a:t>
            </a:r>
            <a:r>
              <a:rPr lang="de-DE" dirty="0" err="1"/>
              <a:t>Map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0DB5BA5-2ED5-D647-B7BB-B1B32DA24895}"/>
              </a:ext>
            </a:extLst>
          </p:cNvPr>
          <p:cNvSpPr txBox="1"/>
          <p:nvPr/>
        </p:nvSpPr>
        <p:spPr>
          <a:xfrm>
            <a:off x="4282313" y="357433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Ascii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496C66C-1E15-E645-9BFE-A543DD2FD105}"/>
              </a:ext>
            </a:extLst>
          </p:cNvPr>
          <p:cNvSpPr txBox="1"/>
          <p:nvPr/>
        </p:nvSpPr>
        <p:spPr>
          <a:xfrm>
            <a:off x="5478804" y="465064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01001110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2870ED6-2512-EC44-BCC5-1F1CCEBB14C0}"/>
              </a:ext>
            </a:extLst>
          </p:cNvPr>
          <p:cNvSpPr txBox="1"/>
          <p:nvPr/>
        </p:nvSpPr>
        <p:spPr>
          <a:xfrm>
            <a:off x="5667912" y="3574273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Binär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AFD8E6B-31A6-EF45-AF9E-1C6A066A4F02}"/>
              </a:ext>
            </a:extLst>
          </p:cNvPr>
          <p:cNvSpPr/>
          <p:nvPr/>
        </p:nvSpPr>
        <p:spPr>
          <a:xfrm>
            <a:off x="808716" y="1794240"/>
            <a:ext cx="180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600" dirty="0" err="1">
                <a:latin typeface="Andale Mono" panose="020B0509000000000004" pitchFamily="49" charset="0"/>
              </a:rPr>
              <a:t>Lorem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ipsum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dolor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sit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amet</a:t>
            </a:r>
            <a:r>
              <a:rPr lang="de-DE" sz="1600" dirty="0">
                <a:latin typeface="Andale Mono" panose="020B0509000000000004" pitchFamily="49" charset="0"/>
              </a:rPr>
              <a:t>, </a:t>
            </a:r>
            <a:r>
              <a:rPr lang="de-DE" sz="1600" dirty="0" err="1">
                <a:latin typeface="Andale Mono" panose="020B0509000000000004" pitchFamily="49" charset="0"/>
              </a:rPr>
              <a:t>consetetur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sadipscing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elitr</a:t>
            </a:r>
            <a:r>
              <a:rPr lang="de-DE" sz="1600" dirty="0">
                <a:latin typeface="Andale Mono" panose="020B0509000000000004" pitchFamily="49" charset="0"/>
              </a:rPr>
              <a:t>, </a:t>
            </a:r>
            <a:r>
              <a:rPr lang="de-DE" sz="1600" dirty="0" err="1">
                <a:latin typeface="Andale Mono" panose="020B0509000000000004" pitchFamily="49" charset="0"/>
              </a:rPr>
              <a:t>sed</a:t>
            </a:r>
            <a:r>
              <a:rPr lang="de-DE" sz="1600" dirty="0">
                <a:latin typeface="Andale Mono" panose="020B0509000000000004" pitchFamily="49" charset="0"/>
              </a:rPr>
              <a:t> </a:t>
            </a:r>
            <a:r>
              <a:rPr lang="de-DE" sz="1600" dirty="0" err="1">
                <a:latin typeface="Andale Mono" panose="020B0509000000000004" pitchFamily="49" charset="0"/>
              </a:rPr>
              <a:t>diam</a:t>
            </a:r>
            <a:endParaRPr lang="de-DE" sz="1600" dirty="0">
              <a:latin typeface="Andale Mono" panose="020B0509000000000004" pitchFamily="49" charset="0"/>
            </a:endParaRPr>
          </a:p>
        </p:txBody>
      </p:sp>
      <p:sp>
        <p:nvSpPr>
          <p:cNvPr id="22" name="Pfeil nach rechts 21">
            <a:extLst>
              <a:ext uri="{FF2B5EF4-FFF2-40B4-BE49-F238E27FC236}">
                <a16:creationId xmlns:a16="http://schemas.microsoft.com/office/drawing/2014/main" id="{BF69A26C-FC84-A546-BA8E-0AA858501DD7}"/>
              </a:ext>
            </a:extLst>
          </p:cNvPr>
          <p:cNvSpPr/>
          <p:nvPr/>
        </p:nvSpPr>
        <p:spPr>
          <a:xfrm>
            <a:off x="4944022" y="2668295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278C1FD-B8FE-4644-B1E4-4308F77AA079}"/>
              </a:ext>
            </a:extLst>
          </p:cNvPr>
          <p:cNvSpPr/>
          <p:nvPr/>
        </p:nvSpPr>
        <p:spPr>
          <a:xfrm>
            <a:off x="1745183" y="2111389"/>
            <a:ext cx="142576" cy="2070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1728373E-2BBC-0540-9B0A-07DD41E6FD17}"/>
              </a:ext>
            </a:extLst>
          </p:cNvPr>
          <p:cNvSpPr txBox="1"/>
          <p:nvPr/>
        </p:nvSpPr>
        <p:spPr>
          <a:xfrm>
            <a:off x="3338570" y="255076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</a:t>
            </a:r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id="{D1449B73-AA44-7640-9F6D-C7DE4117DBB9}"/>
              </a:ext>
            </a:extLst>
          </p:cNvPr>
          <p:cNvSpPr/>
          <p:nvPr/>
        </p:nvSpPr>
        <p:spPr>
          <a:xfrm>
            <a:off x="3758704" y="2673514"/>
            <a:ext cx="418704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1D1A6D2-C19B-754E-9D86-3291C844EACA}"/>
              </a:ext>
            </a:extLst>
          </p:cNvPr>
          <p:cNvSpPr txBox="1"/>
          <p:nvPr/>
        </p:nvSpPr>
        <p:spPr>
          <a:xfrm>
            <a:off x="5478804" y="257553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01101001</a:t>
            </a:r>
          </a:p>
        </p:txBody>
      </p:sp>
      <p:sp>
        <p:nvSpPr>
          <p:cNvPr id="29" name="Pfeil nach rechts 28">
            <a:extLst>
              <a:ext uri="{FF2B5EF4-FFF2-40B4-BE49-F238E27FC236}">
                <a16:creationId xmlns:a16="http://schemas.microsoft.com/office/drawing/2014/main" id="{C23A2E74-C480-034A-BD80-190F5A1AC1F1}"/>
              </a:ext>
            </a:extLst>
          </p:cNvPr>
          <p:cNvSpPr/>
          <p:nvPr/>
        </p:nvSpPr>
        <p:spPr>
          <a:xfrm>
            <a:off x="2783521" y="4750401"/>
            <a:ext cx="418705" cy="145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26B111E-CE9C-D14F-9261-7D06B742709C}"/>
              </a:ext>
            </a:extLst>
          </p:cNvPr>
          <p:cNvSpPr txBox="1"/>
          <p:nvPr/>
        </p:nvSpPr>
        <p:spPr>
          <a:xfrm>
            <a:off x="3252996" y="46506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78</a:t>
            </a:r>
          </a:p>
        </p:txBody>
      </p:sp>
      <p:sp>
        <p:nvSpPr>
          <p:cNvPr id="31" name="Pfeil nach rechts 30">
            <a:extLst>
              <a:ext uri="{FF2B5EF4-FFF2-40B4-BE49-F238E27FC236}">
                <a16:creationId xmlns:a16="http://schemas.microsoft.com/office/drawing/2014/main" id="{846150B6-CD17-864F-AEC5-85E84BF085B0}"/>
              </a:ext>
            </a:extLst>
          </p:cNvPr>
          <p:cNvSpPr/>
          <p:nvPr/>
        </p:nvSpPr>
        <p:spPr>
          <a:xfrm>
            <a:off x="3758704" y="4764869"/>
            <a:ext cx="1604022" cy="1306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AC378BD-11FD-8B46-828A-11DF7B25674F}"/>
              </a:ext>
            </a:extLst>
          </p:cNvPr>
          <p:cNvSpPr txBox="1"/>
          <p:nvPr/>
        </p:nvSpPr>
        <p:spPr>
          <a:xfrm>
            <a:off x="4292220" y="256141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105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02AF5F33-406D-4646-AF98-1DCEE6EE1281}"/>
              </a:ext>
            </a:extLst>
          </p:cNvPr>
          <p:cNvSpPr txBox="1"/>
          <p:nvPr/>
        </p:nvSpPr>
        <p:spPr>
          <a:xfrm>
            <a:off x="1413508" y="1424908"/>
            <a:ext cx="56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Text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350F64E-245D-8547-BD5B-216BA3F58A11}"/>
              </a:ext>
            </a:extLst>
          </p:cNvPr>
          <p:cNvSpPr txBox="1"/>
          <p:nvPr/>
        </p:nvSpPr>
        <p:spPr>
          <a:xfrm>
            <a:off x="7394530" y="357427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01001111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F26871B9-F063-CD40-94DE-F61A542737F7}"/>
              </a:ext>
            </a:extLst>
          </p:cNvPr>
          <p:cNvSpPr/>
          <p:nvPr/>
        </p:nvSpPr>
        <p:spPr>
          <a:xfrm>
            <a:off x="5552947" y="4694691"/>
            <a:ext cx="827802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C48281B8-D5D7-AC4C-912F-A626417A7BA0}"/>
              </a:ext>
            </a:extLst>
          </p:cNvPr>
          <p:cNvSpPr/>
          <p:nvPr/>
        </p:nvSpPr>
        <p:spPr>
          <a:xfrm>
            <a:off x="6387055" y="2610500"/>
            <a:ext cx="110150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B3D5E505-3BC6-2E42-852F-071B6B8EEB33}"/>
              </a:ext>
            </a:extLst>
          </p:cNvPr>
          <p:cNvSpPr/>
          <p:nvPr/>
        </p:nvSpPr>
        <p:spPr>
          <a:xfrm>
            <a:off x="7471889" y="3617049"/>
            <a:ext cx="827802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204EF40F-4FDC-3040-8EB2-6753E48E0DA0}"/>
              </a:ext>
            </a:extLst>
          </p:cNvPr>
          <p:cNvSpPr/>
          <p:nvPr/>
        </p:nvSpPr>
        <p:spPr>
          <a:xfrm>
            <a:off x="8297370" y="3617048"/>
            <a:ext cx="110150" cy="283779"/>
          </a:xfrm>
          <a:prstGeom prst="rect">
            <a:avLst/>
          </a:prstGeom>
          <a:noFill/>
          <a:ln>
            <a:solidFill>
              <a:schemeClr val="accent1">
                <a:shade val="50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1" name="Gewinkelte Verbindung 50">
            <a:extLst>
              <a:ext uri="{FF2B5EF4-FFF2-40B4-BE49-F238E27FC236}">
                <a16:creationId xmlns:a16="http://schemas.microsoft.com/office/drawing/2014/main" id="{839A9111-DE5A-C54D-8764-6BD4E4F2C2CD}"/>
              </a:ext>
            </a:extLst>
          </p:cNvPr>
          <p:cNvCxnSpPr>
            <a:stCxn id="42" idx="0"/>
            <a:endCxn id="40" idx="2"/>
          </p:cNvCxnSpPr>
          <p:nvPr/>
        </p:nvCxnSpPr>
        <p:spPr>
          <a:xfrm rot="5400000" flipH="1" flipV="1">
            <a:off x="6585351" y="3325102"/>
            <a:ext cx="751086" cy="19880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winkelte Verbindung 52">
            <a:extLst>
              <a:ext uri="{FF2B5EF4-FFF2-40B4-BE49-F238E27FC236}">
                <a16:creationId xmlns:a16="http://schemas.microsoft.com/office/drawing/2014/main" id="{36DBE74B-F50D-484B-8D7A-1F0787EB8D4F}"/>
              </a:ext>
            </a:extLst>
          </p:cNvPr>
          <p:cNvCxnSpPr>
            <a:stCxn id="44" idx="2"/>
            <a:endCxn id="47" idx="0"/>
          </p:cNvCxnSpPr>
          <p:nvPr/>
        </p:nvCxnSpPr>
        <p:spPr>
          <a:xfrm rot="16200000" flipH="1">
            <a:off x="7035903" y="2300505"/>
            <a:ext cx="722769" cy="19103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72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/>
      <p:bldP spid="18" grpId="0"/>
      <p:bldP spid="18" grpId="1"/>
      <p:bldP spid="19" grpId="0"/>
      <p:bldP spid="22" grpId="0" animBg="1"/>
      <p:bldP spid="24" grpId="0" animBg="1"/>
      <p:bldP spid="26" grpId="0"/>
      <p:bldP spid="27" grpId="0" animBg="1"/>
      <p:bldP spid="28" grpId="0"/>
      <p:bldP spid="29" grpId="0" animBg="1"/>
      <p:bldP spid="30" grpId="0"/>
      <p:bldP spid="31" grpId="0" animBg="1"/>
      <p:bldP spid="32" grpId="0"/>
      <p:bldP spid="40" grpId="0"/>
      <p:bldP spid="42" grpId="0" animBg="1"/>
      <p:bldP spid="44" grpId="0" animBg="1"/>
      <p:bldP spid="44" grpId="1" animBg="1"/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in </a:t>
            </a:r>
            <a:r>
              <a:rPr lang="de-DE" dirty="0" err="1"/>
              <a:t>Ascii</a:t>
            </a:r>
            <a:endParaRPr lang="de-DE" dirty="0"/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97E32352-D993-7044-85BB-3926FD99A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93850"/>
            <a:ext cx="82296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6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in Binär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9BB79F-E552-4E4C-8CBE-957E849CC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0" y="1590413"/>
            <a:ext cx="77978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09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Bits einfügen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F8E3A34-2CAD-614D-9FEE-921CF91B4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5510"/>
            <a:ext cx="9144000" cy="49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2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Speichern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8BF1D61-EFE8-0C43-8139-76BD0D7A6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4700" y="1593847"/>
            <a:ext cx="50546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72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nachher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A98AE2C-4EC1-7F44-AD7C-3F4669FE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020" y="2076450"/>
            <a:ext cx="4064000" cy="27051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FF955252-EF42-9849-8D62-41A51BA97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981" y="2076450"/>
            <a:ext cx="4064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82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Verteilung der Bits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5974717-D42F-0745-A3CE-4518ECE0A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168" y="1388110"/>
            <a:ext cx="70358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096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CVorlagePräsentation" id="{708A2B3B-EC0D-B044-A312-A1E8EFD62AF2}" vid="{9548B672-2ABD-5046-A4C6-F0F33EED0F6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CAMCVorlagePräsentation</Template>
  <TotalTime>0</TotalTime>
  <Words>101</Words>
  <Application>Microsoft Macintosh PowerPoint</Application>
  <PresentationFormat>Bildschirmpräsentation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Andale Mono</vt:lpstr>
      <vt:lpstr>Arial</vt:lpstr>
      <vt:lpstr>Calibri</vt:lpstr>
      <vt:lpstr>Helvetica</vt:lpstr>
      <vt:lpstr>Office-Design</vt:lpstr>
      <vt:lpstr>PowerPoint-Präsentation</vt:lpstr>
      <vt:lpstr>Inhalt</vt:lpstr>
      <vt:lpstr>Least Significant Bit</vt:lpstr>
      <vt:lpstr>Text in Ascii</vt:lpstr>
      <vt:lpstr>Text in Binär</vt:lpstr>
      <vt:lpstr>Bits einfügen</vt:lpstr>
      <vt:lpstr>Speichern</vt:lpstr>
      <vt:lpstr>Bild nachher</vt:lpstr>
      <vt:lpstr>Verteilung der Bits</vt:lpstr>
      <vt:lpstr>Verteilung der Bits</vt:lpstr>
      <vt:lpstr>Inhalt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Marc Torchala</dc:creator>
  <cp:lastModifiedBy>Timo Kaesbach</cp:lastModifiedBy>
  <cp:revision>37</cp:revision>
  <dcterms:created xsi:type="dcterms:W3CDTF">2018-03-29T13:45:31Z</dcterms:created>
  <dcterms:modified xsi:type="dcterms:W3CDTF">2018-11-11T13:21:59Z</dcterms:modified>
</cp:coreProperties>
</file>