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72" r:id="rId2"/>
    <p:sldId id="273" r:id="rId3"/>
    <p:sldId id="274" r:id="rId4"/>
    <p:sldId id="276" r:id="rId5"/>
    <p:sldId id="277" r:id="rId6"/>
    <p:sldId id="278" r:id="rId7"/>
    <p:sldId id="275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A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1"/>
    <p:restoredTop sz="91552"/>
  </p:normalViewPr>
  <p:slideViewPr>
    <p:cSldViewPr snapToGrid="0" snapToObjects="1">
      <p:cViewPr varScale="1">
        <p:scale>
          <a:sx n="115" d="100"/>
          <a:sy n="115" d="100"/>
        </p:scale>
        <p:origin x="14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05D4A-591D-2B41-B8F4-FA371B41D1CF}" type="datetimeFigureOut">
              <a:rPr lang="de-DE" smtClean="0"/>
              <a:t>08.12.18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7A71A-5AE3-EA43-B407-0093EC871A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785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letzten 10 Bits ersetzt, sonst </a:t>
            </a:r>
            <a:r>
              <a:rPr lang="de-DE"/>
              <a:t>kaum wahrnehmbar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7A71A-5AE3-EA43-B407-0093EC871AA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935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 userDrawn="1"/>
        </p:nvSpPr>
        <p:spPr>
          <a:xfrm>
            <a:off x="407509" y="717125"/>
            <a:ext cx="888558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500" b="1" u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Steganographie</a:t>
            </a:r>
            <a:r>
              <a:rPr lang="de-DE" sz="4500" b="1" u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&amp; Steganalyse</a:t>
            </a:r>
          </a:p>
          <a:p>
            <a:r>
              <a:rPr lang="de-DE" sz="3600" b="0" i="1" u="none" baseline="0" dirty="0">
                <a:effectLst/>
                <a:latin typeface="Helvetica" charset="0"/>
                <a:ea typeface="Helvetica" charset="0"/>
                <a:cs typeface="Helvetica" charset="0"/>
              </a:rPr>
              <a:t>1. Seminarvortrag</a:t>
            </a:r>
            <a:br>
              <a:rPr lang="de-DE" sz="4500" b="1" baseline="0" dirty="0">
                <a:latin typeface="Helvetica" charset="0"/>
                <a:ea typeface="Helvetica" charset="0"/>
                <a:cs typeface="Helvetica" charset="0"/>
              </a:rPr>
            </a:b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4534531" y="5485532"/>
            <a:ext cx="4166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100" b="1" i="0" u="none" dirty="0">
                <a:latin typeface="Helvetica" charset="0"/>
                <a:ea typeface="Helvetica" charset="0"/>
                <a:cs typeface="Helvetica" charset="0"/>
              </a:rPr>
              <a:t>Timo </a:t>
            </a:r>
            <a:r>
              <a:rPr lang="de-DE" sz="2100" b="1" i="0" u="none" dirty="0" err="1">
                <a:latin typeface="Helvetica" charset="0"/>
                <a:ea typeface="Helvetica" charset="0"/>
                <a:cs typeface="Helvetica" charset="0"/>
              </a:rPr>
              <a:t>Kaesbach</a:t>
            </a:r>
            <a:endParaRPr lang="de-DE" sz="2100" b="1" i="0" u="none" dirty="0">
              <a:latin typeface="Helvetica" charset="0"/>
              <a:ea typeface="Helvetica" charset="0"/>
              <a:cs typeface="Helvetica" charset="0"/>
            </a:endParaRPr>
          </a:p>
          <a:p>
            <a:pPr algn="r"/>
            <a:r>
              <a:rPr lang="de-DE" sz="2100" b="1" i="0" u="none" dirty="0">
                <a:latin typeface="Helvetica" charset="0"/>
                <a:ea typeface="Helvetica" charset="0"/>
                <a:cs typeface="Helvetica" charset="0"/>
              </a:rPr>
              <a:t>Marc</a:t>
            </a:r>
            <a:r>
              <a:rPr lang="de-DE" sz="2100" b="1" i="0" u="none" baseline="0" dirty="0">
                <a:latin typeface="Helvetica" charset="0"/>
                <a:ea typeface="Helvetica" charset="0"/>
                <a:cs typeface="Helvetica" charset="0"/>
              </a:rPr>
              <a:t> Torchala</a:t>
            </a:r>
          </a:p>
          <a:p>
            <a:pPr algn="r"/>
            <a:r>
              <a:rPr lang="de-DE" sz="2100" b="1" i="0" u="none" baseline="0" dirty="0">
                <a:latin typeface="Helvetica" charset="0"/>
                <a:ea typeface="Helvetica" charset="0"/>
                <a:cs typeface="Helvetica" charset="0"/>
              </a:rPr>
              <a:t>Felix Berger</a:t>
            </a:r>
          </a:p>
          <a:p>
            <a:pPr algn="r"/>
            <a:r>
              <a:rPr lang="de-DE" sz="2100" b="1" i="0" u="none" baseline="0" dirty="0">
                <a:latin typeface="Helvetica" charset="0"/>
                <a:ea typeface="Helvetica" charset="0"/>
                <a:cs typeface="Helvetica" charset="0"/>
              </a:rPr>
              <a:t>Moritz Nachtigall</a:t>
            </a:r>
            <a:endParaRPr lang="de-DE" sz="1500" i="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7" name="Gerade Verbindung 16"/>
          <p:cNvCxnSpPr/>
          <p:nvPr userDrawn="1"/>
        </p:nvCxnSpPr>
        <p:spPr>
          <a:xfrm flipV="1">
            <a:off x="0" y="2637183"/>
            <a:ext cx="9144000" cy="13252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Bild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655" y="5579538"/>
            <a:ext cx="1229814" cy="87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920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9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6" y="365129"/>
            <a:ext cx="1971675" cy="5811839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628656" y="365129"/>
            <a:ext cx="5800725" cy="581183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22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468677"/>
            <a:ext cx="78867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/>
              </a:buClr>
              <a:defRPr/>
            </a:lvl1pPr>
            <a:lvl2pPr>
              <a:buClr>
                <a:schemeClr val="accent6"/>
              </a:buClr>
              <a:defRPr sz="19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600"/>
            </a:lvl4pPr>
            <a:lvl5pPr>
              <a:buClr>
                <a:schemeClr val="accent6"/>
              </a:buClr>
              <a:defRPr sz="14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2144815" y="23358"/>
            <a:ext cx="4854370" cy="338554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pPr algn="ctr"/>
            <a:r>
              <a:rPr lang="de-DE" sz="1600" b="1" i="0" dirty="0" err="1">
                <a:effectLst/>
                <a:latin typeface="Helvetica" charset="0"/>
                <a:ea typeface="Helvetica" charset="0"/>
                <a:cs typeface="Helvetica" charset="0"/>
              </a:rPr>
              <a:t>Steganographie</a:t>
            </a:r>
            <a:r>
              <a:rPr lang="de-DE" sz="1600" b="1" i="0" baseline="0" dirty="0">
                <a:effectLst/>
                <a:latin typeface="Helvetica" charset="0"/>
                <a:ea typeface="Helvetica" charset="0"/>
                <a:cs typeface="Helvetica" charset="0"/>
              </a:rPr>
              <a:t> &amp; Steganalyse</a:t>
            </a:r>
            <a:endParaRPr lang="de-DE" sz="1600" b="0" i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0" y="6356394"/>
            <a:ext cx="2758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effectLst/>
                <a:latin typeface="Helvetica" charset="0"/>
                <a:ea typeface="Helvetica" charset="0"/>
                <a:cs typeface="Helvetica" charset="0"/>
              </a:rPr>
              <a:t>Felix</a:t>
            </a:r>
            <a:r>
              <a:rPr lang="de-DE" sz="1400" b="1" baseline="0" dirty="0">
                <a:effectLst/>
                <a:latin typeface="Helvetica" charset="0"/>
                <a:ea typeface="Helvetica" charset="0"/>
                <a:cs typeface="Helvetica" charset="0"/>
              </a:rPr>
              <a:t> Berger</a:t>
            </a:r>
            <a:br>
              <a:rPr lang="de-DE" sz="1400" b="1" baseline="0" dirty="0">
                <a:effectLst/>
                <a:latin typeface="Helvetica" charset="0"/>
                <a:ea typeface="Helvetica" charset="0"/>
                <a:cs typeface="Helvetica" charset="0"/>
              </a:rPr>
            </a:br>
            <a:r>
              <a:rPr lang="de-DE" sz="1400" b="1" baseline="0">
                <a:effectLst/>
                <a:latin typeface="Helvetica" charset="0"/>
                <a:ea typeface="Helvetica" charset="0"/>
                <a:cs typeface="Helvetica" charset="0"/>
              </a:rPr>
              <a:t>Marc Torchala</a:t>
            </a:r>
            <a:endParaRPr lang="de-DE" sz="14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8579145" y="33462"/>
            <a:ext cx="564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4C0F49E-C000-F84D-A02F-74E671EBD9F4}" type="slidenum">
              <a:rPr lang="de-DE" sz="1400" b="1" smtClean="0">
                <a:effectLst/>
                <a:latin typeface="Helvetica" charset="0"/>
                <a:ea typeface="Helvetica" charset="0"/>
                <a:cs typeface="Helvetica" charset="0"/>
              </a:rPr>
              <a:pPr algn="r"/>
              <a:t>‹Nr.›</a:t>
            </a:fld>
            <a:endParaRPr lang="de-DE" sz="12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0" y="38865"/>
            <a:ext cx="2367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023192D-BAE1-D245-AB5C-2881A0B0907B}" type="datetime4">
              <a:rPr lang="de-DE" sz="1400" b="1" smtClean="0">
                <a:effectLst/>
                <a:latin typeface="Helvetica" charset="0"/>
                <a:ea typeface="Helvetica" charset="0"/>
                <a:cs typeface="Helvetica" charset="0"/>
              </a:rPr>
              <a:t>8. Dezember 2018</a:t>
            </a:fld>
            <a:endParaRPr lang="de-DE" sz="14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6" name="Gerade Verbindung 15"/>
          <p:cNvCxnSpPr/>
          <p:nvPr userDrawn="1"/>
        </p:nvCxnSpPr>
        <p:spPr>
          <a:xfrm flipV="1">
            <a:off x="-14990" y="367587"/>
            <a:ext cx="9144000" cy="13252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>
            <a:off x="0" y="6353353"/>
            <a:ext cx="9148970" cy="1075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Bild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3938" y="6448811"/>
            <a:ext cx="496124" cy="352509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7482477" y="6371044"/>
            <a:ext cx="164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b="1" baseline="0" dirty="0">
                <a:effectLst/>
                <a:latin typeface="Helvetica" charset="0"/>
                <a:ea typeface="Helvetica" charset="0"/>
                <a:cs typeface="Helvetica" charset="0"/>
              </a:rPr>
              <a:t>Moritz Nachtigall</a:t>
            </a:r>
          </a:p>
          <a:p>
            <a:pPr algn="r"/>
            <a:r>
              <a:rPr lang="de-DE" sz="1400" b="1" baseline="0" dirty="0">
                <a:effectLst/>
                <a:latin typeface="Helvetica" charset="0"/>
                <a:ea typeface="Helvetica" charset="0"/>
                <a:cs typeface="Helvetica" charset="0"/>
              </a:rPr>
              <a:t>Timo </a:t>
            </a:r>
            <a:r>
              <a:rPr lang="de-DE" sz="1400" b="1" baseline="0" dirty="0" err="1">
                <a:effectLst/>
                <a:latin typeface="Helvetica" charset="0"/>
                <a:ea typeface="Helvetica" charset="0"/>
                <a:cs typeface="Helvetica" charset="0"/>
              </a:rPr>
              <a:t>Kaesbach</a:t>
            </a:r>
            <a:endParaRPr lang="de-DE" sz="14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34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50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9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4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1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4" indent="0">
              <a:buNone/>
              <a:defRPr sz="1500" b="1"/>
            </a:lvl2pPr>
            <a:lvl3pPr marL="685750" indent="0">
              <a:buNone/>
              <a:defRPr sz="1351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2" indent="0">
              <a:buNone/>
              <a:defRPr sz="1200" b="1"/>
            </a:lvl6pPr>
            <a:lvl7pPr marL="2057247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4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6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4" indent="0">
              <a:buNone/>
              <a:defRPr sz="1500" b="1"/>
            </a:lvl2pPr>
            <a:lvl3pPr marL="685750" indent="0">
              <a:buNone/>
              <a:defRPr sz="1351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2" indent="0">
              <a:buNone/>
              <a:defRPr sz="1200" b="1"/>
            </a:lvl6pPr>
            <a:lvl7pPr marL="2057247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4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6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01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4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97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3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74" indent="0">
              <a:buNone/>
              <a:defRPr sz="1051"/>
            </a:lvl2pPr>
            <a:lvl3pPr marL="685750" indent="0">
              <a:buNone/>
              <a:defRPr sz="900"/>
            </a:lvl3pPr>
            <a:lvl4pPr marL="1028624" indent="0">
              <a:buNone/>
              <a:defRPr sz="751"/>
            </a:lvl4pPr>
            <a:lvl5pPr marL="1371498" indent="0">
              <a:buNone/>
              <a:defRPr sz="751"/>
            </a:lvl5pPr>
            <a:lvl6pPr marL="1714372" indent="0">
              <a:buNone/>
              <a:defRPr sz="751"/>
            </a:lvl6pPr>
            <a:lvl7pPr marL="2057247" indent="0">
              <a:buNone/>
              <a:defRPr sz="751"/>
            </a:lvl7pPr>
            <a:lvl8pPr marL="2400120" indent="0">
              <a:buNone/>
              <a:defRPr sz="751"/>
            </a:lvl8pPr>
            <a:lvl9pPr marL="2742994" indent="0">
              <a:buNone/>
              <a:defRPr sz="75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6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74" indent="0">
              <a:buNone/>
              <a:defRPr sz="2100"/>
            </a:lvl2pPr>
            <a:lvl3pPr marL="685750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2" indent="0">
              <a:buNone/>
              <a:defRPr sz="1500"/>
            </a:lvl6pPr>
            <a:lvl7pPr marL="2057247" indent="0">
              <a:buNone/>
              <a:defRPr sz="1500"/>
            </a:lvl7pPr>
            <a:lvl8pPr marL="2400120" indent="0">
              <a:buNone/>
              <a:defRPr sz="1500"/>
            </a:lvl8pPr>
            <a:lvl9pPr marL="2742994" indent="0">
              <a:buNone/>
              <a:defRPr sz="1500"/>
            </a:lvl9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3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74" indent="0">
              <a:buNone/>
              <a:defRPr sz="1051"/>
            </a:lvl2pPr>
            <a:lvl3pPr marL="685750" indent="0">
              <a:buNone/>
              <a:defRPr sz="900"/>
            </a:lvl3pPr>
            <a:lvl4pPr marL="1028624" indent="0">
              <a:buNone/>
              <a:defRPr sz="751"/>
            </a:lvl4pPr>
            <a:lvl5pPr marL="1371498" indent="0">
              <a:buNone/>
              <a:defRPr sz="751"/>
            </a:lvl5pPr>
            <a:lvl6pPr marL="1714372" indent="0">
              <a:buNone/>
              <a:defRPr sz="751"/>
            </a:lvl6pPr>
            <a:lvl7pPr marL="2057247" indent="0">
              <a:buNone/>
              <a:defRPr sz="751"/>
            </a:lvl7pPr>
            <a:lvl8pPr marL="2400120" indent="0">
              <a:buNone/>
              <a:defRPr sz="751"/>
            </a:lvl8pPr>
            <a:lvl9pPr marL="2742994" indent="0">
              <a:buNone/>
              <a:defRPr sz="75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56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84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68575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171438" indent="-171438" algn="l" defTabSz="685750" rtl="0" eaLnBrk="1" latinLnBrk="0" hangingPunct="1">
        <a:lnSpc>
          <a:spcPct val="90000"/>
        </a:lnSpc>
        <a:spcBef>
          <a:spcPts val="751"/>
        </a:spcBef>
        <a:buClr>
          <a:srgbClr val="FF0000"/>
        </a:buClr>
        <a:buFont typeface="Arial" charset="0"/>
        <a:buChar char="•"/>
        <a:defRPr sz="21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14314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187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5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061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351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2935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351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810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3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4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7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5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2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7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7" Type="http://schemas.openxmlformats.org/officeDocument/2006/relationships/image" Target="../media/image7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wav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82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de-DE" dirty="0"/>
            </a:br>
            <a:endParaRPr lang="de-DE" dirty="0"/>
          </a:p>
          <a:p>
            <a:r>
              <a:rPr lang="de-DE" b="1" dirty="0"/>
              <a:t>Anwendung von </a:t>
            </a:r>
            <a:r>
              <a:rPr lang="de-DE" b="1" dirty="0" err="1"/>
              <a:t>steganalatytischen</a:t>
            </a:r>
            <a:r>
              <a:rPr lang="de-DE" b="1" dirty="0"/>
              <a:t> Verfahren</a:t>
            </a:r>
          </a:p>
          <a:p>
            <a:pPr lvl="1"/>
            <a:r>
              <a:rPr lang="de-DE" dirty="0"/>
              <a:t>Visueller-Angriff</a:t>
            </a:r>
          </a:p>
          <a:p>
            <a:pPr lvl="1"/>
            <a:r>
              <a:rPr lang="de-DE" dirty="0"/>
              <a:t>Histogramm-Angriff</a:t>
            </a:r>
          </a:p>
          <a:p>
            <a:pPr marL="342876" lvl="1" indent="0">
              <a:buNone/>
            </a:pPr>
            <a:endParaRPr lang="de-DE" dirty="0"/>
          </a:p>
          <a:p>
            <a:r>
              <a:rPr lang="de-DE" b="1" dirty="0"/>
              <a:t>Zusammenfassung und Ausblick</a:t>
            </a:r>
          </a:p>
        </p:txBody>
      </p:sp>
    </p:spTree>
    <p:extLst>
      <p:ext uri="{BB962C8B-B14F-4D97-AF65-F5344CB8AC3E}">
        <p14:creationId xmlns:p14="http://schemas.microsoft.com/office/powerpoint/2010/main" val="132040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Audio - Grundlagen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1FABA068-3A6B-E341-9F66-04ACB7EB5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63663"/>
          </a:xfrm>
        </p:spPr>
        <p:txBody>
          <a:bodyPr>
            <a:normAutofit/>
          </a:bodyPr>
          <a:lstStyle/>
          <a:p>
            <a:r>
              <a:rPr lang="de-DE" dirty="0"/>
              <a:t>Amplitude</a:t>
            </a:r>
          </a:p>
          <a:p>
            <a:pPr lvl="1"/>
            <a:r>
              <a:rPr lang="de-DE" dirty="0"/>
              <a:t>Größe der Vibration</a:t>
            </a:r>
          </a:p>
          <a:p>
            <a:pPr lvl="1"/>
            <a:r>
              <a:rPr lang="de-DE" dirty="0"/>
              <a:t>Bestimmt wie laut der Ton ist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Frequenz</a:t>
            </a:r>
          </a:p>
          <a:p>
            <a:pPr lvl="1"/>
            <a:r>
              <a:rPr lang="de-DE" dirty="0"/>
              <a:t>Geschwindigkeit der Vibration</a:t>
            </a:r>
          </a:p>
          <a:p>
            <a:pPr lvl="1"/>
            <a:r>
              <a:rPr lang="de-DE" dirty="0"/>
              <a:t>Bestimmt die Tonhöhe</a:t>
            </a:r>
          </a:p>
          <a:p>
            <a:pPr lvl="1"/>
            <a:r>
              <a:rPr lang="de-DE" dirty="0"/>
              <a:t>Gemessen in Hertz</a:t>
            </a:r>
          </a:p>
          <a:p>
            <a:pPr lvl="1"/>
            <a:r>
              <a:rPr lang="de-DE" dirty="0">
                <a:sym typeface="Wingdings" pitchFamily="2" charset="2"/>
              </a:rPr>
              <a:t>1 Hz = 1 Zyklus / Sekunde </a:t>
            </a:r>
            <a:endParaRPr lang="de-DE" dirty="0"/>
          </a:p>
          <a:p>
            <a:pPr marL="342876" lvl="1" indent="0">
              <a:buNone/>
            </a:pP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342876" lvl="1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26C59FE-FE7B-5A40-A4B2-143EC46C9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174" y="2001328"/>
            <a:ext cx="4144072" cy="96988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E8945BD-4CA1-DF44-8F7C-7500D0ABE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174" y="4148195"/>
            <a:ext cx="4042015" cy="103247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324FF42-7904-2845-8717-57B719EBF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172" y="5352585"/>
            <a:ext cx="4198137" cy="73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8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5742A-A122-1A43-8074-CEC90952D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Audio – Abtasten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BC8A8C-3035-5A44-B517-ABBB20B44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Kurve wird in gleichbleibenden Abständen abgetastet</a:t>
            </a:r>
          </a:p>
          <a:p>
            <a:r>
              <a:rPr lang="de-DE" dirty="0"/>
              <a:t>Bei zu geringer Abtastfrequenz kommt es zu einer falschen Interpolation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F55A931-7FD0-AC4A-9AC4-6A8A5FA42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429000"/>
            <a:ext cx="82042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1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E2BB4-7703-1844-9885-82763066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Audio - </a:t>
            </a:r>
            <a:r>
              <a:rPr lang="de-DE" dirty="0" err="1"/>
              <a:t>Abstasten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F69144-5AEA-D94D-9186-DCC403544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Nyquist</a:t>
            </a:r>
            <a:r>
              <a:rPr lang="de-DE" dirty="0"/>
              <a:t> Theorem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Abtastfrequnz</a:t>
            </a:r>
            <a:r>
              <a:rPr lang="de-DE" dirty="0">
                <a:sym typeface="Wingdings" pitchFamily="2" charset="2"/>
              </a:rPr>
              <a:t> muss mindestens doppelt so groß sein, wie die zugrundeliegende Frequenz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EAFE8A4-9BD2-2E41-9B45-CF91ADBED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3429000"/>
            <a:ext cx="82042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0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233860-3621-414D-B7E7-03122FE0C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LSB Methode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36A332-7F71-3F4B-875F-D1DDF7377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Frames bestehen aus einer 16 Bit zahl</a:t>
            </a:r>
          </a:p>
          <a:p>
            <a:r>
              <a:rPr lang="de-DE" dirty="0"/>
              <a:t>Diese repräsentiert die Amplitude</a:t>
            </a:r>
          </a:p>
          <a:p>
            <a:r>
              <a:rPr lang="de-DE" dirty="0"/>
              <a:t>Bits der binärkodierten Nachricht werden die </a:t>
            </a:r>
            <a:r>
              <a:rPr lang="de-DE" dirty="0" err="1"/>
              <a:t>n</a:t>
            </a:r>
            <a:r>
              <a:rPr lang="de-DE" dirty="0"/>
              <a:t> letzten Bits geändert</a:t>
            </a:r>
          </a:p>
        </p:txBody>
      </p:sp>
      <p:pic>
        <p:nvPicPr>
          <p:cNvPr id="4" name="encoded.wav">
            <a:hlinkClick r:id="" action="ppaction://media"/>
            <a:extLst>
              <a:ext uri="{FF2B5EF4-FFF2-40B4-BE49-F238E27FC236}">
                <a16:creationId xmlns:a16="http://schemas.microsoft.com/office/drawing/2014/main" id="{8A728F12-54AD-544F-98E4-5F6F5A80176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663473" y="4001294"/>
            <a:ext cx="812800" cy="812800"/>
          </a:xfrm>
          <a:prstGeom prst="rect">
            <a:avLst/>
          </a:prstGeom>
        </p:spPr>
      </p:pic>
      <p:pic>
        <p:nvPicPr>
          <p:cNvPr id="5" name="sound.wav">
            <a:hlinkClick r:id="" action="ppaction://media"/>
            <a:extLst>
              <a:ext uri="{FF2B5EF4-FFF2-40B4-BE49-F238E27FC236}">
                <a16:creationId xmlns:a16="http://schemas.microsoft.com/office/drawing/2014/main" id="{0E634A2F-D150-E84D-9D08-89DDCC29412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667727" y="4001294"/>
            <a:ext cx="812800" cy="8128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2B42AF6-E73C-6D40-8DA8-88D5E4A9CFDE}"/>
              </a:ext>
            </a:extLst>
          </p:cNvPr>
          <p:cNvSpPr txBox="1"/>
          <p:nvPr/>
        </p:nvSpPr>
        <p:spPr>
          <a:xfrm>
            <a:off x="1563288" y="5310863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Original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894E041-4DE2-3147-8911-0F2F015441AC}"/>
              </a:ext>
            </a:extLst>
          </p:cNvPr>
          <p:cNvSpPr txBox="1"/>
          <p:nvPr/>
        </p:nvSpPr>
        <p:spPr>
          <a:xfrm>
            <a:off x="6559034" y="5310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221D9B2-88B9-B44D-AC06-773EA21706AF}"/>
              </a:ext>
            </a:extLst>
          </p:cNvPr>
          <p:cNvSpPr txBox="1"/>
          <p:nvPr/>
        </p:nvSpPr>
        <p:spPr>
          <a:xfrm>
            <a:off x="6559034" y="5279478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Manipuliert</a:t>
            </a:r>
          </a:p>
        </p:txBody>
      </p:sp>
    </p:spTree>
    <p:extLst>
      <p:ext uri="{BB962C8B-B14F-4D97-AF65-F5344CB8AC3E}">
        <p14:creationId xmlns:p14="http://schemas.microsoft.com/office/powerpoint/2010/main" val="139069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3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13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A5A59A-2BC6-1548-9F16-49ED5374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7676B2-7595-8E41-9064-0DC9D7302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http://</a:t>
            </a:r>
            <a:r>
              <a:rPr lang="de-DE" dirty="0" err="1"/>
              <a:t>www.howmusicworks.org</a:t>
            </a:r>
            <a:r>
              <a:rPr lang="de-DE" dirty="0"/>
              <a:t>/103/Sound-</a:t>
            </a:r>
            <a:r>
              <a:rPr lang="de-DE" dirty="0" err="1"/>
              <a:t>and</a:t>
            </a:r>
            <a:r>
              <a:rPr lang="de-DE" dirty="0"/>
              <a:t>-Music/Amplitude-</a:t>
            </a:r>
            <a:r>
              <a:rPr lang="de-DE" dirty="0" err="1"/>
              <a:t>and</a:t>
            </a:r>
            <a:r>
              <a:rPr lang="de-DE" dirty="0"/>
              <a:t>-</a:t>
            </a:r>
            <a:r>
              <a:rPr lang="de-DE" dirty="0" err="1"/>
              <a:t>Frequency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2116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MCVorlagePräsentation" id="{708A2B3B-EC0D-B044-A312-A1E8EFD62AF2}" vid="{9548B672-2ABD-5046-A4C6-F0F33EED0F6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CAMCVorlagePräsentation</Template>
  <TotalTime>0</TotalTime>
  <Words>117</Words>
  <Application>Microsoft Macintosh PowerPoint</Application>
  <PresentationFormat>Bildschirmpräsentation (4:3)</PresentationFormat>
  <Paragraphs>38</Paragraphs>
  <Slides>7</Slides>
  <Notes>1</Notes>
  <HiddenSlides>0</HiddenSlides>
  <MMClips>2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</vt:lpstr>
      <vt:lpstr>Office-Design</vt:lpstr>
      <vt:lpstr>PowerPoint-Präsentation</vt:lpstr>
      <vt:lpstr>Inhalt</vt:lpstr>
      <vt:lpstr>Audio - Grundlagen</vt:lpstr>
      <vt:lpstr>Audio – Abtasten</vt:lpstr>
      <vt:lpstr>Audio - Abstasten</vt:lpstr>
      <vt:lpstr>LSB Methode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 Torchala</dc:creator>
  <cp:lastModifiedBy>Timo Kaesbach</cp:lastModifiedBy>
  <cp:revision>68</cp:revision>
  <cp:lastPrinted>2018-11-12T14:04:00Z</cp:lastPrinted>
  <dcterms:created xsi:type="dcterms:W3CDTF">2018-03-29T13:45:31Z</dcterms:created>
  <dcterms:modified xsi:type="dcterms:W3CDTF">2018-12-08T17:48:04Z</dcterms:modified>
</cp:coreProperties>
</file>