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8" r:id="rId5"/>
    <p:sldId id="259" r:id="rId6"/>
    <p:sldId id="261" r:id="rId7"/>
    <p:sldId id="269" r:id="rId8"/>
    <p:sldId id="262" r:id="rId9"/>
    <p:sldId id="265" r:id="rId10"/>
    <p:sldId id="266" r:id="rId11"/>
    <p:sldId id="278" r:id="rId12"/>
    <p:sldId id="263" r:id="rId13"/>
    <p:sldId id="27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0" r:id="rId22"/>
    <p:sldId id="267" r:id="rId2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5"/>
    <p:restoredTop sz="79721"/>
  </p:normalViewPr>
  <p:slideViewPr>
    <p:cSldViewPr snapToGrid="0" snapToObjects="1">
      <p:cViewPr>
        <p:scale>
          <a:sx n="102" d="100"/>
          <a:sy n="102" d="100"/>
        </p:scale>
        <p:origin x="1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12.11.18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Leere Liste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Alle </a:t>
            </a:r>
            <a:r>
              <a:rPr lang="de-DE" dirty="0" err="1"/>
              <a:t>Chars</a:t>
            </a:r>
            <a:r>
              <a:rPr lang="de-DE" dirty="0"/>
              <a:t> des Strings durchgehen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Jeden </a:t>
            </a:r>
            <a:r>
              <a:rPr lang="de-DE" dirty="0" err="1"/>
              <a:t>Char</a:t>
            </a:r>
            <a:r>
              <a:rPr lang="de-DE" dirty="0"/>
              <a:t> in </a:t>
            </a:r>
            <a:r>
              <a:rPr lang="de-DE" dirty="0" err="1"/>
              <a:t>Ascii</a:t>
            </a:r>
            <a:r>
              <a:rPr lang="de-DE" dirty="0"/>
              <a:t> konvertieren und in Liste einfügen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Ans Listen Ende (</a:t>
            </a:r>
            <a:r>
              <a:rPr lang="de-DE" dirty="0" err="1"/>
              <a:t>Ascii</a:t>
            </a:r>
            <a:r>
              <a:rPr lang="de-DE" dirty="0"/>
              <a:t>) 3 einfügen -&gt; End </a:t>
            </a:r>
            <a:r>
              <a:rPr lang="de-DE" dirty="0" err="1"/>
              <a:t>of</a:t>
            </a:r>
            <a:r>
              <a:rPr lang="de-DE" dirty="0"/>
              <a:t> Text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66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Text in </a:t>
            </a:r>
            <a:r>
              <a:rPr lang="de-DE" dirty="0" err="1"/>
              <a:t>Ascii</a:t>
            </a:r>
            <a:r>
              <a:rPr lang="de-DE" dirty="0"/>
              <a:t> Liste konvertieren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Neue leere Liste</a:t>
            </a:r>
          </a:p>
          <a:p>
            <a:pPr marL="171450" indent="-171450">
              <a:buFontTx/>
              <a:buChar char="-"/>
            </a:pPr>
            <a:r>
              <a:rPr lang="de-DE" dirty="0"/>
              <a:t>Jedes Listenelement von </a:t>
            </a:r>
            <a:r>
              <a:rPr lang="de-DE" dirty="0" err="1"/>
              <a:t>Acii</a:t>
            </a:r>
            <a:r>
              <a:rPr lang="de-DE" dirty="0"/>
              <a:t> in Binär konvertieren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263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Bild öffnen</a:t>
            </a:r>
          </a:p>
          <a:p>
            <a:pPr marL="171450" indent="-171450">
              <a:buFontTx/>
              <a:buChar char="-"/>
            </a:pPr>
            <a:r>
              <a:rPr lang="de-DE" dirty="0"/>
              <a:t>Höhe und Breite auslesen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Bild laden</a:t>
            </a:r>
          </a:p>
          <a:p>
            <a:pPr marL="171450" indent="-171450">
              <a:buFontTx/>
              <a:buChar char="-"/>
            </a:pPr>
            <a:r>
              <a:rPr lang="de-DE" dirty="0"/>
              <a:t>Text in Binär codieren und in String umwandeln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35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Pixel für Pixel Bild durchgehen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Pixel an stelle x </a:t>
            </a:r>
            <a:r>
              <a:rPr lang="de-DE" dirty="0" err="1"/>
              <a:t>y</a:t>
            </a:r>
            <a:r>
              <a:rPr lang="de-DE" dirty="0"/>
              <a:t> auslesen</a:t>
            </a:r>
          </a:p>
          <a:p>
            <a:pPr marL="171450" indent="-171450">
              <a:buFontTx/>
              <a:buChar char="-"/>
            </a:pPr>
            <a:r>
              <a:rPr lang="de-DE" dirty="0"/>
              <a:t>Binärwert des Pixel auslesen und letzte Stelle ersetzen</a:t>
            </a:r>
          </a:p>
          <a:p>
            <a:pPr marL="171450" indent="-171450">
              <a:buFontTx/>
              <a:buChar char="-"/>
            </a:pPr>
            <a:r>
              <a:rPr lang="de-DE" dirty="0"/>
              <a:t>Pixel in neues Bild einfügen</a:t>
            </a:r>
          </a:p>
          <a:p>
            <a:pPr marL="171450" indent="-171450">
              <a:buFontTx/>
              <a:buChar char="-"/>
            </a:pPr>
            <a:r>
              <a:rPr lang="de-DE" dirty="0"/>
              <a:t>Index erhöhen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094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PNG -&gt; </a:t>
            </a:r>
            <a:r>
              <a:rPr lang="de-DE" dirty="0" err="1"/>
              <a:t>velustfreies</a:t>
            </a:r>
            <a:r>
              <a:rPr lang="de-DE" dirty="0"/>
              <a:t> Speichern</a:t>
            </a:r>
          </a:p>
          <a:p>
            <a:r>
              <a:rPr lang="de-DE" dirty="0"/>
              <a:t>Quality und </a:t>
            </a:r>
            <a:r>
              <a:rPr lang="de-DE" dirty="0" err="1"/>
              <a:t>Optimize</a:t>
            </a:r>
            <a:r>
              <a:rPr lang="de-DE" dirty="0"/>
              <a:t> -&gt; keine Komprimierung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336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Rauschen im ersten Teil des Bildes</a:t>
            </a:r>
          </a:p>
          <a:p>
            <a:pPr marL="171450" indent="-171450">
              <a:buFontTx/>
              <a:buChar char="-"/>
            </a:pPr>
            <a:r>
              <a:rPr lang="de-DE" dirty="0"/>
              <a:t>Könnte auffallen, wenn denn der Rest nicht rauscht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902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Gleichmäßige Verteilung über das gesamte Bild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4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Diagonale Striche durch Rauschen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Auch ohne Zoom bereits erkennbar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567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7A71A-5AE3-EA43-B407-0093EC871AA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12.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66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Codiertes Bild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1" y="1299279"/>
            <a:ext cx="6340677" cy="475550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ED115AE-E08B-4E47-BB15-47786E04EDF1}"/>
              </a:ext>
            </a:extLst>
          </p:cNvPr>
          <p:cNvSpPr txBox="1"/>
          <p:nvPr/>
        </p:nvSpPr>
        <p:spPr>
          <a:xfrm>
            <a:off x="3837759" y="1609574"/>
            <a:ext cx="146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Bit pro Pixel</a:t>
            </a:r>
          </a:p>
        </p:txBody>
      </p:sp>
    </p:spTree>
    <p:extLst>
      <p:ext uri="{BB962C8B-B14F-4D97-AF65-F5344CB8AC3E}">
        <p14:creationId xmlns:p14="http://schemas.microsoft.com/office/powerpoint/2010/main" val="281048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974717-D42F-0745-A3CE-4518ECE0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168" y="1388110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9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2E58FD-4D23-334A-A6C6-60F5D2C4D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40" y="1402178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5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61" y="1350079"/>
            <a:ext cx="6340677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90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1" y="1540579"/>
            <a:ext cx="6340677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674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1" y="1350079"/>
            <a:ext cx="6340677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51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2" y="1537481"/>
            <a:ext cx="6340676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89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2" y="1350079"/>
            <a:ext cx="6340676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1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661" y="1537481"/>
            <a:ext cx="6340676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7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1" y="1350079"/>
            <a:ext cx="6340676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0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Überblick über das Seminar</a:t>
            </a:r>
          </a:p>
          <a:p>
            <a:r>
              <a:rPr lang="de-DE" b="1" dirty="0" err="1"/>
              <a:t>Steganographie</a:t>
            </a:r>
            <a:endParaRPr lang="de-DE" b="1" dirty="0"/>
          </a:p>
          <a:p>
            <a:pPr lvl="1"/>
            <a:r>
              <a:rPr lang="de-DE" dirty="0"/>
              <a:t>Grundlagen/Erläuterung</a:t>
            </a:r>
          </a:p>
          <a:p>
            <a:pPr lvl="1"/>
            <a:r>
              <a:rPr lang="de-DE" dirty="0"/>
              <a:t>Verstecken von Text in Bildern</a:t>
            </a:r>
          </a:p>
          <a:p>
            <a:pPr lvl="2"/>
            <a:r>
              <a:rPr lang="de-DE" dirty="0"/>
              <a:t>Naiver Ansatz</a:t>
            </a:r>
          </a:p>
          <a:p>
            <a:pPr lvl="2"/>
            <a:r>
              <a:rPr lang="de-DE" dirty="0"/>
              <a:t>LSB-Methodik</a:t>
            </a:r>
          </a:p>
          <a:p>
            <a:endParaRPr lang="de-DE" b="1" dirty="0"/>
          </a:p>
          <a:p>
            <a:r>
              <a:rPr lang="de-DE" b="1" dirty="0"/>
              <a:t>Steganalyse</a:t>
            </a:r>
          </a:p>
          <a:p>
            <a:pPr lvl="1"/>
            <a:r>
              <a:rPr lang="de-DE"/>
              <a:t>Grundlagen/Erläuterung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 Bit pro Pixel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61" y="1537481"/>
            <a:ext cx="6340676" cy="475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80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8855B8-B1AF-D644-8A69-21AF265E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8" y="423498"/>
            <a:ext cx="4092003" cy="30690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CAFEBE3-6556-C444-85FE-95AA07C7E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1995" y="462940"/>
            <a:ext cx="4092005" cy="3069003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6D3C1F8-EA2A-3F47-ADA3-62B2B1B84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99" y="3224458"/>
            <a:ext cx="4092003" cy="306900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26DD1CD-688C-6247-9134-6D896B9173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1996" y="3199058"/>
            <a:ext cx="4092003" cy="3069002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D5A7019D-731E-E64D-8631-74E77DAEB3AA}"/>
              </a:ext>
            </a:extLst>
          </p:cNvPr>
          <p:cNvSpPr txBox="1"/>
          <p:nvPr/>
        </p:nvSpPr>
        <p:spPr>
          <a:xfrm>
            <a:off x="1931768" y="32443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 Bit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5749C1-1CB7-5C42-BD32-C7B29530055C}"/>
              </a:ext>
            </a:extLst>
          </p:cNvPr>
          <p:cNvSpPr txBox="1"/>
          <p:nvPr/>
        </p:nvSpPr>
        <p:spPr>
          <a:xfrm>
            <a:off x="6793266" y="324433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 Bit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628A5A-4A46-0D49-9803-3D563737D756}"/>
              </a:ext>
            </a:extLst>
          </p:cNvPr>
          <p:cNvSpPr txBox="1"/>
          <p:nvPr/>
        </p:nvSpPr>
        <p:spPr>
          <a:xfrm>
            <a:off x="6793266" y="59503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 Bit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09B4A01-A62B-2C43-956E-4DA76129A1A7}"/>
              </a:ext>
            </a:extLst>
          </p:cNvPr>
          <p:cNvSpPr txBox="1"/>
          <p:nvPr/>
        </p:nvSpPr>
        <p:spPr>
          <a:xfrm>
            <a:off x="1931768" y="594440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 Bit</a:t>
            </a:r>
          </a:p>
        </p:txBody>
      </p:sp>
    </p:spTree>
    <p:extLst>
      <p:ext uri="{BB962C8B-B14F-4D97-AF65-F5344CB8AC3E}">
        <p14:creationId xmlns:p14="http://schemas.microsoft.com/office/powerpoint/2010/main" val="164109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Überblick über das Seminar</a:t>
            </a:r>
          </a:p>
          <a:p>
            <a:r>
              <a:rPr lang="de-DE" b="1" dirty="0" err="1"/>
              <a:t>Steganographie</a:t>
            </a:r>
            <a:endParaRPr lang="de-DE" b="1" dirty="0"/>
          </a:p>
          <a:p>
            <a:pPr lvl="1"/>
            <a:r>
              <a:rPr lang="de-DE" dirty="0"/>
              <a:t>Grundlagen/Erläuterung</a:t>
            </a:r>
          </a:p>
          <a:p>
            <a:pPr lvl="1"/>
            <a:r>
              <a:rPr lang="de-DE" dirty="0"/>
              <a:t>Verstecken von Text in Bildern</a:t>
            </a:r>
          </a:p>
          <a:p>
            <a:pPr lvl="2"/>
            <a:r>
              <a:rPr lang="de-DE" dirty="0"/>
              <a:t>Naiver Ansatz</a:t>
            </a:r>
          </a:p>
          <a:p>
            <a:pPr lvl="2"/>
            <a:r>
              <a:rPr lang="de-DE" dirty="0"/>
              <a:t>LSB-Methodik</a:t>
            </a:r>
          </a:p>
          <a:p>
            <a:endParaRPr lang="de-DE" b="1" dirty="0"/>
          </a:p>
          <a:p>
            <a:r>
              <a:rPr lang="de-DE" b="1" dirty="0"/>
              <a:t>Steganalyse</a:t>
            </a:r>
          </a:p>
          <a:p>
            <a:pPr lvl="1"/>
            <a:r>
              <a:rPr lang="de-DE"/>
              <a:t>Grundlagen/Erläuterung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5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171318"/>
              </p:ext>
            </p:extLst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48281B8-D5D7-AC4C-912F-A626417A7BA0}"/>
              </a:ext>
            </a:extLst>
          </p:cNvPr>
          <p:cNvSpPr/>
          <p:nvPr/>
        </p:nvSpPr>
        <p:spPr>
          <a:xfrm>
            <a:off x="5581146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56096" y="3354357"/>
            <a:ext cx="751086" cy="19295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6632949" y="1897551"/>
            <a:ext cx="722769" cy="27162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AC52C1B-2996-F44F-A793-3728E4F9FB28}"/>
              </a:ext>
            </a:extLst>
          </p:cNvPr>
          <p:cNvSpPr txBox="1"/>
          <p:nvPr/>
        </p:nvSpPr>
        <p:spPr>
          <a:xfrm>
            <a:off x="8207028" y="3574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807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6" grpId="0" animBg="1"/>
      <p:bldP spid="4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169122"/>
              </p:ext>
            </p:extLst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661AC50-4938-5049-8712-7924FCDA5E71}"/>
              </a:ext>
            </a:extLst>
          </p:cNvPr>
          <p:cNvSpPr/>
          <p:nvPr/>
        </p:nvSpPr>
        <p:spPr>
          <a:xfrm>
            <a:off x="1701676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00010110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22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00010111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48281B8-D5D7-AC4C-912F-A626417A7BA0}"/>
              </a:ext>
            </a:extLst>
          </p:cNvPr>
          <p:cNvSpPr/>
          <p:nvPr/>
        </p:nvSpPr>
        <p:spPr>
          <a:xfrm>
            <a:off x="5689632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6687192" y="1951794"/>
            <a:ext cx="722769" cy="26077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1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</a:t>
            </a:r>
            <a:r>
              <a:rPr lang="de-DE" dirty="0" err="1"/>
              <a:t>Ascii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7E32352-D993-7044-85BB-3926FD99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38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0" y="1590413"/>
            <a:ext cx="779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0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539" y="1719084"/>
            <a:ext cx="7122921" cy="429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0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Bits einfügen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8E3A34-2CAD-614D-9FEE-921CF91B4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5510"/>
            <a:ext cx="9144000" cy="49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5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BF1D61-EFE8-0C43-8139-76BD0D7A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00" y="1593847"/>
            <a:ext cx="5054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2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325</Words>
  <Application>Microsoft Macintosh PowerPoint</Application>
  <PresentationFormat>Bildschirmpräsentation (4:3)</PresentationFormat>
  <Paragraphs>130</Paragraphs>
  <Slides>22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7" baseType="lpstr">
      <vt:lpstr>Andale Mono</vt:lpstr>
      <vt:lpstr>Arial</vt:lpstr>
      <vt:lpstr>Calibri</vt:lpstr>
      <vt:lpstr>Helvetica</vt:lpstr>
      <vt:lpstr>Office-Design</vt:lpstr>
      <vt:lpstr>PowerPoint-Präsentation</vt:lpstr>
      <vt:lpstr>Inhalt</vt:lpstr>
      <vt:lpstr>Least Significant Bit</vt:lpstr>
      <vt:lpstr>Least Significant Bit</vt:lpstr>
      <vt:lpstr>Text in Ascii</vt:lpstr>
      <vt:lpstr>Text in Binär</vt:lpstr>
      <vt:lpstr>Text in Binär</vt:lpstr>
      <vt:lpstr>Bits einfügen</vt:lpstr>
      <vt:lpstr>Speichern</vt:lpstr>
      <vt:lpstr>Codiertes Bild</vt:lpstr>
      <vt:lpstr>Verteilung der Bits</vt:lpstr>
      <vt:lpstr>Verteilung der Bits</vt:lpstr>
      <vt:lpstr>1 Bit pro Pixel</vt:lpstr>
      <vt:lpstr>1 Bit pro Pixel</vt:lpstr>
      <vt:lpstr>2 Bit pro Pixel</vt:lpstr>
      <vt:lpstr>2 Bit pro Pixel</vt:lpstr>
      <vt:lpstr>4 Bit pro Pixel</vt:lpstr>
      <vt:lpstr>4 Bit pro Pixel</vt:lpstr>
      <vt:lpstr>8 Bit pro Pixel</vt:lpstr>
      <vt:lpstr>8 Bit pro Pixel</vt:lpstr>
      <vt:lpstr>PowerPoint-Präsentation</vt:lpstr>
      <vt:lpstr>Inhalt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Timo Kaesbach</cp:lastModifiedBy>
  <cp:revision>45</cp:revision>
  <dcterms:created xsi:type="dcterms:W3CDTF">2018-03-29T13:45:31Z</dcterms:created>
  <dcterms:modified xsi:type="dcterms:W3CDTF">2018-11-12T17:33:48Z</dcterms:modified>
</cp:coreProperties>
</file>