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267" r:id="rId4"/>
    <p:sldId id="26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58" r:id="rId17"/>
    <p:sldId id="25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94643"/>
  </p:normalViewPr>
  <p:slideViewPr>
    <p:cSldViewPr snapToGrid="0" snapToObjects="1">
      <p:cViewPr>
        <p:scale>
          <a:sx n="86" d="100"/>
          <a:sy n="86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Nachricht verborgen halten -&gt; oberstes Ziel ist Geheimhaltung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Abgrenzung: </a:t>
            </a:r>
            <a:r>
              <a:rPr lang="de-DE" b="1" dirty="0" err="1"/>
              <a:t>Kyrpt</a:t>
            </a:r>
            <a:r>
              <a:rPr lang="de-DE" b="1" dirty="0"/>
              <a:t>: Ver-Verfahren darf bekannt sein, da nur Schlüssel zur Geheimhaltung beiträgt ; das Vorhanden sein einer Nachricht ist </a:t>
            </a:r>
            <a:r>
              <a:rPr lang="de-DE" b="1" dirty="0" err="1"/>
              <a:t>aslo</a:t>
            </a:r>
            <a:r>
              <a:rPr lang="de-DE" b="1" dirty="0"/>
              <a:t> bekannt-&gt; STEG: angewendetes Verfahren muss geheim bleiben; Die Nachricht </a:t>
            </a:r>
            <a:r>
              <a:rPr lang="de-DE" b="1" dirty="0" err="1"/>
              <a:t>ansich</a:t>
            </a:r>
            <a:r>
              <a:rPr lang="de-DE" b="1" dirty="0"/>
              <a:t> ist also nicht als eine solchen erkennbar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Kerkhoff: </a:t>
            </a:r>
            <a:r>
              <a:rPr lang="de-DE" b="1" dirty="0" err="1"/>
              <a:t>Sicheheit</a:t>
            </a:r>
            <a:r>
              <a:rPr lang="de-DE" b="1" dirty="0"/>
              <a:t> darf nicht von Geheimhaltung des Algorithmus sondern von der Geheimhaltung des Schlüssels abhängen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/>
              <a:t>Krypt</a:t>
            </a:r>
            <a:r>
              <a:rPr lang="de-DE" b="1" dirty="0"/>
              <a:t>: Knacken durch Mathe &lt;-&gt; STEG: Knacken durch systematische bzw. statistische 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Antike – Grieche </a:t>
            </a:r>
            <a:r>
              <a:rPr lang="de-DE" dirty="0" err="1"/>
              <a:t>Demaratos</a:t>
            </a:r>
            <a:r>
              <a:rPr lang="de-DE" dirty="0"/>
              <a:t> warnte Spartaner vor Invasion – Nachricht unter dem Holz und nicht im Wachs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 smtClean="0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 smtClean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11.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4.png"/><Relationship Id="rId5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Binär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69BB79F-E552-4E4C-8CBE-957E849C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590413"/>
            <a:ext cx="779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Bits einfügen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F8E3A34-2CAD-614D-9FEE-921CF91B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10"/>
            <a:ext cx="9144000" cy="49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8BF1D61-EFE8-0C43-8139-76BD0D7A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593847"/>
            <a:ext cx="5054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nachher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A98AE2C-4EC1-7F44-AD7C-3F4669FE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0" y="2076450"/>
            <a:ext cx="4064000" cy="2705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1" y="2076450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5974717-D42F-0745-A3CE-4518ECE0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8" y="1388110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42E58FD-4D23-334A-A6C6-60F5D2C4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40" y="1402178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Steganographie</a:t>
            </a:r>
            <a:r>
              <a:rPr lang="de-DE" dirty="0" smtClean="0"/>
              <a:t> befasst sich mit dem Verstecken von Informationen in verschiedenen Medien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Eine Nachricht wird mithilfe eines festgelegten Verfahrens in ein Medium wie </a:t>
            </a:r>
            <a:r>
              <a:rPr lang="de-DE" dirty="0" smtClean="0"/>
              <a:t>bspw. ein Bild codiert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Steganographie</a:t>
            </a:r>
            <a:r>
              <a:rPr lang="de-DE" dirty="0" smtClean="0"/>
              <a:t> computergestützt in Kombination mit Bildern, </a:t>
            </a:r>
            <a:r>
              <a:rPr lang="de-DE" dirty="0" smtClean="0"/>
              <a:t>Videos und Audiodateien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Entdeckung von versteckten Informationen in einem Medium:</a:t>
            </a:r>
            <a:br>
              <a:rPr lang="de-DE" dirty="0" smtClean="0"/>
            </a:br>
            <a:r>
              <a:rPr lang="de-DE" dirty="0" err="1" smtClean="0"/>
              <a:t>Stego</a:t>
            </a:r>
            <a:r>
              <a:rPr lang="de-DE" dirty="0" smtClean="0"/>
              <a:t>-Analyse bzw. Steganalyse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Themen der nächsten Seminare: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Steganalyse</a:t>
            </a:r>
          </a:p>
          <a:p>
            <a:pPr lvl="2"/>
            <a:r>
              <a:rPr lang="de-DE" dirty="0" smtClean="0"/>
              <a:t>Analyse von Bildern mit versteckten Informationen</a:t>
            </a:r>
          </a:p>
          <a:p>
            <a:pPr lvl="2"/>
            <a:r>
              <a:rPr lang="de-DE" dirty="0" smtClean="0"/>
              <a:t>Verwendung der LSB-Methodik erkennen</a:t>
            </a:r>
          </a:p>
          <a:p>
            <a:pPr lvl="2"/>
            <a:r>
              <a:rPr lang="de-DE" dirty="0"/>
              <a:t>s</a:t>
            </a:r>
            <a:r>
              <a:rPr lang="de-DE" dirty="0" smtClean="0"/>
              <a:t>tatistische bzw. stochastische Verfahren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Grundlagen der </a:t>
            </a:r>
            <a:r>
              <a:rPr lang="de-DE" b="1" dirty="0" err="1" smtClean="0"/>
              <a:t>Steganographie</a:t>
            </a:r>
            <a:endParaRPr lang="de-DE" b="1" dirty="0" smtClean="0"/>
          </a:p>
          <a:p>
            <a:pPr lvl="1"/>
            <a:r>
              <a:rPr lang="de-DE" dirty="0" smtClean="0"/>
              <a:t>Erläuterung</a:t>
            </a:r>
          </a:p>
          <a:p>
            <a:pPr lvl="1"/>
            <a:r>
              <a:rPr lang="de-DE" dirty="0" smtClean="0"/>
              <a:t>Geschichtliches</a:t>
            </a:r>
          </a:p>
          <a:p>
            <a:pPr lvl="1"/>
            <a:r>
              <a:rPr lang="de-DE" dirty="0" smtClean="0"/>
              <a:t>Anwendungen heute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Anwendung von </a:t>
            </a:r>
            <a:r>
              <a:rPr lang="de-DE" b="1" dirty="0" err="1" smtClean="0"/>
              <a:t>steganographischen</a:t>
            </a:r>
            <a:r>
              <a:rPr lang="de-DE" b="1" dirty="0" smtClean="0"/>
              <a:t> Verfahren</a:t>
            </a:r>
          </a:p>
          <a:p>
            <a:pPr lvl="1"/>
            <a:r>
              <a:rPr lang="de-DE" dirty="0"/>
              <a:t>n</a:t>
            </a:r>
            <a:r>
              <a:rPr lang="de-DE" dirty="0" smtClean="0"/>
              <a:t>aiver Ansatz</a:t>
            </a:r>
          </a:p>
          <a:p>
            <a:pPr lvl="1"/>
            <a:r>
              <a:rPr lang="de-DE" dirty="0"/>
              <a:t>t</a:t>
            </a:r>
            <a:r>
              <a:rPr lang="de-DE" dirty="0" smtClean="0"/>
              <a:t>echnische Grundlagen zu Bildern</a:t>
            </a:r>
          </a:p>
          <a:p>
            <a:pPr lvl="1"/>
            <a:r>
              <a:rPr lang="de-DE" dirty="0" smtClean="0"/>
              <a:t>Speicherung von Bildern und Kompression</a:t>
            </a:r>
          </a:p>
          <a:p>
            <a:pPr lvl="1"/>
            <a:r>
              <a:rPr lang="de-DE" dirty="0" smtClean="0"/>
              <a:t>LSB-Methodik</a:t>
            </a:r>
            <a:br>
              <a:rPr lang="de-DE" dirty="0" smtClean="0"/>
            </a:br>
            <a:endParaRPr lang="de-DE" dirty="0"/>
          </a:p>
          <a:p>
            <a:r>
              <a:rPr lang="de-DE" b="1" dirty="0" smtClean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FF6CD7F-1442-4093-94B4-D780428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2D3E699-82FD-4FAB-9360-39ACF856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Griechisch: </a:t>
            </a:r>
            <a:r>
              <a:rPr lang="de-DE" dirty="0" err="1"/>
              <a:t>steganos</a:t>
            </a:r>
            <a:r>
              <a:rPr lang="de-DE" dirty="0"/>
              <a:t> – bedeckt; </a:t>
            </a:r>
            <a:r>
              <a:rPr lang="de-DE" dirty="0" err="1"/>
              <a:t>graphein</a:t>
            </a:r>
            <a:r>
              <a:rPr lang="de-DE" dirty="0"/>
              <a:t> – schreiben</a:t>
            </a:r>
          </a:p>
          <a:p>
            <a:r>
              <a:rPr lang="de-DE" dirty="0"/>
              <a:t>Nachrichten in einem bestimmten Medium verborgen speichern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xmlns="" id="{EE1AB0B7-CF13-43B1-A209-5528987141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3029" y="2888773"/>
          <a:ext cx="6066971" cy="176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1521050298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xmlns="" val="1946410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228833664"/>
                    </a:ext>
                  </a:extLst>
                </a:gridCol>
              </a:tblGrid>
              <a:tr h="42077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Kryptographie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Steganographie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393478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Schlüssel </a:t>
                      </a:r>
                    </a:p>
                    <a:p>
                      <a:pPr algn="ctr"/>
                      <a:r>
                        <a:rPr lang="de-DE" b="1" dirty="0" err="1"/>
                        <a:t>Kerckhoff‘s</a:t>
                      </a:r>
                      <a:r>
                        <a:rPr lang="de-DE" b="1" dirty="0"/>
                        <a:t>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Verfahren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920095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Kryptoanalyse</a:t>
                      </a:r>
                      <a:r>
                        <a:rPr lang="de-DE" b="1" dirty="0"/>
                        <a:t>: Mathematisch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Steganalyse ‚Kreativ‘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534960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 „Geheime Nachricht“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Brief: „Hallo Peter…“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19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536E04-EAC1-47A0-8829-51766F10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38" y="466281"/>
            <a:ext cx="7886700" cy="1325563"/>
          </a:xfrm>
        </p:spPr>
        <p:txBody>
          <a:bodyPr/>
          <a:lstStyle/>
          <a:p>
            <a:r>
              <a:rPr lang="de-DE" dirty="0"/>
              <a:t>Beispiel „Geheime Nachricht“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32FE719B-0696-4C8D-84B7-05ED8A8D436A}"/>
              </a:ext>
            </a:extLst>
          </p:cNvPr>
          <p:cNvSpPr txBox="1"/>
          <p:nvPr/>
        </p:nvSpPr>
        <p:spPr>
          <a:xfrm>
            <a:off x="2709187" y="2304578"/>
            <a:ext cx="413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„Wir treffen uns im 15 Uhr an der Brücke“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98894AA-639C-42C3-9C85-2D3B3A5A3016}"/>
              </a:ext>
            </a:extLst>
          </p:cNvPr>
          <p:cNvSpPr txBox="1"/>
          <p:nvPr/>
        </p:nvSpPr>
        <p:spPr>
          <a:xfrm>
            <a:off x="3320440" y="4853736"/>
            <a:ext cx="28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„AHsdhwi29idsfnpöaoweifn“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76FA42C-6237-4F24-8AF1-CB0F6F717A92}"/>
              </a:ext>
            </a:extLst>
          </p:cNvPr>
          <p:cNvSpPr/>
          <p:nvPr/>
        </p:nvSpPr>
        <p:spPr>
          <a:xfrm>
            <a:off x="2882420" y="3415094"/>
            <a:ext cx="361392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B49A3BD-1A73-4636-9F2C-3C4BCBEB0A4C}"/>
              </a:ext>
            </a:extLst>
          </p:cNvPr>
          <p:cNvSpPr/>
          <p:nvPr/>
        </p:nvSpPr>
        <p:spPr>
          <a:xfrm>
            <a:off x="2573064" y="2093366"/>
            <a:ext cx="4232635" cy="783772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727591C-D425-46F6-B354-C4940CB9DAB9}"/>
              </a:ext>
            </a:extLst>
          </p:cNvPr>
          <p:cNvSpPr/>
          <p:nvPr/>
        </p:nvSpPr>
        <p:spPr>
          <a:xfrm>
            <a:off x="3339621" y="1725241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xmlns="" id="{C42042D9-7A44-44AB-B286-4D088E9BA4D5}"/>
              </a:ext>
            </a:extLst>
          </p:cNvPr>
          <p:cNvSpPr/>
          <p:nvPr/>
        </p:nvSpPr>
        <p:spPr>
          <a:xfrm>
            <a:off x="4361000" y="288902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 descr="Schlüssel">
            <a:extLst>
              <a:ext uri="{FF2B5EF4-FFF2-40B4-BE49-F238E27FC236}">
                <a16:creationId xmlns:a16="http://schemas.microsoft.com/office/drawing/2014/main" xmlns="" id="{6D7BFB5B-731D-452B-B693-0F2F0B2F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076561">
            <a:off x="5581942" y="3307538"/>
            <a:ext cx="914400" cy="914400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2576D0B-508B-40D3-9228-7AAC1B6AB72B}"/>
              </a:ext>
            </a:extLst>
          </p:cNvPr>
          <p:cNvSpPr/>
          <p:nvPr/>
        </p:nvSpPr>
        <p:spPr>
          <a:xfrm>
            <a:off x="2229904" y="4736822"/>
            <a:ext cx="5110929" cy="787768"/>
          </a:xfrm>
          <a:prstGeom prst="rect">
            <a:avLst/>
          </a:prstGeom>
          <a:solidFill>
            <a:srgbClr val="E46D2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2F2C98AE-3954-45EE-A438-EA42E1660AC5}"/>
              </a:ext>
            </a:extLst>
          </p:cNvPr>
          <p:cNvSpPr/>
          <p:nvPr/>
        </p:nvSpPr>
        <p:spPr>
          <a:xfrm>
            <a:off x="3253223" y="5524590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Verschlüsselte Nachricht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xmlns="" id="{59B8D604-0C2E-41D3-B7F2-6996A1172587}"/>
              </a:ext>
            </a:extLst>
          </p:cNvPr>
          <p:cNvSpPr/>
          <p:nvPr/>
        </p:nvSpPr>
        <p:spPr>
          <a:xfrm>
            <a:off x="4360999" y="422263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Umschlag">
            <a:extLst>
              <a:ext uri="{FF2B5EF4-FFF2-40B4-BE49-F238E27FC236}">
                <a16:creationId xmlns:a16="http://schemas.microsoft.com/office/drawing/2014/main" xmlns="" id="{A2B38B75-A68C-486B-9A4F-ADC2253DF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A0FED51-9512-4036-95D7-083076142DAC}"/>
              </a:ext>
            </a:extLst>
          </p:cNvPr>
          <p:cNvSpPr txBox="1"/>
          <p:nvPr/>
        </p:nvSpPr>
        <p:spPr>
          <a:xfrm>
            <a:off x="4081778" y="2549420"/>
            <a:ext cx="2091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Geheime Nachricht</a:t>
            </a:r>
          </a:p>
        </p:txBody>
      </p:sp>
    </p:spTree>
    <p:extLst>
      <p:ext uri="{BB962C8B-B14F-4D97-AF65-F5344CB8AC3E}">
        <p14:creationId xmlns:p14="http://schemas.microsoft.com/office/powerpoint/2010/main" val="2213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94B536-3561-4DED-AAD8-70C8558F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„Hallo Peter“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D43745DA-730F-4B9E-AB94-ED671069BA44}"/>
              </a:ext>
            </a:extLst>
          </p:cNvPr>
          <p:cNvSpPr txBox="1"/>
          <p:nvPr/>
        </p:nvSpPr>
        <p:spPr>
          <a:xfrm>
            <a:off x="1226885" y="3586433"/>
            <a:ext cx="6690229" cy="1477328"/>
          </a:xfrm>
          <a:prstGeom prst="rect">
            <a:avLst/>
          </a:prstGeom>
          <a:solidFill>
            <a:srgbClr val="E46D24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Hallo Peter, </a:t>
            </a:r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/>
              <a:t>ei mir ist alles Gut! 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ücksprachlich zu deiner Nachricht,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ü</a:t>
            </a:r>
            <a:r>
              <a:rPr lang="de-DE" dirty="0"/>
              <a:t>bersende ich dir auch liebste Grüße.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/>
              <a:t>asablanca ist wirklich schön, </a:t>
            </a:r>
            <a:r>
              <a:rPr lang="de-DE" dirty="0" err="1">
                <a:solidFill>
                  <a:srgbClr val="FF0000"/>
                </a:solidFill>
              </a:rPr>
              <a:t>K</a:t>
            </a:r>
            <a:r>
              <a:rPr lang="de-DE" dirty="0" err="1"/>
              <a:t>aral</a:t>
            </a:r>
            <a:r>
              <a:rPr lang="de-DE" dirty="0"/>
              <a:t> und ich waren ja auch schon dort.</a:t>
            </a:r>
            <a:br>
              <a:rPr lang="de-DE" dirty="0"/>
            </a:br>
            <a:r>
              <a:rPr lang="de-DE" dirty="0" err="1">
                <a:solidFill>
                  <a:srgbClr val="FF0000"/>
                </a:solidFill>
              </a:rPr>
              <a:t>E</a:t>
            </a:r>
            <a:r>
              <a:rPr lang="de-DE" dirty="0" err="1"/>
              <a:t>glise</a:t>
            </a:r>
            <a:r>
              <a:rPr lang="de-DE" dirty="0"/>
              <a:t> </a:t>
            </a:r>
            <a:r>
              <a:rPr lang="de-DE" dirty="0" err="1"/>
              <a:t>Notredam</a:t>
            </a:r>
            <a:r>
              <a:rPr lang="de-DE" dirty="0"/>
              <a:t> ist dort ein absolutes highlight!......</a:t>
            </a:r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25ED339-59D9-463E-A3C4-B6D84BE5B6D7}"/>
              </a:ext>
            </a:extLst>
          </p:cNvPr>
          <p:cNvSpPr/>
          <p:nvPr/>
        </p:nvSpPr>
        <p:spPr>
          <a:xfrm>
            <a:off x="2455681" y="1897038"/>
            <a:ext cx="4232635" cy="680973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Brücke 15 Uhr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089A73A4-8D45-434C-8217-3C91B1307487}"/>
              </a:ext>
            </a:extLst>
          </p:cNvPr>
          <p:cNvSpPr/>
          <p:nvPr/>
        </p:nvSpPr>
        <p:spPr>
          <a:xfrm>
            <a:off x="3821373" y="1655274"/>
            <a:ext cx="1733266" cy="24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xmlns="" id="{627132F9-9F8A-4C39-8700-05429A0C96FF}"/>
              </a:ext>
            </a:extLst>
          </p:cNvPr>
          <p:cNvSpPr/>
          <p:nvPr/>
        </p:nvSpPr>
        <p:spPr>
          <a:xfrm>
            <a:off x="4157221" y="2671034"/>
            <a:ext cx="829558" cy="825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Umschlag">
            <a:extLst>
              <a:ext uri="{FF2B5EF4-FFF2-40B4-BE49-F238E27FC236}">
                <a16:creationId xmlns:a16="http://schemas.microsoft.com/office/drawing/2014/main" xmlns="" id="{F1295AF7-BC96-440E-991B-56D55DE2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A52AEB7-32CE-497A-9B56-5D2DE7D9C226}"/>
              </a:ext>
            </a:extLst>
          </p:cNvPr>
          <p:cNvSpPr txBox="1"/>
          <p:nvPr/>
        </p:nvSpPr>
        <p:spPr>
          <a:xfrm>
            <a:off x="3391416" y="2343786"/>
            <a:ext cx="3190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B050"/>
                </a:solidFill>
              </a:rPr>
              <a:t>Unauffällige Nachricht</a:t>
            </a:r>
          </a:p>
        </p:txBody>
      </p:sp>
      <p:pic>
        <p:nvPicPr>
          <p:cNvPr id="13" name="Grafik 12" descr="Zahnräder">
            <a:extLst>
              <a:ext uri="{FF2B5EF4-FFF2-40B4-BE49-F238E27FC236}">
                <a16:creationId xmlns:a16="http://schemas.microsoft.com/office/drawing/2014/main" xmlns="" id="{FFF7DBD6-56D7-4A78-B12B-E0BFAD87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76345" y="2626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8" grpId="0" animBg="1"/>
      <p:bldP spid="8" grpId="1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3BD540-D9C6-4786-AC06-C2E5D7D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75C8ADC-6AC9-4431-8425-75DA3988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Hohe Varianz in Auswahl des Mediums:</a:t>
            </a:r>
          </a:p>
          <a:p>
            <a:r>
              <a:rPr lang="de-DE" sz="2800" dirty="0"/>
              <a:t>Holz einer Wachstafel</a:t>
            </a:r>
          </a:p>
          <a:p>
            <a:r>
              <a:rPr lang="de-DE" sz="2800" dirty="0"/>
              <a:t>Kopfhaut eines Sklaven</a:t>
            </a:r>
          </a:p>
          <a:p>
            <a:r>
              <a:rPr lang="de-DE" sz="2800" dirty="0"/>
              <a:t>Texten</a:t>
            </a:r>
          </a:p>
          <a:p>
            <a:r>
              <a:rPr lang="de-DE" sz="2800" dirty="0"/>
              <a:t>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7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71CFD2-AC23-4109-BD0D-21B9EB4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D1DB79-E4AB-4162-BBA9-C61E2411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 allem Computergestützt</a:t>
            </a:r>
          </a:p>
          <a:p>
            <a:r>
              <a:rPr lang="de-DE" dirty="0"/>
              <a:t>Bilder</a:t>
            </a:r>
          </a:p>
          <a:p>
            <a:r>
              <a:rPr lang="de-DE" dirty="0"/>
              <a:t>Video</a:t>
            </a:r>
          </a:p>
          <a:p>
            <a:r>
              <a:rPr lang="de-DE" dirty="0"/>
              <a:t>Audio</a:t>
            </a:r>
          </a:p>
          <a:p>
            <a:r>
              <a:rPr lang="de-DE" dirty="0"/>
              <a:t>Fragmentierung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661AC50-4938-5049-8712-7924FCDA5E71}"/>
              </a:ext>
            </a:extLst>
          </p:cNvPr>
          <p:cNvSpPr/>
          <p:nvPr/>
        </p:nvSpPr>
        <p:spPr>
          <a:xfrm>
            <a:off x="1267725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xmlns="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xmlns="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xmlns="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xmlns="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78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xmlns="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C48281B8-D5D7-AC4C-912F-A626417A7BA0}"/>
              </a:ext>
            </a:extLst>
          </p:cNvPr>
          <p:cNvSpPr/>
          <p:nvPr/>
        </p:nvSpPr>
        <p:spPr>
          <a:xfrm>
            <a:off x="6387055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xmlns="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85351" y="3325102"/>
            <a:ext cx="751086" cy="19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xmlns="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7035903" y="2300505"/>
            <a:ext cx="722769" cy="191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8" grpId="0"/>
      <p:bldP spid="18" grpId="1"/>
      <p:bldP spid="19" grpId="0"/>
      <p:bldP spid="22" grpId="0" animBg="1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40" grpId="0"/>
      <p:bldP spid="42" grpId="0" animBg="1"/>
      <p:bldP spid="44" grpId="0" animBg="1"/>
      <p:bldP spid="44" grpId="1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</a:t>
            </a:r>
            <a:r>
              <a:rPr lang="de-DE" dirty="0" err="1"/>
              <a:t>Ascii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97E32352-D993-7044-85BB-3926FD99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3850"/>
            <a:ext cx="8229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311</Words>
  <Application>Microsoft Macintosh PowerPoint</Application>
  <PresentationFormat>Bildschirmpräsentation (4:3)</PresentationFormat>
  <Paragraphs>118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Andale Mono</vt:lpstr>
      <vt:lpstr>Calibri</vt:lpstr>
      <vt:lpstr>Helvetica</vt:lpstr>
      <vt:lpstr>Arial</vt:lpstr>
      <vt:lpstr>Office-Design</vt:lpstr>
      <vt:lpstr>PowerPoint-Präsentation</vt:lpstr>
      <vt:lpstr>Inhalt</vt:lpstr>
      <vt:lpstr>Steganographie</vt:lpstr>
      <vt:lpstr>Beispiel „Geheime Nachricht“</vt:lpstr>
      <vt:lpstr>Beispiel „Hallo Peter“</vt:lpstr>
      <vt:lpstr>Historisches</vt:lpstr>
      <vt:lpstr>Steganographie Heute</vt:lpstr>
      <vt:lpstr>Least Significant Bit</vt:lpstr>
      <vt:lpstr>Text in Ascii</vt:lpstr>
      <vt:lpstr>Text in Binär</vt:lpstr>
      <vt:lpstr>Bits einfügen</vt:lpstr>
      <vt:lpstr>Speichern</vt:lpstr>
      <vt:lpstr>Bild nachher</vt:lpstr>
      <vt:lpstr>Verteilung der Bits</vt:lpstr>
      <vt:lpstr>Verteilung der Bits</vt:lpstr>
      <vt:lpstr>Zusammenfassung</vt:lpstr>
      <vt:lpstr>Ausblick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Marc Torchala</cp:lastModifiedBy>
  <cp:revision>40</cp:revision>
  <dcterms:created xsi:type="dcterms:W3CDTF">2018-03-29T13:45:31Z</dcterms:created>
  <dcterms:modified xsi:type="dcterms:W3CDTF">2018-11-11T17:09:00Z</dcterms:modified>
</cp:coreProperties>
</file>