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72" r:id="rId2"/>
    <p:sldId id="273" r:id="rId3"/>
    <p:sldId id="267" r:id="rId4"/>
    <p:sldId id="268" r:id="rId5"/>
    <p:sldId id="269" r:id="rId6"/>
    <p:sldId id="270" r:id="rId7"/>
    <p:sldId id="271" r:id="rId8"/>
    <p:sldId id="274" r:id="rId9"/>
    <p:sldId id="275" r:id="rId10"/>
    <p:sldId id="276" r:id="rId11"/>
    <p:sldId id="277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58" r:id="rId21"/>
    <p:sldId id="257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36"/>
    <p:restoredTop sz="94643"/>
  </p:normalViewPr>
  <p:slideViewPr>
    <p:cSldViewPr snapToGrid="0" snapToObjects="1">
      <p:cViewPr>
        <p:scale>
          <a:sx n="86" d="100"/>
          <a:sy n="86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05D4A-591D-2B41-B8F4-FA371B41D1CF}" type="datetimeFigureOut">
              <a:rPr lang="de-DE" smtClean="0"/>
              <a:t>12.11.18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7A71A-5AE3-EA43-B407-0093EC871A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78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Nachricht verborgen halten -&gt; oberstes Ziel ist Geheimhaltung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Abgrenzung: </a:t>
            </a:r>
            <a:r>
              <a:rPr lang="de-DE" b="1" dirty="0" err="1"/>
              <a:t>Kyrpt</a:t>
            </a:r>
            <a:r>
              <a:rPr lang="de-DE" b="1" dirty="0"/>
              <a:t>: Ver-Verfahren darf bekannt sein, da nur Schlüssel zur Geheimhaltung beiträgt ; das Vorhanden sein einer Nachricht ist </a:t>
            </a:r>
            <a:r>
              <a:rPr lang="de-DE" b="1" dirty="0" err="1"/>
              <a:t>aslo</a:t>
            </a:r>
            <a:r>
              <a:rPr lang="de-DE" b="1" dirty="0"/>
              <a:t> bekannt-&gt; STEG: angewendetes Verfahren muss geheim bleiben; Die Nachricht </a:t>
            </a:r>
            <a:r>
              <a:rPr lang="de-DE" b="1" dirty="0" err="1"/>
              <a:t>ansich</a:t>
            </a:r>
            <a:r>
              <a:rPr lang="de-DE" b="1" dirty="0"/>
              <a:t> ist also nicht als eine solchen erkennbar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Kerkhoff: </a:t>
            </a:r>
            <a:r>
              <a:rPr lang="de-DE" b="1" dirty="0" err="1"/>
              <a:t>Sicheheit</a:t>
            </a:r>
            <a:r>
              <a:rPr lang="de-DE" b="1" dirty="0"/>
              <a:t> darf nicht von Geheimhaltung des Algorithmus sondern von der Geheimhaltung des Schlüssels abhängen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err="1"/>
              <a:t>Krypt</a:t>
            </a:r>
            <a:r>
              <a:rPr lang="de-DE" b="1" dirty="0"/>
              <a:t>: Knacken durch Mathe &lt;-&gt; STEG: Knacken durch systematische bzw. statistische Analyse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7A71A-5AE3-EA43-B407-0093EC871AA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761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Antike – Grieche </a:t>
            </a:r>
            <a:r>
              <a:rPr lang="de-DE" dirty="0" err="1"/>
              <a:t>Demaratos</a:t>
            </a:r>
            <a:r>
              <a:rPr lang="de-DE" dirty="0"/>
              <a:t> warnte Spartaner vor Invasion – Nachricht unter dem Holz und nicht im Wachs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7A71A-5AE3-EA43-B407-0093EC871AA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56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Wasserzeichen z.B.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Screener</a:t>
            </a:r>
            <a:r>
              <a:rPr lang="de-DE" baseline="0" dirty="0" smtClean="0"/>
              <a:t> vor Oscars, </a:t>
            </a:r>
          </a:p>
          <a:p>
            <a:endParaRPr lang="de-DE" baseline="0" dirty="0" smtClean="0"/>
          </a:p>
          <a:p>
            <a:r>
              <a:rPr lang="de-DE" baseline="0" dirty="0" smtClean="0"/>
              <a:t>Plausible </a:t>
            </a:r>
            <a:r>
              <a:rPr lang="de-DE" baseline="0" dirty="0" err="1" smtClean="0"/>
              <a:t>Deniability</a:t>
            </a:r>
            <a:r>
              <a:rPr lang="de-DE" baseline="0" dirty="0" smtClean="0"/>
              <a:t> in erster Linie um sich vor Strafverfolgung zu schützen. (Beugehaft zur </a:t>
            </a:r>
            <a:r>
              <a:rPr lang="de-DE" baseline="0" dirty="0" err="1" smtClean="0"/>
              <a:t>Passwordherausgabe</a:t>
            </a:r>
            <a:r>
              <a:rPr lang="de-DE" baseline="0" dirty="0" smtClean="0"/>
              <a:t>)</a:t>
            </a:r>
          </a:p>
          <a:p>
            <a:endParaRPr lang="de-DE" baseline="0" dirty="0" smtClean="0"/>
          </a:p>
          <a:p>
            <a:r>
              <a:rPr lang="de-DE" baseline="0" dirty="0" smtClean="0"/>
              <a:t>Ultraschall </a:t>
            </a:r>
            <a:r>
              <a:rPr lang="de-DE" baseline="0" dirty="0" err="1" smtClean="0"/>
              <a:t>tracking</a:t>
            </a:r>
            <a:r>
              <a:rPr lang="de-DE" baseline="0" dirty="0" smtClean="0"/>
              <a:t> für Android Geräte https://www.heise.de/newsticker/meldung/Tracking-Forscher-finden-Ultraschall-Spyware-in-234-Android-Apps-3704642.html</a:t>
            </a:r>
          </a:p>
          <a:p>
            <a:r>
              <a:rPr lang="de-DE" baseline="0" dirty="0" smtClean="0"/>
              <a:t>Verstecken von Informationen um Firewall zu täuschen.</a:t>
            </a:r>
          </a:p>
          <a:p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7A71A-5AE3-EA43-B407-0093EC871AA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487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7A71A-5AE3-EA43-B407-0093EC871AA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51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  <a:p>
            <a:r>
              <a:rPr lang="de-DE" baseline="0" dirty="0" smtClean="0"/>
              <a:t>Kompression nicht immer Unter Nutzerkontrolle</a:t>
            </a:r>
          </a:p>
          <a:p>
            <a:endParaRPr lang="de-DE" baseline="0" dirty="0" smtClean="0"/>
          </a:p>
          <a:p>
            <a:r>
              <a:rPr lang="de-DE" baseline="0" dirty="0" smtClean="0"/>
              <a:t>Die Art der </a:t>
            </a:r>
            <a:r>
              <a:rPr lang="de-DE" baseline="0" dirty="0" err="1" smtClean="0"/>
              <a:t>Steganographischen</a:t>
            </a:r>
            <a:r>
              <a:rPr lang="de-DE" baseline="0" dirty="0" smtClean="0"/>
              <a:t> Speicherung muss zur Art der Datenspeicherung passen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Im Beispielprogramm wird PNG verwendet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7A71A-5AE3-EA43-B407-0093EC871AA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68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7A71A-5AE3-EA43-B407-0093EC871AA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18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 userDrawn="1"/>
        </p:nvSpPr>
        <p:spPr>
          <a:xfrm>
            <a:off x="407509" y="717125"/>
            <a:ext cx="888558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500" b="1" u="non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Steganographie</a:t>
            </a:r>
            <a:r>
              <a:rPr lang="de-DE" sz="4500" b="1" u="none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&amp; Steganalyse</a:t>
            </a:r>
          </a:p>
          <a:p>
            <a:r>
              <a:rPr lang="de-DE" sz="3600" b="0" i="1" u="none" baseline="0" dirty="0" smtClean="0">
                <a:effectLst/>
                <a:latin typeface="Helvetica" charset="0"/>
                <a:ea typeface="Helvetica" charset="0"/>
                <a:cs typeface="Helvetica" charset="0"/>
              </a:rPr>
              <a:t>1. Seminarvortrag</a:t>
            </a:r>
            <a:r>
              <a:rPr lang="de-DE" sz="4500" b="1" baseline="0" dirty="0" smtClean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de-DE" sz="4500" b="1" baseline="0" dirty="0" smtClean="0">
                <a:latin typeface="Helvetica" charset="0"/>
                <a:ea typeface="Helvetica" charset="0"/>
                <a:cs typeface="Helvetica" charset="0"/>
              </a:rPr>
            </a:b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4534531" y="5485532"/>
            <a:ext cx="4166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100" b="1" i="0" u="none" dirty="0" smtClean="0">
                <a:latin typeface="Helvetica" charset="0"/>
                <a:ea typeface="Helvetica" charset="0"/>
                <a:cs typeface="Helvetica" charset="0"/>
              </a:rPr>
              <a:t>Timo </a:t>
            </a:r>
            <a:r>
              <a:rPr lang="de-DE" sz="2100" b="1" i="0" u="none" dirty="0" err="1" smtClean="0">
                <a:latin typeface="Helvetica" charset="0"/>
                <a:ea typeface="Helvetica" charset="0"/>
                <a:cs typeface="Helvetica" charset="0"/>
              </a:rPr>
              <a:t>Kaesbach</a:t>
            </a:r>
            <a:endParaRPr lang="de-DE" sz="2100" b="1" i="0" u="none" dirty="0" smtClean="0">
              <a:latin typeface="Helvetica" charset="0"/>
              <a:ea typeface="Helvetica" charset="0"/>
              <a:cs typeface="Helvetica" charset="0"/>
            </a:endParaRPr>
          </a:p>
          <a:p>
            <a:pPr algn="r"/>
            <a:r>
              <a:rPr lang="de-DE" sz="2100" b="1" i="0" u="none" dirty="0" smtClean="0">
                <a:latin typeface="Helvetica" charset="0"/>
                <a:ea typeface="Helvetica" charset="0"/>
                <a:cs typeface="Helvetica" charset="0"/>
              </a:rPr>
              <a:t>Marc</a:t>
            </a:r>
            <a:r>
              <a:rPr lang="de-DE" sz="2100" b="1" i="0" u="none" baseline="0" dirty="0" smtClean="0">
                <a:latin typeface="Helvetica" charset="0"/>
                <a:ea typeface="Helvetica" charset="0"/>
                <a:cs typeface="Helvetica" charset="0"/>
              </a:rPr>
              <a:t> Torchala</a:t>
            </a:r>
          </a:p>
          <a:p>
            <a:pPr algn="r"/>
            <a:r>
              <a:rPr lang="de-DE" sz="2100" b="1" i="0" u="none" baseline="0" dirty="0" smtClean="0">
                <a:latin typeface="Helvetica" charset="0"/>
                <a:ea typeface="Helvetica" charset="0"/>
                <a:cs typeface="Helvetica" charset="0"/>
              </a:rPr>
              <a:t>Felix Berger</a:t>
            </a:r>
          </a:p>
          <a:p>
            <a:pPr algn="r"/>
            <a:r>
              <a:rPr lang="de-DE" sz="2100" b="1" i="0" u="none" baseline="0" dirty="0" smtClean="0">
                <a:latin typeface="Helvetica" charset="0"/>
                <a:ea typeface="Helvetica" charset="0"/>
                <a:cs typeface="Helvetica" charset="0"/>
              </a:rPr>
              <a:t>Moritz Nachtigall</a:t>
            </a:r>
            <a:endParaRPr lang="de-DE" sz="1500" i="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7" name="Gerade Verbindung 16"/>
          <p:cNvCxnSpPr/>
          <p:nvPr userDrawn="1"/>
        </p:nvCxnSpPr>
        <p:spPr>
          <a:xfrm flipV="1">
            <a:off x="0" y="2637183"/>
            <a:ext cx="9144000" cy="13252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Bild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655" y="5579538"/>
            <a:ext cx="1229814" cy="87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920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9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6" y="365129"/>
            <a:ext cx="1971675" cy="5811839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628656" y="365129"/>
            <a:ext cx="5800725" cy="5811839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22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468677"/>
            <a:ext cx="78867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/>
              </a:buClr>
              <a:defRPr/>
            </a:lvl1pPr>
            <a:lvl2pPr>
              <a:buClr>
                <a:schemeClr val="accent6"/>
              </a:buClr>
              <a:defRPr sz="19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600"/>
            </a:lvl4pPr>
            <a:lvl5pPr>
              <a:buClr>
                <a:schemeClr val="accent6"/>
              </a:buClr>
              <a:defRPr sz="14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2144815" y="23358"/>
            <a:ext cx="4854370" cy="338554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algn="ctr"/>
            <a:r>
              <a:rPr lang="de-DE" sz="1600" b="1" i="0" dirty="0" err="1" smtClean="0">
                <a:effectLst/>
                <a:latin typeface="Helvetica" charset="0"/>
                <a:ea typeface="Helvetica" charset="0"/>
                <a:cs typeface="Helvetica" charset="0"/>
              </a:rPr>
              <a:t>Steganographie</a:t>
            </a:r>
            <a:r>
              <a:rPr lang="de-DE" sz="1600" b="1" i="0" baseline="0" dirty="0" smtClean="0">
                <a:effectLst/>
                <a:latin typeface="Helvetica" charset="0"/>
                <a:ea typeface="Helvetica" charset="0"/>
                <a:cs typeface="Helvetica" charset="0"/>
              </a:rPr>
              <a:t> &amp; Steganalyse</a:t>
            </a:r>
            <a:endParaRPr lang="de-DE" sz="1600" b="0" i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0" y="6356394"/>
            <a:ext cx="2758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effectLst/>
                <a:latin typeface="Helvetica" charset="0"/>
                <a:ea typeface="Helvetica" charset="0"/>
                <a:cs typeface="Helvetica" charset="0"/>
              </a:rPr>
              <a:t>Felix</a:t>
            </a:r>
            <a:r>
              <a:rPr lang="de-DE" sz="1400" b="1" baseline="0" dirty="0" smtClean="0">
                <a:effectLst/>
                <a:latin typeface="Helvetica" charset="0"/>
                <a:ea typeface="Helvetica" charset="0"/>
                <a:cs typeface="Helvetica" charset="0"/>
              </a:rPr>
              <a:t> Berger</a:t>
            </a:r>
            <a:br>
              <a:rPr lang="de-DE" sz="1400" b="1" baseline="0" dirty="0" smtClean="0">
                <a:effectLst/>
                <a:latin typeface="Helvetica" charset="0"/>
                <a:ea typeface="Helvetica" charset="0"/>
                <a:cs typeface="Helvetica" charset="0"/>
              </a:rPr>
            </a:br>
            <a:r>
              <a:rPr lang="de-DE" sz="1400" b="1" baseline="0" smtClean="0">
                <a:effectLst/>
                <a:latin typeface="Helvetica" charset="0"/>
                <a:ea typeface="Helvetica" charset="0"/>
                <a:cs typeface="Helvetica" charset="0"/>
              </a:rPr>
              <a:t>Marc Torchala</a:t>
            </a:r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8579145" y="33462"/>
            <a:ext cx="564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4C0F49E-C000-F84D-A02F-74E671EBD9F4}" type="slidenum">
              <a:rPr lang="de-DE" sz="1400" b="1" smtClean="0">
                <a:effectLst/>
                <a:latin typeface="Helvetica" charset="0"/>
                <a:ea typeface="Helvetica" charset="0"/>
                <a:cs typeface="Helvetica" charset="0"/>
              </a:rPr>
              <a:pPr algn="r"/>
              <a:t>‹Nr.›</a:t>
            </a:fld>
            <a:endParaRPr lang="de-DE" sz="12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0" y="38865"/>
            <a:ext cx="2367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023192D-BAE1-D245-AB5C-2881A0B0907B}" type="datetime4">
              <a:rPr lang="de-DE" sz="1400" b="1" smtClean="0">
                <a:effectLst/>
                <a:latin typeface="Helvetica" charset="0"/>
                <a:ea typeface="Helvetica" charset="0"/>
                <a:cs typeface="Helvetica" charset="0"/>
              </a:rPr>
              <a:t>12. November 2018</a:t>
            </a:fld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6" name="Gerade Verbindung 15"/>
          <p:cNvCxnSpPr/>
          <p:nvPr userDrawn="1"/>
        </p:nvCxnSpPr>
        <p:spPr>
          <a:xfrm flipV="1">
            <a:off x="-14990" y="367587"/>
            <a:ext cx="9144000" cy="13252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0" y="6353353"/>
            <a:ext cx="9148970" cy="1075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Bild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3938" y="6448811"/>
            <a:ext cx="496124" cy="352509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7482477" y="6371044"/>
            <a:ext cx="16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b="1" baseline="0" dirty="0" smtClean="0">
                <a:effectLst/>
                <a:latin typeface="Helvetica" charset="0"/>
                <a:ea typeface="Helvetica" charset="0"/>
                <a:cs typeface="Helvetica" charset="0"/>
              </a:rPr>
              <a:t>Moritz Nachtigall</a:t>
            </a:r>
          </a:p>
          <a:p>
            <a:pPr algn="r"/>
            <a:r>
              <a:rPr lang="de-DE" sz="1400" b="1" baseline="0" dirty="0" smtClean="0">
                <a:effectLst/>
                <a:latin typeface="Helvetica" charset="0"/>
                <a:ea typeface="Helvetica" charset="0"/>
                <a:cs typeface="Helvetica" charset="0"/>
              </a:rPr>
              <a:t>Timo </a:t>
            </a:r>
            <a:r>
              <a:rPr lang="de-DE" sz="1400" b="1" baseline="0" dirty="0" err="1" smtClean="0">
                <a:effectLst/>
                <a:latin typeface="Helvetica" charset="0"/>
                <a:ea typeface="Helvetica" charset="0"/>
                <a:cs typeface="Helvetica" charset="0"/>
              </a:rPr>
              <a:t>Kaesbach</a:t>
            </a:r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345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50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49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1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4" indent="0">
              <a:buNone/>
              <a:defRPr sz="1500" b="1"/>
            </a:lvl2pPr>
            <a:lvl3pPr marL="685750" indent="0">
              <a:buNone/>
              <a:defRPr sz="1351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2" indent="0">
              <a:buNone/>
              <a:defRPr sz="1200" b="1"/>
            </a:lvl6pPr>
            <a:lvl7pPr marL="2057247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4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6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4" indent="0">
              <a:buNone/>
              <a:defRPr sz="1500" b="1"/>
            </a:lvl2pPr>
            <a:lvl3pPr marL="685750" indent="0">
              <a:buNone/>
              <a:defRPr sz="1351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2" indent="0">
              <a:buNone/>
              <a:defRPr sz="1200" b="1"/>
            </a:lvl6pPr>
            <a:lvl7pPr marL="2057247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4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6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01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4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97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3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74" indent="0">
              <a:buNone/>
              <a:defRPr sz="1051"/>
            </a:lvl2pPr>
            <a:lvl3pPr marL="685750" indent="0">
              <a:buNone/>
              <a:defRPr sz="900"/>
            </a:lvl3pPr>
            <a:lvl4pPr marL="1028624" indent="0">
              <a:buNone/>
              <a:defRPr sz="751"/>
            </a:lvl4pPr>
            <a:lvl5pPr marL="1371498" indent="0">
              <a:buNone/>
              <a:defRPr sz="751"/>
            </a:lvl5pPr>
            <a:lvl6pPr marL="1714372" indent="0">
              <a:buNone/>
              <a:defRPr sz="751"/>
            </a:lvl6pPr>
            <a:lvl7pPr marL="2057247" indent="0">
              <a:buNone/>
              <a:defRPr sz="751"/>
            </a:lvl7pPr>
            <a:lvl8pPr marL="2400120" indent="0">
              <a:buNone/>
              <a:defRPr sz="751"/>
            </a:lvl8pPr>
            <a:lvl9pPr marL="2742994" indent="0">
              <a:buNone/>
              <a:defRPr sz="75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6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74" indent="0">
              <a:buNone/>
              <a:defRPr sz="2100"/>
            </a:lvl2pPr>
            <a:lvl3pPr marL="685750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2" indent="0">
              <a:buNone/>
              <a:defRPr sz="1500"/>
            </a:lvl6pPr>
            <a:lvl7pPr marL="2057247" indent="0">
              <a:buNone/>
              <a:defRPr sz="1500"/>
            </a:lvl7pPr>
            <a:lvl8pPr marL="2400120" indent="0">
              <a:buNone/>
              <a:defRPr sz="1500"/>
            </a:lvl8pPr>
            <a:lvl9pPr marL="2742994" indent="0">
              <a:buNone/>
              <a:defRPr sz="15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3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74" indent="0">
              <a:buNone/>
              <a:defRPr sz="1051"/>
            </a:lvl2pPr>
            <a:lvl3pPr marL="685750" indent="0">
              <a:buNone/>
              <a:defRPr sz="900"/>
            </a:lvl3pPr>
            <a:lvl4pPr marL="1028624" indent="0">
              <a:buNone/>
              <a:defRPr sz="751"/>
            </a:lvl4pPr>
            <a:lvl5pPr marL="1371498" indent="0">
              <a:buNone/>
              <a:defRPr sz="751"/>
            </a:lvl5pPr>
            <a:lvl6pPr marL="1714372" indent="0">
              <a:buNone/>
              <a:defRPr sz="751"/>
            </a:lvl6pPr>
            <a:lvl7pPr marL="2057247" indent="0">
              <a:buNone/>
              <a:defRPr sz="751"/>
            </a:lvl7pPr>
            <a:lvl8pPr marL="2400120" indent="0">
              <a:buNone/>
              <a:defRPr sz="751"/>
            </a:lvl8pPr>
            <a:lvl9pPr marL="2742994" indent="0">
              <a:buNone/>
              <a:defRPr sz="75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56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4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68575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171438" indent="-171438" algn="l" defTabSz="685750" rtl="0" eaLnBrk="1" latinLnBrk="0" hangingPunct="1">
        <a:lnSpc>
          <a:spcPct val="90000"/>
        </a:lnSpc>
        <a:spcBef>
          <a:spcPts val="751"/>
        </a:spcBef>
        <a:buClr>
          <a:srgbClr val="FF0000"/>
        </a:buClr>
        <a:buFont typeface="Arial" charset="0"/>
        <a:buChar char="•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14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187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061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351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2935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351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810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3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4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7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5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2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7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4" Type="http://schemas.openxmlformats.org/officeDocument/2006/relationships/image" Target="../media/image3.png"/><Relationship Id="rId5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4" Type="http://schemas.openxmlformats.org/officeDocument/2006/relationships/image" Target="../media/image4.png"/><Relationship Id="rId5" Type="http://schemas.openxmlformats.org/officeDocument/2006/relationships/image" Target="../media/image7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82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Dateiformate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Bilder werden meistens komprimiert gespeichert.</a:t>
            </a:r>
          </a:p>
          <a:p>
            <a:endParaRPr lang="de-DE" dirty="0"/>
          </a:p>
          <a:p>
            <a:r>
              <a:rPr lang="de-DE" dirty="0" smtClean="0"/>
              <a:t>JPEG verändert auch bereits komprimierte Dateien.</a:t>
            </a:r>
          </a:p>
          <a:p>
            <a:endParaRPr lang="de-DE" dirty="0" smtClean="0"/>
          </a:p>
          <a:p>
            <a:r>
              <a:rPr lang="de-DE" dirty="0" smtClean="0"/>
              <a:t>Hierdurch können Stenographische Informationen verloren gehen.</a:t>
            </a:r>
          </a:p>
          <a:p>
            <a:endParaRPr lang="de-DE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310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JPEG-Kompression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b="1" dirty="0" smtClean="0"/>
          </a:p>
          <a:p>
            <a:endParaRPr lang="de-DE" dirty="0"/>
          </a:p>
        </p:txBody>
      </p:sp>
      <p:pic>
        <p:nvPicPr>
          <p:cNvPr id="3074" name="Picture 2" descr="C:\Big Data\290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41" y="1473083"/>
            <a:ext cx="7689209" cy="416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88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468677"/>
            <a:ext cx="7886700" cy="1325563"/>
          </a:xfrm>
        </p:spPr>
        <p:txBody>
          <a:bodyPr/>
          <a:lstStyle/>
          <a:p>
            <a:r>
              <a:rPr lang="de-DE" dirty="0"/>
              <a:t>Least </a:t>
            </a:r>
            <a:r>
              <a:rPr lang="de-DE" dirty="0" err="1"/>
              <a:t>Significant</a:t>
            </a:r>
            <a:r>
              <a:rPr lang="de-DE" dirty="0"/>
              <a:t> Bit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xmlns="" id="{4B151A84-1B23-5D44-B458-480E5CACA64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796182" y="3949698"/>
          <a:ext cx="1800000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xmlns="" val="179310418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256436536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2895716269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xmlns="" val="2846545993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45863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117512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7872209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39815679"/>
                  </a:ext>
                </a:extLst>
              </a:tr>
            </a:tbl>
          </a:graphicData>
        </a:graphic>
      </p:graphicFrame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D661AC50-4938-5049-8712-7924FCDA5E71}"/>
              </a:ext>
            </a:extLst>
          </p:cNvPr>
          <p:cNvSpPr/>
          <p:nvPr/>
        </p:nvSpPr>
        <p:spPr>
          <a:xfrm>
            <a:off x="1267725" y="4406880"/>
            <a:ext cx="415925" cy="4254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>
            <a:extLst>
              <a:ext uri="{FF2B5EF4-FFF2-40B4-BE49-F238E27FC236}">
                <a16:creationId xmlns:a16="http://schemas.microsoft.com/office/drawing/2014/main" xmlns="" id="{DB76D098-EBA4-E24E-92B8-163FB16868BA}"/>
              </a:ext>
            </a:extLst>
          </p:cNvPr>
          <p:cNvSpPr/>
          <p:nvPr/>
        </p:nvSpPr>
        <p:spPr>
          <a:xfrm>
            <a:off x="2783522" y="2662860"/>
            <a:ext cx="418704" cy="145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C887F461-4D90-474E-9B89-23BC65C231C9}"/>
              </a:ext>
            </a:extLst>
          </p:cNvPr>
          <p:cNvSpPr txBox="1"/>
          <p:nvPr/>
        </p:nvSpPr>
        <p:spPr>
          <a:xfrm>
            <a:off x="1146032" y="5730276"/>
            <a:ext cx="110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Pixel 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xmlns="" id="{80DB5BA5-2ED5-D647-B7BB-B1B32DA24895}"/>
              </a:ext>
            </a:extLst>
          </p:cNvPr>
          <p:cNvSpPr txBox="1"/>
          <p:nvPr/>
        </p:nvSpPr>
        <p:spPr>
          <a:xfrm>
            <a:off x="4282313" y="3574339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Ascii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7496C66C-1E15-E645-9BFE-A543DD2FD105}"/>
              </a:ext>
            </a:extLst>
          </p:cNvPr>
          <p:cNvSpPr txBox="1"/>
          <p:nvPr/>
        </p:nvSpPr>
        <p:spPr>
          <a:xfrm>
            <a:off x="5478804" y="465064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01001110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xmlns="" id="{92870ED6-2512-EC44-BCC5-1F1CCEBB14C0}"/>
              </a:ext>
            </a:extLst>
          </p:cNvPr>
          <p:cNvSpPr txBox="1"/>
          <p:nvPr/>
        </p:nvSpPr>
        <p:spPr>
          <a:xfrm>
            <a:off x="5667912" y="3574273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Binär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xmlns="" id="{4AFD8E6B-31A6-EF45-AF9E-1C6A066A4F02}"/>
              </a:ext>
            </a:extLst>
          </p:cNvPr>
          <p:cNvSpPr/>
          <p:nvPr/>
        </p:nvSpPr>
        <p:spPr>
          <a:xfrm>
            <a:off x="808716" y="1794240"/>
            <a:ext cx="180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>
                <a:latin typeface="Andale Mono" panose="020B0509000000000004" pitchFamily="49" charset="0"/>
              </a:rPr>
              <a:t>Lorem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ipsum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dolor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sit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amet</a:t>
            </a:r>
            <a:r>
              <a:rPr lang="de-DE" sz="1600" dirty="0">
                <a:latin typeface="Andale Mono" panose="020B0509000000000004" pitchFamily="49" charset="0"/>
              </a:rPr>
              <a:t>, </a:t>
            </a:r>
            <a:r>
              <a:rPr lang="de-DE" sz="1600" dirty="0" err="1">
                <a:latin typeface="Andale Mono" panose="020B0509000000000004" pitchFamily="49" charset="0"/>
              </a:rPr>
              <a:t>consetetur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sadipscing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elitr</a:t>
            </a:r>
            <a:r>
              <a:rPr lang="de-DE" sz="1600" dirty="0">
                <a:latin typeface="Andale Mono" panose="020B0509000000000004" pitchFamily="49" charset="0"/>
              </a:rPr>
              <a:t>, </a:t>
            </a:r>
            <a:r>
              <a:rPr lang="de-DE" sz="1600" dirty="0" err="1">
                <a:latin typeface="Andale Mono" panose="020B0509000000000004" pitchFamily="49" charset="0"/>
              </a:rPr>
              <a:t>sed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diam</a:t>
            </a:r>
            <a:endParaRPr lang="de-DE" sz="1600" dirty="0">
              <a:latin typeface="Andale Mono" panose="020B0509000000000004" pitchFamily="49" charset="0"/>
            </a:endParaRPr>
          </a:p>
        </p:txBody>
      </p:sp>
      <p:sp>
        <p:nvSpPr>
          <p:cNvPr id="22" name="Pfeil nach rechts 21">
            <a:extLst>
              <a:ext uri="{FF2B5EF4-FFF2-40B4-BE49-F238E27FC236}">
                <a16:creationId xmlns:a16="http://schemas.microsoft.com/office/drawing/2014/main" xmlns="" id="{BF69A26C-FC84-A546-BA8E-0AA858501DD7}"/>
              </a:ext>
            </a:extLst>
          </p:cNvPr>
          <p:cNvSpPr/>
          <p:nvPr/>
        </p:nvSpPr>
        <p:spPr>
          <a:xfrm>
            <a:off x="4944022" y="2668295"/>
            <a:ext cx="418704" cy="145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xmlns="" id="{0278C1FD-B8FE-4644-B1E4-4308F77AA079}"/>
              </a:ext>
            </a:extLst>
          </p:cNvPr>
          <p:cNvSpPr/>
          <p:nvPr/>
        </p:nvSpPr>
        <p:spPr>
          <a:xfrm>
            <a:off x="1745183" y="2111389"/>
            <a:ext cx="142576" cy="2070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xmlns="" id="{1728373E-2BBC-0540-9B0A-07DD41E6FD17}"/>
              </a:ext>
            </a:extLst>
          </p:cNvPr>
          <p:cNvSpPr txBox="1"/>
          <p:nvPr/>
        </p:nvSpPr>
        <p:spPr>
          <a:xfrm>
            <a:off x="3338570" y="25507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</a:t>
            </a:r>
          </a:p>
        </p:txBody>
      </p:sp>
      <p:sp>
        <p:nvSpPr>
          <p:cNvPr id="27" name="Pfeil nach rechts 26">
            <a:extLst>
              <a:ext uri="{FF2B5EF4-FFF2-40B4-BE49-F238E27FC236}">
                <a16:creationId xmlns:a16="http://schemas.microsoft.com/office/drawing/2014/main" xmlns="" id="{D1449B73-AA44-7640-9F6D-C7DE4117DBB9}"/>
              </a:ext>
            </a:extLst>
          </p:cNvPr>
          <p:cNvSpPr/>
          <p:nvPr/>
        </p:nvSpPr>
        <p:spPr>
          <a:xfrm>
            <a:off x="3758704" y="2673514"/>
            <a:ext cx="418704" cy="145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xmlns="" id="{71D1A6D2-C19B-754E-9D86-3291C844EACA}"/>
              </a:ext>
            </a:extLst>
          </p:cNvPr>
          <p:cNvSpPr txBox="1"/>
          <p:nvPr/>
        </p:nvSpPr>
        <p:spPr>
          <a:xfrm>
            <a:off x="5478804" y="257553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01101001</a:t>
            </a:r>
          </a:p>
        </p:txBody>
      </p:sp>
      <p:sp>
        <p:nvSpPr>
          <p:cNvPr id="29" name="Pfeil nach rechts 28">
            <a:extLst>
              <a:ext uri="{FF2B5EF4-FFF2-40B4-BE49-F238E27FC236}">
                <a16:creationId xmlns:a16="http://schemas.microsoft.com/office/drawing/2014/main" xmlns="" id="{C23A2E74-C480-034A-BD80-190F5A1AC1F1}"/>
              </a:ext>
            </a:extLst>
          </p:cNvPr>
          <p:cNvSpPr/>
          <p:nvPr/>
        </p:nvSpPr>
        <p:spPr>
          <a:xfrm>
            <a:off x="2783521" y="4750401"/>
            <a:ext cx="418705" cy="145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xmlns="" id="{426B111E-CE9C-D14F-9261-7D06B742709C}"/>
              </a:ext>
            </a:extLst>
          </p:cNvPr>
          <p:cNvSpPr txBox="1"/>
          <p:nvPr/>
        </p:nvSpPr>
        <p:spPr>
          <a:xfrm>
            <a:off x="3252996" y="46506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78</a:t>
            </a:r>
          </a:p>
        </p:txBody>
      </p:sp>
      <p:sp>
        <p:nvSpPr>
          <p:cNvPr id="31" name="Pfeil nach rechts 30">
            <a:extLst>
              <a:ext uri="{FF2B5EF4-FFF2-40B4-BE49-F238E27FC236}">
                <a16:creationId xmlns:a16="http://schemas.microsoft.com/office/drawing/2014/main" xmlns="" id="{846150B6-CD17-864F-AEC5-85E84BF085B0}"/>
              </a:ext>
            </a:extLst>
          </p:cNvPr>
          <p:cNvSpPr/>
          <p:nvPr/>
        </p:nvSpPr>
        <p:spPr>
          <a:xfrm>
            <a:off x="3758704" y="4764869"/>
            <a:ext cx="1604022" cy="130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xmlns="" id="{CAC378BD-11FD-8B46-828A-11DF7B25674F}"/>
              </a:ext>
            </a:extLst>
          </p:cNvPr>
          <p:cNvSpPr txBox="1"/>
          <p:nvPr/>
        </p:nvSpPr>
        <p:spPr>
          <a:xfrm>
            <a:off x="4292220" y="256141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105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xmlns="" id="{02AF5F33-406D-4646-AF98-1DCEE6EE1281}"/>
              </a:ext>
            </a:extLst>
          </p:cNvPr>
          <p:cNvSpPr txBox="1"/>
          <p:nvPr/>
        </p:nvSpPr>
        <p:spPr>
          <a:xfrm>
            <a:off x="1413508" y="1424908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Text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xmlns="" id="{6350F64E-245D-8547-BD5B-216BA3F58A11}"/>
              </a:ext>
            </a:extLst>
          </p:cNvPr>
          <p:cNvSpPr txBox="1"/>
          <p:nvPr/>
        </p:nvSpPr>
        <p:spPr>
          <a:xfrm>
            <a:off x="7394530" y="357427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01001111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xmlns="" id="{F26871B9-F063-CD40-94DE-F61A542737F7}"/>
              </a:ext>
            </a:extLst>
          </p:cNvPr>
          <p:cNvSpPr/>
          <p:nvPr/>
        </p:nvSpPr>
        <p:spPr>
          <a:xfrm>
            <a:off x="5552947" y="4694691"/>
            <a:ext cx="827802" cy="283779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xmlns="" id="{C48281B8-D5D7-AC4C-912F-A626417A7BA0}"/>
              </a:ext>
            </a:extLst>
          </p:cNvPr>
          <p:cNvSpPr/>
          <p:nvPr/>
        </p:nvSpPr>
        <p:spPr>
          <a:xfrm>
            <a:off x="6387055" y="2610500"/>
            <a:ext cx="110150" cy="283779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xmlns="" id="{B3D5E505-3BC6-2E42-852F-071B6B8EEB33}"/>
              </a:ext>
            </a:extLst>
          </p:cNvPr>
          <p:cNvSpPr/>
          <p:nvPr/>
        </p:nvSpPr>
        <p:spPr>
          <a:xfrm>
            <a:off x="7471889" y="3617049"/>
            <a:ext cx="827802" cy="283779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xmlns="" id="{204EF40F-4FDC-3040-8EB2-6753E48E0DA0}"/>
              </a:ext>
            </a:extLst>
          </p:cNvPr>
          <p:cNvSpPr/>
          <p:nvPr/>
        </p:nvSpPr>
        <p:spPr>
          <a:xfrm>
            <a:off x="8297370" y="3617048"/>
            <a:ext cx="110150" cy="283779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Gewinkelte Verbindung 50">
            <a:extLst>
              <a:ext uri="{FF2B5EF4-FFF2-40B4-BE49-F238E27FC236}">
                <a16:creationId xmlns:a16="http://schemas.microsoft.com/office/drawing/2014/main" xmlns="" id="{839A9111-DE5A-C54D-8764-6BD4E4F2C2CD}"/>
              </a:ext>
            </a:extLst>
          </p:cNvPr>
          <p:cNvCxnSpPr>
            <a:stCxn id="42" idx="0"/>
            <a:endCxn id="40" idx="2"/>
          </p:cNvCxnSpPr>
          <p:nvPr/>
        </p:nvCxnSpPr>
        <p:spPr>
          <a:xfrm rot="5400000" flipH="1" flipV="1">
            <a:off x="6585351" y="3325102"/>
            <a:ext cx="751086" cy="19880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>
            <a:extLst>
              <a:ext uri="{FF2B5EF4-FFF2-40B4-BE49-F238E27FC236}">
                <a16:creationId xmlns:a16="http://schemas.microsoft.com/office/drawing/2014/main" xmlns="" id="{36DBE74B-F50D-484B-8D7A-1F0787EB8D4F}"/>
              </a:ext>
            </a:extLst>
          </p:cNvPr>
          <p:cNvCxnSpPr>
            <a:stCxn id="44" idx="2"/>
            <a:endCxn id="47" idx="0"/>
          </p:cNvCxnSpPr>
          <p:nvPr/>
        </p:nvCxnSpPr>
        <p:spPr>
          <a:xfrm rot="16200000" flipH="1">
            <a:off x="7035903" y="2300505"/>
            <a:ext cx="722769" cy="1910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62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/>
      <p:bldP spid="18" grpId="0"/>
      <p:bldP spid="18" grpId="1"/>
      <p:bldP spid="19" grpId="0"/>
      <p:bldP spid="22" grpId="0" animBg="1"/>
      <p:bldP spid="24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40" grpId="0"/>
      <p:bldP spid="42" grpId="0" animBg="1"/>
      <p:bldP spid="44" grpId="0" animBg="1"/>
      <p:bldP spid="44" grpId="1" animBg="1"/>
      <p:bldP spid="46" grpId="0" animBg="1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 in </a:t>
            </a:r>
            <a:r>
              <a:rPr lang="de-DE" dirty="0" err="1"/>
              <a:t>Ascii</a:t>
            </a:r>
            <a:endParaRPr lang="de-DE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xmlns="" id="{97E32352-D993-7044-85BB-3926FD99A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93850"/>
            <a:ext cx="82296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 in Binär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F69BB79F-E552-4E4C-8CBE-957E849CC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1590413"/>
            <a:ext cx="77978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6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Bits einfügen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3F8E3A34-2CAD-614D-9FEE-921CF91B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5510"/>
            <a:ext cx="9144000" cy="49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38BF1D61-EFE8-0C43-8139-76BD0D7A6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1593847"/>
            <a:ext cx="50546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 nachher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4A98AE2C-4EC1-7F44-AD7C-3F4669FE5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020" y="2076450"/>
            <a:ext cx="4064000" cy="27051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FF955252-EF42-9849-8D62-41A51BA97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81" y="2076450"/>
            <a:ext cx="40640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1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Verteilung der Bits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75974717-D42F-0745-A3CE-4518ECE0A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68" y="1388110"/>
            <a:ext cx="70358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5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Verteilung der Bits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042E58FD-4D23-334A-A6C6-60F5D2C4D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40" y="1402178"/>
            <a:ext cx="70358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Grundlagen der </a:t>
            </a:r>
            <a:r>
              <a:rPr lang="de-DE" b="1" dirty="0" err="1" smtClean="0"/>
              <a:t>Steganographie</a:t>
            </a:r>
            <a:endParaRPr lang="de-DE" b="1" dirty="0" smtClean="0"/>
          </a:p>
          <a:p>
            <a:pPr lvl="1"/>
            <a:r>
              <a:rPr lang="de-DE" dirty="0" smtClean="0"/>
              <a:t>Erläuterung</a:t>
            </a:r>
          </a:p>
          <a:p>
            <a:pPr lvl="1"/>
            <a:r>
              <a:rPr lang="de-DE" dirty="0" smtClean="0"/>
              <a:t>Geschichtliches</a:t>
            </a:r>
          </a:p>
          <a:p>
            <a:pPr lvl="1"/>
            <a:r>
              <a:rPr lang="de-DE" dirty="0" smtClean="0"/>
              <a:t>Anwendungen heute</a:t>
            </a:r>
            <a:br>
              <a:rPr lang="de-DE" dirty="0" smtClean="0"/>
            </a:br>
            <a:endParaRPr lang="de-DE" dirty="0" smtClean="0"/>
          </a:p>
          <a:p>
            <a:r>
              <a:rPr lang="de-DE" b="1" dirty="0" smtClean="0"/>
              <a:t>Anwendung von </a:t>
            </a:r>
            <a:r>
              <a:rPr lang="de-DE" b="1" dirty="0" err="1" smtClean="0"/>
              <a:t>steganographischen</a:t>
            </a:r>
            <a:r>
              <a:rPr lang="de-DE" b="1" dirty="0" smtClean="0"/>
              <a:t> Verfahren</a:t>
            </a:r>
          </a:p>
          <a:p>
            <a:pPr lvl="1"/>
            <a:r>
              <a:rPr lang="de-DE" dirty="0"/>
              <a:t>n</a:t>
            </a:r>
            <a:r>
              <a:rPr lang="de-DE" dirty="0" smtClean="0"/>
              <a:t>aiver Ansatz</a:t>
            </a:r>
          </a:p>
          <a:p>
            <a:pPr lvl="1"/>
            <a:r>
              <a:rPr lang="de-DE" dirty="0"/>
              <a:t>t</a:t>
            </a:r>
            <a:r>
              <a:rPr lang="de-DE" dirty="0" smtClean="0"/>
              <a:t>echnische Grundlagen zu Bildern</a:t>
            </a:r>
          </a:p>
          <a:p>
            <a:pPr lvl="1"/>
            <a:r>
              <a:rPr lang="de-DE" dirty="0" smtClean="0"/>
              <a:t>Speicherung von Bildern und Kompression</a:t>
            </a:r>
          </a:p>
          <a:p>
            <a:pPr lvl="1"/>
            <a:r>
              <a:rPr lang="de-DE" dirty="0" smtClean="0"/>
              <a:t>LSB-Methodik</a:t>
            </a:r>
            <a:br>
              <a:rPr lang="de-DE" dirty="0" smtClean="0"/>
            </a:br>
            <a:endParaRPr lang="de-DE" dirty="0"/>
          </a:p>
          <a:p>
            <a:r>
              <a:rPr lang="de-DE" b="1" dirty="0" smtClean="0"/>
              <a:t>Zusammenfassung und Ausblick</a:t>
            </a:r>
          </a:p>
        </p:txBody>
      </p:sp>
    </p:spTree>
    <p:extLst>
      <p:ext uri="{BB962C8B-B14F-4D97-AF65-F5344CB8AC3E}">
        <p14:creationId xmlns:p14="http://schemas.microsoft.com/office/powerpoint/2010/main" val="13204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Steganographie</a:t>
            </a:r>
            <a:r>
              <a:rPr lang="de-DE" dirty="0" smtClean="0"/>
              <a:t> befasst sich mit dem Verstecken von Informationen in verschiedenen Medien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Eine Nachricht wird mithilfe eines festgelegten Verfahrens in ein Medium wie bspw. ein Bild codiert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err="1" smtClean="0"/>
              <a:t>Steganographie</a:t>
            </a:r>
            <a:r>
              <a:rPr lang="de-DE" dirty="0" smtClean="0"/>
              <a:t> computergestützt in Kombination mit Bildern, Videos und Audiodateien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Entdeckung von versteckten Informationen in einem Medium:</a:t>
            </a:r>
            <a:br>
              <a:rPr lang="de-DE" dirty="0" smtClean="0"/>
            </a:br>
            <a:r>
              <a:rPr lang="de-DE" dirty="0" err="1" smtClean="0"/>
              <a:t>Steganographische</a:t>
            </a:r>
            <a:r>
              <a:rPr lang="de-DE" dirty="0" smtClean="0"/>
              <a:t> Analyse bzw. Steganalyse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31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Themen der nächsten Seminare: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Steganalyse</a:t>
            </a:r>
          </a:p>
          <a:p>
            <a:pPr lvl="2"/>
            <a:r>
              <a:rPr lang="de-DE" dirty="0" smtClean="0"/>
              <a:t>Analyse von Bildern mit versteckten Informationen</a:t>
            </a:r>
          </a:p>
          <a:p>
            <a:pPr lvl="2"/>
            <a:r>
              <a:rPr lang="de-DE" dirty="0" smtClean="0"/>
              <a:t>Verwendung der LSB-Methodik erkennen</a:t>
            </a:r>
          </a:p>
          <a:p>
            <a:pPr lvl="2"/>
            <a:r>
              <a:rPr lang="de-DE" dirty="0"/>
              <a:t>s</a:t>
            </a:r>
            <a:r>
              <a:rPr lang="de-DE" dirty="0" smtClean="0"/>
              <a:t>tatistische bzw. stochastische Verfahren</a:t>
            </a:r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20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FF6CD7F-1442-4093-94B4-D780428F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Steganographie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2D3E699-82FD-4FAB-9360-39ACF856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Griechisch: </a:t>
            </a:r>
            <a:r>
              <a:rPr lang="de-DE" dirty="0" err="1"/>
              <a:t>steganos</a:t>
            </a:r>
            <a:r>
              <a:rPr lang="de-DE" dirty="0"/>
              <a:t> – bedeckt; </a:t>
            </a:r>
            <a:r>
              <a:rPr lang="de-DE" dirty="0" err="1"/>
              <a:t>graphein</a:t>
            </a:r>
            <a:r>
              <a:rPr lang="de-DE" dirty="0"/>
              <a:t> – schreiben</a:t>
            </a:r>
          </a:p>
          <a:p>
            <a:r>
              <a:rPr lang="de-DE" dirty="0"/>
              <a:t>Nachrichten in einem bestimmten Medium verborgen speichern</a:t>
            </a:r>
          </a:p>
          <a:p>
            <a:pPr marL="0" indent="0">
              <a:buNone/>
            </a:pP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		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xmlns="" id="{EE1AB0B7-CF13-43B1-A209-5528987141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53029" y="2888773"/>
          <a:ext cx="6066971" cy="1765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xmlns="" val="1521050298"/>
                    </a:ext>
                  </a:extLst>
                </a:gridCol>
                <a:gridCol w="2917371">
                  <a:extLst>
                    <a:ext uri="{9D8B030D-6E8A-4147-A177-3AD203B41FA5}">
                      <a16:colId xmlns:a16="http://schemas.microsoft.com/office/drawing/2014/main" xmlns="" val="19464109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228833664"/>
                    </a:ext>
                  </a:extLst>
                </a:gridCol>
              </a:tblGrid>
              <a:tr h="420771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Kryptographie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Steganographie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4393478"/>
                  </a:ext>
                </a:extLst>
              </a:tr>
              <a:tr h="420771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Fokus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Fokus: Schlüssel </a:t>
                      </a:r>
                    </a:p>
                    <a:p>
                      <a:pPr algn="ctr"/>
                      <a:r>
                        <a:rPr lang="de-DE" b="1" dirty="0" err="1"/>
                        <a:t>Kerckhoff‘s</a:t>
                      </a:r>
                      <a:r>
                        <a:rPr lang="de-DE" b="1" dirty="0"/>
                        <a:t> Prinzip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Fokus: Verfahren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9920095"/>
                  </a:ext>
                </a:extLst>
              </a:tr>
              <a:tr h="420771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err="1"/>
                        <a:t>Kryptoanalyse</a:t>
                      </a:r>
                      <a:r>
                        <a:rPr lang="de-DE" b="1" dirty="0"/>
                        <a:t>: Mathematisch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Steganalyse ‚Kreativ‘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5534960"/>
                  </a:ext>
                </a:extLst>
              </a:tr>
              <a:tr h="420771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Beispiel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Brief „Geheime Nachricht“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Brief: „Hallo Peter…“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7199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8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F536E04-EAC1-47A0-8829-51766F10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838" y="466281"/>
            <a:ext cx="7886700" cy="1325563"/>
          </a:xfrm>
        </p:spPr>
        <p:txBody>
          <a:bodyPr/>
          <a:lstStyle/>
          <a:p>
            <a:r>
              <a:rPr lang="de-DE" dirty="0"/>
              <a:t>Beispiel „Geheime Nachricht“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32FE719B-0696-4C8D-84B7-05ED8A8D436A}"/>
              </a:ext>
            </a:extLst>
          </p:cNvPr>
          <p:cNvSpPr txBox="1"/>
          <p:nvPr/>
        </p:nvSpPr>
        <p:spPr>
          <a:xfrm>
            <a:off x="2709187" y="2304578"/>
            <a:ext cx="4133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„Wir treffen uns im 15 Uhr an der Brücke“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998894AA-639C-42C3-9C85-2D3B3A5A3016}"/>
              </a:ext>
            </a:extLst>
          </p:cNvPr>
          <p:cNvSpPr txBox="1"/>
          <p:nvPr/>
        </p:nvSpPr>
        <p:spPr>
          <a:xfrm>
            <a:off x="3320440" y="4853736"/>
            <a:ext cx="289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„AHsdhwi29idsfnpöaoweifn“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F76FA42C-6237-4F24-8AF1-CB0F6F717A92}"/>
              </a:ext>
            </a:extLst>
          </p:cNvPr>
          <p:cNvSpPr/>
          <p:nvPr/>
        </p:nvSpPr>
        <p:spPr>
          <a:xfrm>
            <a:off x="2882420" y="3415094"/>
            <a:ext cx="3613922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Verschlüsselung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4B49A3BD-1A73-4636-9F2C-3C4BCBEB0A4C}"/>
              </a:ext>
            </a:extLst>
          </p:cNvPr>
          <p:cNvSpPr/>
          <p:nvPr/>
        </p:nvSpPr>
        <p:spPr>
          <a:xfrm>
            <a:off x="2573064" y="2093366"/>
            <a:ext cx="4232635" cy="783772"/>
          </a:xfrm>
          <a:prstGeom prst="rect">
            <a:avLst/>
          </a:prstGeom>
          <a:solidFill>
            <a:srgbClr val="4472C4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B727591C-D425-46F6-B354-C4940CB9DAB9}"/>
              </a:ext>
            </a:extLst>
          </p:cNvPr>
          <p:cNvSpPr/>
          <p:nvPr/>
        </p:nvSpPr>
        <p:spPr>
          <a:xfrm>
            <a:off x="3339621" y="1725241"/>
            <a:ext cx="2872316" cy="38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Klartext</a:t>
            </a: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xmlns="" id="{C42042D9-7A44-44AB-B286-4D088E9BA4D5}"/>
              </a:ext>
            </a:extLst>
          </p:cNvPr>
          <p:cNvSpPr/>
          <p:nvPr/>
        </p:nvSpPr>
        <p:spPr>
          <a:xfrm>
            <a:off x="4361000" y="2889020"/>
            <a:ext cx="829558" cy="514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Inhaltsplatzhalter 10" descr="Schlüssel">
            <a:extLst>
              <a:ext uri="{FF2B5EF4-FFF2-40B4-BE49-F238E27FC236}">
                <a16:creationId xmlns:a16="http://schemas.microsoft.com/office/drawing/2014/main" xmlns="" id="{6D7BFB5B-731D-452B-B693-0F2F0B2F3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20076561">
            <a:off x="5581942" y="3307538"/>
            <a:ext cx="914400" cy="914400"/>
          </a:xfr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82576D0B-508B-40D3-9228-7AAC1B6AB72B}"/>
              </a:ext>
            </a:extLst>
          </p:cNvPr>
          <p:cNvSpPr/>
          <p:nvPr/>
        </p:nvSpPr>
        <p:spPr>
          <a:xfrm>
            <a:off x="2229904" y="4736822"/>
            <a:ext cx="5110929" cy="787768"/>
          </a:xfrm>
          <a:prstGeom prst="rect">
            <a:avLst/>
          </a:prstGeom>
          <a:solidFill>
            <a:srgbClr val="E46D24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xmlns="" id="{2F2C98AE-3954-45EE-A438-EA42E1660AC5}"/>
              </a:ext>
            </a:extLst>
          </p:cNvPr>
          <p:cNvSpPr/>
          <p:nvPr/>
        </p:nvSpPr>
        <p:spPr>
          <a:xfrm>
            <a:off x="3253223" y="5524590"/>
            <a:ext cx="2872316" cy="38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Verschlüsselte Nachricht</a:t>
            </a:r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xmlns="" id="{59B8D604-0C2E-41D3-B7F2-6996A1172587}"/>
              </a:ext>
            </a:extLst>
          </p:cNvPr>
          <p:cNvSpPr/>
          <p:nvPr/>
        </p:nvSpPr>
        <p:spPr>
          <a:xfrm>
            <a:off x="4360999" y="4222630"/>
            <a:ext cx="829558" cy="514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 descr="Umschlag">
            <a:extLst>
              <a:ext uri="{FF2B5EF4-FFF2-40B4-BE49-F238E27FC236}">
                <a16:creationId xmlns:a16="http://schemas.microsoft.com/office/drawing/2014/main" xmlns="" id="{A2B38B75-A68C-486B-9A4F-ADC2253DF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92093" y="1022108"/>
            <a:ext cx="7169912" cy="4962837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FA0FED51-9512-4036-95D7-083076142DAC}"/>
              </a:ext>
            </a:extLst>
          </p:cNvPr>
          <p:cNvSpPr txBox="1"/>
          <p:nvPr/>
        </p:nvSpPr>
        <p:spPr>
          <a:xfrm>
            <a:off x="4081778" y="2549420"/>
            <a:ext cx="20911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FF0000"/>
                </a:solidFill>
              </a:rPr>
              <a:t>Geheime Nachricht</a:t>
            </a:r>
          </a:p>
        </p:txBody>
      </p:sp>
    </p:spTree>
    <p:extLst>
      <p:ext uri="{BB962C8B-B14F-4D97-AF65-F5344CB8AC3E}">
        <p14:creationId xmlns:p14="http://schemas.microsoft.com/office/powerpoint/2010/main" val="22138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6" grpId="0" animBg="1"/>
      <p:bldP spid="6" grpId="1" animBg="1"/>
      <p:bldP spid="7" grpId="0" animBg="1"/>
      <p:bldP spid="8" grpId="0" animBg="1"/>
      <p:bldP spid="9" grpId="0" animBg="1"/>
      <p:bldP spid="9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194B536-3561-4DED-AAD8-70C8558F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„Hallo Peter“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D43745DA-730F-4B9E-AB94-ED671069BA44}"/>
              </a:ext>
            </a:extLst>
          </p:cNvPr>
          <p:cNvSpPr txBox="1"/>
          <p:nvPr/>
        </p:nvSpPr>
        <p:spPr>
          <a:xfrm>
            <a:off x="1226885" y="3586433"/>
            <a:ext cx="6690229" cy="1477328"/>
          </a:xfrm>
          <a:prstGeom prst="rect">
            <a:avLst/>
          </a:prstGeom>
          <a:solidFill>
            <a:srgbClr val="E46D24">
              <a:alpha val="30196"/>
            </a:srgb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Hallo Peter, </a:t>
            </a:r>
            <a:r>
              <a:rPr lang="de-DE" dirty="0">
                <a:solidFill>
                  <a:srgbClr val="FF0000"/>
                </a:solidFill>
              </a:rPr>
              <a:t>b</a:t>
            </a:r>
            <a:r>
              <a:rPr lang="de-DE" dirty="0"/>
              <a:t>ei mir ist alles Gut! </a:t>
            </a:r>
            <a:r>
              <a:rPr lang="de-DE" dirty="0">
                <a:solidFill>
                  <a:srgbClr val="FF0000"/>
                </a:solidFill>
              </a:rPr>
              <a:t>R</a:t>
            </a:r>
            <a:r>
              <a:rPr lang="de-DE" dirty="0"/>
              <a:t>ücksprachlich zu deiner Nachricht,</a:t>
            </a:r>
            <a:br>
              <a:rPr lang="de-DE" dirty="0"/>
            </a:br>
            <a:r>
              <a:rPr lang="de-DE" dirty="0">
                <a:solidFill>
                  <a:srgbClr val="FF0000"/>
                </a:solidFill>
              </a:rPr>
              <a:t>ü</a:t>
            </a:r>
            <a:r>
              <a:rPr lang="de-DE" dirty="0"/>
              <a:t>bersende ich dir auch liebste Grüße.</a:t>
            </a:r>
            <a:br>
              <a:rPr lang="de-DE" dirty="0"/>
            </a:br>
            <a:r>
              <a:rPr lang="de-DE" dirty="0">
                <a:solidFill>
                  <a:srgbClr val="FF0000"/>
                </a:solidFill>
              </a:rPr>
              <a:t>C</a:t>
            </a:r>
            <a:r>
              <a:rPr lang="de-DE" dirty="0"/>
              <a:t>asablanca ist wirklich schön, </a:t>
            </a:r>
            <a:r>
              <a:rPr lang="de-DE" dirty="0" err="1">
                <a:solidFill>
                  <a:srgbClr val="FF0000"/>
                </a:solidFill>
              </a:rPr>
              <a:t>K</a:t>
            </a:r>
            <a:r>
              <a:rPr lang="de-DE" dirty="0" err="1"/>
              <a:t>aral</a:t>
            </a:r>
            <a:r>
              <a:rPr lang="de-DE" dirty="0"/>
              <a:t> und ich waren ja auch schon dort.</a:t>
            </a:r>
            <a:br>
              <a:rPr lang="de-DE" dirty="0"/>
            </a:br>
            <a:r>
              <a:rPr lang="de-DE" dirty="0" err="1">
                <a:solidFill>
                  <a:srgbClr val="FF0000"/>
                </a:solidFill>
              </a:rPr>
              <a:t>E</a:t>
            </a:r>
            <a:r>
              <a:rPr lang="de-DE" dirty="0" err="1"/>
              <a:t>glise</a:t>
            </a:r>
            <a:r>
              <a:rPr lang="de-DE" dirty="0"/>
              <a:t> </a:t>
            </a:r>
            <a:r>
              <a:rPr lang="de-DE" dirty="0" err="1"/>
              <a:t>Notredam</a:t>
            </a:r>
            <a:r>
              <a:rPr lang="de-DE" dirty="0"/>
              <a:t> ist dort ein absolutes highlight!......</a:t>
            </a:r>
          </a:p>
          <a:p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A25ED339-59D9-463E-A3C4-B6D84BE5B6D7}"/>
              </a:ext>
            </a:extLst>
          </p:cNvPr>
          <p:cNvSpPr/>
          <p:nvPr/>
        </p:nvSpPr>
        <p:spPr>
          <a:xfrm>
            <a:off x="2455681" y="1897038"/>
            <a:ext cx="4232635" cy="680973"/>
          </a:xfrm>
          <a:prstGeom prst="rect">
            <a:avLst/>
          </a:prstGeom>
          <a:solidFill>
            <a:srgbClr val="4472C4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Brücke 15 Uhr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089A73A4-8D45-434C-8217-3C91B1307487}"/>
              </a:ext>
            </a:extLst>
          </p:cNvPr>
          <p:cNvSpPr/>
          <p:nvPr/>
        </p:nvSpPr>
        <p:spPr>
          <a:xfrm>
            <a:off x="3821373" y="1655274"/>
            <a:ext cx="1733266" cy="241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Klartext</a:t>
            </a:r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xmlns="" id="{627132F9-9F8A-4C39-8700-05429A0C96FF}"/>
              </a:ext>
            </a:extLst>
          </p:cNvPr>
          <p:cNvSpPr/>
          <p:nvPr/>
        </p:nvSpPr>
        <p:spPr>
          <a:xfrm>
            <a:off x="4157221" y="2671034"/>
            <a:ext cx="829558" cy="8252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Umschlag">
            <a:extLst>
              <a:ext uri="{FF2B5EF4-FFF2-40B4-BE49-F238E27FC236}">
                <a16:creationId xmlns:a16="http://schemas.microsoft.com/office/drawing/2014/main" xmlns="" id="{F1295AF7-BC96-440E-991B-56D55DE21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292093" y="1022108"/>
            <a:ext cx="7169912" cy="496283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3A52AEB7-32CE-497A-9B56-5D2DE7D9C226}"/>
              </a:ext>
            </a:extLst>
          </p:cNvPr>
          <p:cNvSpPr txBox="1"/>
          <p:nvPr/>
        </p:nvSpPr>
        <p:spPr>
          <a:xfrm>
            <a:off x="3391416" y="2343786"/>
            <a:ext cx="31907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rgbClr val="00B050"/>
                </a:solidFill>
              </a:rPr>
              <a:t>Unauffällige Nachricht</a:t>
            </a:r>
          </a:p>
        </p:txBody>
      </p:sp>
      <p:pic>
        <p:nvPicPr>
          <p:cNvPr id="13" name="Grafik 12" descr="Zahnräder">
            <a:extLst>
              <a:ext uri="{FF2B5EF4-FFF2-40B4-BE49-F238E27FC236}">
                <a16:creationId xmlns:a16="http://schemas.microsoft.com/office/drawing/2014/main" xmlns="" id="{FFF7DBD6-56D7-4A78-B12B-E0BFAD871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176345" y="26264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9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7" grpId="0" animBg="1"/>
      <p:bldP spid="8" grpId="0" animBg="1"/>
      <p:bldP spid="8" grpId="1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A3BD540-D9C6-4786-AC06-C2E5D7DF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Historisches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75C8ADC-6AC9-4431-8425-75DA39884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/>
              <a:t>Hohe Varianz in Auswahl des Mediums:</a:t>
            </a:r>
          </a:p>
          <a:p>
            <a:r>
              <a:rPr lang="de-DE" sz="2800" dirty="0"/>
              <a:t>Holz einer Wachstafel</a:t>
            </a:r>
          </a:p>
          <a:p>
            <a:r>
              <a:rPr lang="de-DE" sz="2800" dirty="0"/>
              <a:t>Kopfhaut eines Sklaven</a:t>
            </a:r>
          </a:p>
          <a:p>
            <a:r>
              <a:rPr lang="de-DE" sz="2800" dirty="0"/>
              <a:t>Texten</a:t>
            </a:r>
          </a:p>
          <a:p>
            <a:r>
              <a:rPr lang="de-DE" sz="2800" dirty="0"/>
              <a:t>Bilder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579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171CFD2-AC23-4109-BD0D-21B9EB4AE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Steganographie Heute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CD1DB79-E4AB-4162-BBA9-C61E24112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Vor allem Computergestützt</a:t>
            </a:r>
          </a:p>
          <a:p>
            <a:r>
              <a:rPr lang="de-DE" dirty="0"/>
              <a:t>Bilder</a:t>
            </a:r>
          </a:p>
          <a:p>
            <a:r>
              <a:rPr lang="de-DE" dirty="0"/>
              <a:t>Video</a:t>
            </a:r>
          </a:p>
          <a:p>
            <a:r>
              <a:rPr lang="de-DE" dirty="0"/>
              <a:t>Audio</a:t>
            </a:r>
          </a:p>
          <a:p>
            <a:r>
              <a:rPr lang="de-DE" dirty="0"/>
              <a:t>Fragmentierung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341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Anwendungen der </a:t>
            </a:r>
            <a:r>
              <a:rPr lang="de-DE" dirty="0" err="1" smtClean="0"/>
              <a:t>Steganographie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Wasserzeichen</a:t>
            </a:r>
          </a:p>
          <a:p>
            <a:pPr lvl="1"/>
            <a:r>
              <a:rPr lang="de-DE" sz="1600" dirty="0" smtClean="0"/>
              <a:t>Unterhaltungsindustrie</a:t>
            </a:r>
          </a:p>
          <a:p>
            <a:pPr lvl="1"/>
            <a:r>
              <a:rPr lang="de-DE" sz="1600" dirty="0" smtClean="0"/>
              <a:t>Teilen von vertraulichen Informationen</a:t>
            </a:r>
          </a:p>
          <a:p>
            <a:endParaRPr lang="de-DE" b="1" dirty="0" smtClean="0"/>
          </a:p>
          <a:p>
            <a:r>
              <a:rPr lang="de-DE" b="1" dirty="0" smtClean="0"/>
              <a:t>Plausible </a:t>
            </a:r>
            <a:r>
              <a:rPr lang="de-DE" b="1" dirty="0" err="1" smtClean="0"/>
              <a:t>Deniability</a:t>
            </a:r>
            <a:endParaRPr lang="de-DE" b="1" dirty="0" smtClean="0"/>
          </a:p>
          <a:p>
            <a:endParaRPr lang="de-DE" b="1" dirty="0" smtClean="0"/>
          </a:p>
          <a:p>
            <a:r>
              <a:rPr lang="de-DE" b="1" dirty="0" smtClean="0"/>
              <a:t>Unterstützung von Angriffen auf IT-Systeme</a:t>
            </a:r>
          </a:p>
          <a:p>
            <a:pPr lvl="1"/>
            <a:r>
              <a:rPr lang="de-DE" sz="1600" dirty="0" smtClean="0"/>
              <a:t>Ultraschall</a:t>
            </a:r>
          </a:p>
          <a:p>
            <a:pPr lvl="1"/>
            <a:r>
              <a:rPr lang="de-DE" sz="1600" dirty="0" smtClean="0"/>
              <a:t>Verstecken von abgegriffenen Informationen</a:t>
            </a:r>
          </a:p>
          <a:p>
            <a:pPr lvl="1"/>
            <a:r>
              <a:rPr lang="de-DE" sz="1600" dirty="0" smtClean="0"/>
              <a:t>Verbinden von nicht vernetzten Rechnern</a:t>
            </a:r>
          </a:p>
          <a:p>
            <a:endParaRPr lang="de-DE" b="1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548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Anwendungsbeispiel Bilder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b="1" dirty="0" smtClean="0"/>
          </a:p>
          <a:p>
            <a:endParaRPr lang="de-DE" dirty="0"/>
          </a:p>
        </p:txBody>
      </p:sp>
      <p:pic>
        <p:nvPicPr>
          <p:cNvPr id="1026" name="Picture 2" descr="C:\Master Info\WS\main-qimg-b5dc1d0b4ac7b2115a1c7523b1f1a4b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77" y="1628775"/>
            <a:ext cx="4352925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673687" y="1628775"/>
            <a:ext cx="3062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8 Bit </a:t>
            </a:r>
            <a:r>
              <a:rPr lang="de-DE" dirty="0" err="1" smtClean="0"/>
              <a:t>Grayscale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3 Kanäle (RGB) für Farbbilder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461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MCVorlagePräsentation" id="{708A2B3B-EC0D-B044-A312-A1E8EFD62AF2}" vid="{9548B672-2ABD-5046-A4C6-F0F33EED0F6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CAMCVorlagePräsentation</Template>
  <TotalTime>0</TotalTime>
  <Words>436</Words>
  <Application>Microsoft Macintosh PowerPoint</Application>
  <PresentationFormat>Bildschirmpräsentation (4:3)</PresentationFormat>
  <Paragraphs>156</Paragraphs>
  <Slides>21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Andale Mono</vt:lpstr>
      <vt:lpstr>Calibri</vt:lpstr>
      <vt:lpstr>Helvetica</vt:lpstr>
      <vt:lpstr>Arial</vt:lpstr>
      <vt:lpstr>Office-Design</vt:lpstr>
      <vt:lpstr>PowerPoint-Präsentation</vt:lpstr>
      <vt:lpstr>Inhalt</vt:lpstr>
      <vt:lpstr>Steganographie</vt:lpstr>
      <vt:lpstr>Beispiel „Geheime Nachricht“</vt:lpstr>
      <vt:lpstr>Beispiel „Hallo Peter“</vt:lpstr>
      <vt:lpstr>Historisches</vt:lpstr>
      <vt:lpstr>Steganographie Heute</vt:lpstr>
      <vt:lpstr>Anwendungen der Steganographie</vt:lpstr>
      <vt:lpstr>Anwendungsbeispiel Bilder</vt:lpstr>
      <vt:lpstr>Dateiformate</vt:lpstr>
      <vt:lpstr>JPEG-Kompression</vt:lpstr>
      <vt:lpstr>Least Significant Bit</vt:lpstr>
      <vt:lpstr>Text in Ascii</vt:lpstr>
      <vt:lpstr>Text in Binär</vt:lpstr>
      <vt:lpstr>Bits einfügen</vt:lpstr>
      <vt:lpstr>Speichern</vt:lpstr>
      <vt:lpstr>Bild nachher</vt:lpstr>
      <vt:lpstr>Verteilung der Bits</vt:lpstr>
      <vt:lpstr>Verteilung der Bits</vt:lpstr>
      <vt:lpstr>Zusammenfassung</vt:lpstr>
      <vt:lpstr>Ausblick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 Torchala</dc:creator>
  <cp:lastModifiedBy>Marc Torchala</cp:lastModifiedBy>
  <cp:revision>43</cp:revision>
  <dcterms:created xsi:type="dcterms:W3CDTF">2018-03-29T13:45:31Z</dcterms:created>
  <dcterms:modified xsi:type="dcterms:W3CDTF">2018-11-12T12:27:01Z</dcterms:modified>
</cp:coreProperties>
</file>