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78" r:id="rId5"/>
    <p:sldId id="382" r:id="rId6"/>
    <p:sldId id="374" r:id="rId7"/>
    <p:sldId id="376" r:id="rId8"/>
    <p:sldId id="377" r:id="rId9"/>
    <p:sldId id="381" r:id="rId10"/>
    <p:sldId id="383" r:id="rId11"/>
    <p:sldId id="384" r:id="rId12"/>
    <p:sldId id="375" r:id="rId13"/>
    <p:sldId id="388" r:id="rId14"/>
    <p:sldId id="386" r:id="rId15"/>
    <p:sldId id="385" r:id="rId16"/>
    <p:sldId id="387" r:id="rId17"/>
    <p:sldId id="389" r:id="rId18"/>
    <p:sldId id="380" r:id="rId19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5AA"/>
    <a:srgbClr val="094D67"/>
    <a:srgbClr val="2CCB70"/>
    <a:srgbClr val="FF733B"/>
    <a:srgbClr val="F38C01"/>
    <a:srgbClr val="FF2F5F"/>
    <a:srgbClr val="065791"/>
    <a:srgbClr val="000000"/>
    <a:srgbClr val="676767"/>
    <a:srgbClr val="78B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DF8CD-F298-4747-8139-AA66F4089643}" v="89" dt="2024-03-05T20:34:36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5033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D7475F-B72C-452C-82E3-0E2BE8974D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09E1-49A7-4F1F-BC51-C3C24CC29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0CEE-178D-44E9-8DC9-93BB0CB23015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CB-9A91-413E-8623-AFADA31506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EA555-30FE-4A37-96B7-52EF9D436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FCEA2-6D6E-4D25-B000-BE2CDBC73A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scientists often leverage SciPy for: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Analysis: Hypothesis testing, descriptive statistics, and probability distributions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Optimization: Fine-tune parameters and optimize functions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Signal and Image Processing: Filtering, convolution, Fourier analysis, and other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Numerical Integration: Computing definite integrals (common in scientific simulations)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Linear Algebra: matrix operations (relevant to data analysis)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Learning: optimization and linear algebra modules are crucial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99329-7F21-6947-B103-6EE0382FC537}"/>
              </a:ext>
            </a:extLst>
          </p:cNvPr>
          <p:cNvGrpSpPr/>
          <p:nvPr userDrawn="1"/>
        </p:nvGrpSpPr>
        <p:grpSpPr>
          <a:xfrm>
            <a:off x="506544" y="4267201"/>
            <a:ext cx="1537101" cy="2361831"/>
            <a:chOff x="506412" y="2743200"/>
            <a:chExt cx="1536700" cy="23618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C54924-3C08-E741-AB6F-0B216DB2E3E4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BDE2BD-AFAA-D845-BF71-9E4A7FCA77B6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F1E0A6-97EC-0846-8FFA-E762C32CD432}"/>
              </a:ext>
            </a:extLst>
          </p:cNvPr>
          <p:cNvGrpSpPr/>
          <p:nvPr userDrawn="1"/>
        </p:nvGrpSpPr>
        <p:grpSpPr>
          <a:xfrm>
            <a:off x="2437447" y="4267201"/>
            <a:ext cx="1537101" cy="2361831"/>
            <a:chOff x="506412" y="2743200"/>
            <a:chExt cx="1536700" cy="236183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1D54E0-F4B4-E84E-8D9A-FDF3396A26DB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97549E-6FA5-584D-8F05-6F2ABF43EE82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230F2-35BB-D444-B0C0-27AD0A7E46D9}"/>
              </a:ext>
            </a:extLst>
          </p:cNvPr>
          <p:cNvGrpSpPr/>
          <p:nvPr userDrawn="1"/>
        </p:nvGrpSpPr>
        <p:grpSpPr>
          <a:xfrm>
            <a:off x="4374702" y="4267201"/>
            <a:ext cx="1537101" cy="2361831"/>
            <a:chOff x="506412" y="2743200"/>
            <a:chExt cx="1536700" cy="236183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492201-6BBC-B248-AD84-9BC7BD8D03E4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CBC04-4747-9548-B56E-CAC8991B7B17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45">
            <a:extLst>
              <a:ext uri="{FF2B5EF4-FFF2-40B4-BE49-F238E27FC236}">
                <a16:creationId xmlns:a16="http://schemas.microsoft.com/office/drawing/2014/main" id="{85ED8E55-2EC1-6D48-8DCB-5FC97788B7D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432255" y="5866238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45">
            <a:extLst>
              <a:ext uri="{FF2B5EF4-FFF2-40B4-BE49-F238E27FC236}">
                <a16:creationId xmlns:a16="http://schemas.microsoft.com/office/drawing/2014/main" id="{AD9BAA15-9197-5948-BB7C-BD0E51F0AA1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4820" y="5434205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45">
            <a:extLst>
              <a:ext uri="{FF2B5EF4-FFF2-40B4-BE49-F238E27FC236}">
                <a16:creationId xmlns:a16="http://schemas.microsoft.com/office/drawing/2014/main" id="{50917BCB-52DC-2041-8F1D-382BCFFB06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34820" y="5002172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Content Placeholder 45">
            <a:extLst>
              <a:ext uri="{FF2B5EF4-FFF2-40B4-BE49-F238E27FC236}">
                <a16:creationId xmlns:a16="http://schemas.microsoft.com/office/drawing/2014/main" id="{1AC9468D-4F90-1C42-94E6-21730ECD185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34820" y="4570139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45">
            <a:extLst>
              <a:ext uri="{FF2B5EF4-FFF2-40B4-BE49-F238E27FC236}">
                <a16:creationId xmlns:a16="http://schemas.microsoft.com/office/drawing/2014/main" id="{DD08A528-0EF0-E24B-AE7A-E084EF1A87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34820" y="4120063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45">
            <a:extLst>
              <a:ext uri="{FF2B5EF4-FFF2-40B4-BE49-F238E27FC236}">
                <a16:creationId xmlns:a16="http://schemas.microsoft.com/office/drawing/2014/main" id="{DE1EE140-7EC0-454C-A28E-F18A88D1E09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34820" y="3657600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err="1"/>
              <a:t>stylesc</a:t>
            </a:r>
            <a:endParaRPr lang="en-US" dirty="0"/>
          </a:p>
        </p:txBody>
      </p:sp>
      <p:sp>
        <p:nvSpPr>
          <p:cNvPr id="65" name="Content Placeholder 62">
            <a:extLst>
              <a:ext uri="{FF2B5EF4-FFF2-40B4-BE49-F238E27FC236}">
                <a16:creationId xmlns:a16="http://schemas.microsoft.com/office/drawing/2014/main" id="{F1C1EF08-610F-964E-BECA-DEC5CB12C25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94376" y="4988242"/>
            <a:ext cx="1519237" cy="1054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09677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352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9029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705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Content Placeholder 62">
            <a:extLst>
              <a:ext uri="{FF2B5EF4-FFF2-40B4-BE49-F238E27FC236}">
                <a16:creationId xmlns:a16="http://schemas.microsoft.com/office/drawing/2014/main" id="{F1FDF980-858E-5549-8089-346F6D0A614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463903" y="5038726"/>
            <a:ext cx="1519237" cy="1054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09677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352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9029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705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2DB7E8BE-2153-5248-8DA5-1DFE82F954C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6413" y="5038726"/>
            <a:ext cx="1519237" cy="1054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09677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352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9029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705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45">
            <a:extLst>
              <a:ext uri="{FF2B5EF4-FFF2-40B4-BE49-F238E27FC236}">
                <a16:creationId xmlns:a16="http://schemas.microsoft.com/office/drawing/2014/main" id="{9753418E-D490-BA4D-B0B5-B1BC8BC03DD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5668" y="2892156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45">
            <a:extLst>
              <a:ext uri="{FF2B5EF4-FFF2-40B4-BE49-F238E27FC236}">
                <a16:creationId xmlns:a16="http://schemas.microsoft.com/office/drawing/2014/main" id="{9D010711-1AF1-5746-B76B-E9B466DBDA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29330" y="2892156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5">
            <a:extLst>
              <a:ext uri="{FF2B5EF4-FFF2-40B4-BE49-F238E27FC236}">
                <a16:creationId xmlns:a16="http://schemas.microsoft.com/office/drawing/2014/main" id="{1EFBF903-D9C2-8045-B412-D8A53A6C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2992" y="2890101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5">
            <a:extLst>
              <a:ext uri="{FF2B5EF4-FFF2-40B4-BE49-F238E27FC236}">
                <a16:creationId xmlns:a16="http://schemas.microsoft.com/office/drawing/2014/main" id="{1E4F4BD3-6829-FC43-86B1-0AD176EC64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36654" y="2890797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5">
            <a:extLst>
              <a:ext uri="{FF2B5EF4-FFF2-40B4-BE49-F238E27FC236}">
                <a16:creationId xmlns:a16="http://schemas.microsoft.com/office/drawing/2014/main" id="{A4C3E1E4-E240-104E-9453-B31A26CE30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47800" y="2892156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5B458EFA-7732-6340-AF3E-4F9ABAE17A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8946" y="2884988"/>
            <a:ext cx="812654" cy="22673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609677" indent="0">
              <a:buNone/>
              <a:defRPr sz="1200">
                <a:solidFill>
                  <a:schemeClr val="bg1"/>
                </a:solidFill>
              </a:defRPr>
            </a:lvl2pPr>
            <a:lvl3pPr marL="1219352" indent="0">
              <a:buNone/>
              <a:defRPr sz="1200">
                <a:solidFill>
                  <a:schemeClr val="bg1"/>
                </a:solidFill>
              </a:defRPr>
            </a:lvl3pPr>
            <a:lvl4pPr marL="1829029" indent="0">
              <a:buNone/>
              <a:defRPr sz="1200">
                <a:solidFill>
                  <a:schemeClr val="bg1"/>
                </a:solidFill>
              </a:defRPr>
            </a:lvl4pPr>
            <a:lvl5pPr marL="243870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2BBAECC8-625B-A740-95AD-7248021D0D8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19801" y="990600"/>
            <a:ext cx="5896818" cy="236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609677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219352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829029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2438705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2E26F-9B47-6A46-A669-1BEC5D27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780" y="381000"/>
            <a:ext cx="5896838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5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32EE-8675-4ADF-BF5E-686F6873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4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txStyles>
    <p:titleStyle>
      <a:lvl1pPr algn="ctr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2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257" indent="-45725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1" kern="1200">
          <a:solidFill>
            <a:srgbClr val="70A0D7"/>
          </a:solidFill>
          <a:latin typeface="Arial"/>
          <a:ea typeface="+mn-ea"/>
          <a:cs typeface="Arial"/>
        </a:defRPr>
      </a:lvl1pPr>
      <a:lvl2pPr marL="990724" indent="-38104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1" kern="1200">
          <a:solidFill>
            <a:srgbClr val="70A0D7"/>
          </a:solidFill>
          <a:latin typeface="Arial"/>
          <a:ea typeface="+mn-ea"/>
          <a:cs typeface="Arial"/>
        </a:defRPr>
      </a:lvl2pPr>
      <a:lvl3pPr marL="1524190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1" kern="1200">
          <a:solidFill>
            <a:srgbClr val="70A0D7"/>
          </a:solidFill>
          <a:latin typeface="Arial"/>
          <a:ea typeface="+mn-ea"/>
          <a:cs typeface="Arial"/>
        </a:defRPr>
      </a:lvl3pPr>
      <a:lvl4pPr marL="2133867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1" kern="1200">
          <a:solidFill>
            <a:srgbClr val="70A0D7"/>
          </a:solidFill>
          <a:latin typeface="Arial"/>
          <a:ea typeface="+mn-ea"/>
          <a:cs typeface="Arial"/>
        </a:defRPr>
      </a:lvl4pPr>
      <a:lvl5pPr marL="2743543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1" kern="1200">
          <a:solidFill>
            <a:srgbClr val="70A0D7"/>
          </a:solidFill>
          <a:latin typeface="Arial"/>
          <a:ea typeface="+mn-ea"/>
          <a:cs typeface="Arial"/>
        </a:defRPr>
      </a:lvl5pPr>
      <a:lvl6pPr marL="3353219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6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1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7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12441" y="5696809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2" y="5706140"/>
            <a:ext cx="5486400" cy="1150540"/>
          </a:xfrm>
        </p:spPr>
        <p:txBody>
          <a:bodyPr anchor="ctr"/>
          <a:lstStyle/>
          <a:p>
            <a:pPr algn="r"/>
            <a:r>
              <a:rPr lang="en-US" sz="3200" dirty="0">
                <a:solidFill>
                  <a:srgbClr val="03E5AA"/>
                </a:solidFill>
              </a:rPr>
              <a:t>Miguel Torrealba Schwarz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8C71AF-BEE6-00C3-4128-D32CE771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24000"/>
            <a:ext cx="6401355" cy="254225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0803184-D1F2-69E6-C86F-1A54EB871E34}"/>
              </a:ext>
            </a:extLst>
          </p:cNvPr>
          <p:cNvSpPr txBox="1">
            <a:spLocks/>
          </p:cNvSpPr>
          <p:nvPr/>
        </p:nvSpPr>
        <p:spPr>
          <a:xfrm>
            <a:off x="0" y="5706140"/>
            <a:ext cx="5486400" cy="1150540"/>
          </a:xfrm>
          <a:prstGeom prst="rect">
            <a:avLst/>
          </a:prstGeom>
        </p:spPr>
        <p:txBody>
          <a:bodyPr anchor="ctr"/>
          <a:lstStyle>
            <a:lvl1pPr algn="ctr" defTabSz="121935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2" kern="1200">
                <a:solidFill>
                  <a:srgbClr val="0C4B92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000" dirty="0">
                <a:solidFill>
                  <a:srgbClr val="03E5AA"/>
                </a:solidFill>
              </a:rPr>
              <a:t>Advanced Programming OIM 7502</a:t>
            </a:r>
            <a:br>
              <a:rPr lang="en-US" sz="2000" dirty="0">
                <a:solidFill>
                  <a:srgbClr val="03E5AA"/>
                </a:solidFill>
              </a:rPr>
            </a:br>
            <a:r>
              <a:rPr lang="en-US" sz="2000" dirty="0">
                <a:solidFill>
                  <a:srgbClr val="03E5AA"/>
                </a:solidFill>
              </a:rPr>
              <a:t>Midterm Project</a:t>
            </a:r>
          </a:p>
        </p:txBody>
      </p:sp>
    </p:spTree>
    <p:extLst>
      <p:ext uri="{BB962C8B-B14F-4D97-AF65-F5344CB8AC3E}">
        <p14:creationId xmlns:p14="http://schemas.microsoft.com/office/powerpoint/2010/main" val="36883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1 Total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1BC1B-3186-EFF9-8F2A-8625F021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975472"/>
            <a:ext cx="6400800" cy="3187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02DC12-BC8C-B7B8-2A0C-528ACDB91D7F}"/>
              </a:ext>
            </a:extLst>
          </p:cNvPr>
          <p:cNvSpPr/>
          <p:nvPr/>
        </p:nvSpPr>
        <p:spPr>
          <a:xfrm>
            <a:off x="152402" y="1429465"/>
            <a:ext cx="64008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23DFF-4A9E-814D-CED6-A2DB9F44BA94}"/>
              </a:ext>
            </a:extLst>
          </p:cNvPr>
          <p:cNvSpPr/>
          <p:nvPr/>
        </p:nvSpPr>
        <p:spPr>
          <a:xfrm>
            <a:off x="6801463" y="1429465"/>
            <a:ext cx="52578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80A3B-FA94-48DE-1D0E-38BDC838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60" y="1975471"/>
            <a:ext cx="5208638" cy="402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845D3-6CAC-BB70-0F8B-3921075B4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63" y="2606247"/>
            <a:ext cx="5208638" cy="31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2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51FF8-4B28-E15F-54E6-A1155EFC3CF1}"/>
              </a:ext>
            </a:extLst>
          </p:cNvPr>
          <p:cNvSpPr txBox="1"/>
          <p:nvPr/>
        </p:nvSpPr>
        <p:spPr>
          <a:xfrm>
            <a:off x="151345" y="1828800"/>
            <a:ext cx="510645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firm has an advertising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budget of $5000</a:t>
            </a:r>
            <a:endParaRPr lang="en-US" sz="1100" u="sng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to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1,800 hours of salesforce time</a:t>
            </a:r>
            <a:endParaRPr lang="en-US" sz="11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decided to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 exactly 600 units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current period</a:t>
            </a:r>
            <a:endParaRPr lang="en-US" sz="11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requires that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150 units be distributed through retail stores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should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maximize profitability 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new portable radio.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many units must be </a:t>
            </a:r>
            <a:r>
              <a:rPr lang="en-US" sz="1100" b="0" i="0" u="sng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allocated to each of the four distribution channels?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to allocate the advertising budget and salesforce effort to each of the four distribution channels.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BB75D4-0B07-3C6E-A54F-64A5BDC31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96086"/>
              </p:ext>
            </p:extLst>
          </p:nvPr>
        </p:nvGraphicFramePr>
        <p:xfrm>
          <a:off x="381000" y="3581400"/>
          <a:ext cx="3810000" cy="113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8302" imgH="1287890" progId="Excel.Sheet.12">
                  <p:embed/>
                </p:oleObj>
              </mc:Choice>
              <mc:Fallback>
                <p:oleObj name="Worksheet" r:id="rId2" imgW="4328302" imgH="128789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CBB75D4-0B07-3C6E-A54F-64A5BDC31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3810000" cy="1133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5895A5-99A1-4D9A-299D-396F167FE9E1}"/>
              </a:ext>
            </a:extLst>
          </p:cNvPr>
          <p:cNvSpPr txBox="1"/>
          <p:nvPr/>
        </p:nvSpPr>
        <p:spPr>
          <a:xfrm>
            <a:off x="151345" y="5103674"/>
            <a:ext cx="525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r>
              <a:rPr lang="pt-BR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90*X1 + 84*X2 + 70*X3 + 60*X4</a:t>
            </a:r>
          </a:p>
          <a:p>
            <a:endParaRPr lang="pt-B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to: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10*X1 + 8*X2 + 9*X3 + 60*X4 &lt;= 5000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2*X1 + 3*X2 + 3*X3  &lt;= 1800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X1+X2+X3+X4 = 600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X3 &gt;= 150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X1, X2, X3, X4 &gt;=0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23BE4-5847-E8A0-AF07-2D6B5169BDB5}"/>
              </a:ext>
            </a:extLst>
          </p:cNvPr>
          <p:cNvSpPr/>
          <p:nvPr/>
        </p:nvSpPr>
        <p:spPr>
          <a:xfrm>
            <a:off x="5409146" y="1429465"/>
            <a:ext cx="6630456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01DA40-4693-E578-F2D4-BA09623FD714}"/>
              </a:ext>
            </a:extLst>
          </p:cNvPr>
          <p:cNvSpPr/>
          <p:nvPr/>
        </p:nvSpPr>
        <p:spPr>
          <a:xfrm>
            <a:off x="152402" y="1429465"/>
            <a:ext cx="5105398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DF6EF2-8D49-6A19-46FB-602C444A62E7}"/>
              </a:ext>
            </a:extLst>
          </p:cNvPr>
          <p:cNvSpPr/>
          <p:nvPr/>
        </p:nvSpPr>
        <p:spPr>
          <a:xfrm>
            <a:off x="151345" y="4782265"/>
            <a:ext cx="5106423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3466E-B5F6-9B61-063C-EA4EFE06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145" y="1896964"/>
            <a:ext cx="6630456" cy="46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2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1BC1B-3186-EFF9-8F2A-8625F021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975472"/>
            <a:ext cx="6400800" cy="3187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02DC12-BC8C-B7B8-2A0C-528ACDB91D7F}"/>
              </a:ext>
            </a:extLst>
          </p:cNvPr>
          <p:cNvSpPr/>
          <p:nvPr/>
        </p:nvSpPr>
        <p:spPr>
          <a:xfrm>
            <a:off x="152402" y="1429465"/>
            <a:ext cx="64008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23DFF-4A9E-814D-CED6-A2DB9F44BA94}"/>
              </a:ext>
            </a:extLst>
          </p:cNvPr>
          <p:cNvSpPr/>
          <p:nvPr/>
        </p:nvSpPr>
        <p:spPr>
          <a:xfrm>
            <a:off x="6801463" y="1429465"/>
            <a:ext cx="52578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E77FB-CDB7-423C-47F9-A9582385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62" y="1975472"/>
            <a:ext cx="5238135" cy="6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3 A/B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0CF7E-35D0-CA2C-A083-C0C38080CD7D}"/>
              </a:ext>
            </a:extLst>
          </p:cNvPr>
          <p:cNvSpPr txBox="1"/>
          <p:nvPr/>
        </p:nvSpPr>
        <p:spPr>
          <a:xfrm>
            <a:off x="151345" y="1828800"/>
            <a:ext cx="5258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marketing team is interested in testing two different versions of a website to see which one leads to higher user engagement. You have collected data on the number of clicks from two groups: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A (the current website version)</a:t>
            </a:r>
          </a:p>
          <a:p>
            <a:pPr marL="78094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25, 30, 35, 40, 45, 50, 55, 60, 65, 70</a:t>
            </a:r>
            <a:endParaRPr lang="en-US" sz="12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 (the new version).</a:t>
            </a:r>
          </a:p>
          <a:p>
            <a:pPr marL="780943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35, 40, 45, 50, 55, 60, 65, 70, 75, 80</a:t>
            </a:r>
            <a:endParaRPr lang="en-US" sz="12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29EBD-B9F3-58D6-4FC2-00474DDC2857}"/>
              </a:ext>
            </a:extLst>
          </p:cNvPr>
          <p:cNvSpPr/>
          <p:nvPr/>
        </p:nvSpPr>
        <p:spPr>
          <a:xfrm>
            <a:off x="5638800" y="1429465"/>
            <a:ext cx="6400801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3895A-6657-8040-C915-DB56A194B907}"/>
              </a:ext>
            </a:extLst>
          </p:cNvPr>
          <p:cNvSpPr/>
          <p:nvPr/>
        </p:nvSpPr>
        <p:spPr>
          <a:xfrm>
            <a:off x="152402" y="1429465"/>
            <a:ext cx="52578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43230-BDAC-2368-7F58-43B4AD7E64A1}"/>
              </a:ext>
            </a:extLst>
          </p:cNvPr>
          <p:cNvSpPr txBox="1"/>
          <p:nvPr/>
        </p:nvSpPr>
        <p:spPr>
          <a:xfrm>
            <a:off x="151345" y="5077995"/>
            <a:ext cx="525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Import libraries: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 necessary libraries.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ttest_ind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scipy.stats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the two-sample t-test.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Simulate data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Perform Two-Sample T-Test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 the Results with interpretation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Graph box-plot for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5230C-4F21-CB96-3117-4ED6542DCA03}"/>
              </a:ext>
            </a:extLst>
          </p:cNvPr>
          <p:cNvSpPr/>
          <p:nvPr/>
        </p:nvSpPr>
        <p:spPr>
          <a:xfrm>
            <a:off x="151345" y="4707768"/>
            <a:ext cx="5258856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56FDC3-2B0B-145B-A2F9-E1909AC3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79126"/>
            <a:ext cx="6400801" cy="4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3 A/B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2DC12-BC8C-B7B8-2A0C-528ACDB91D7F}"/>
              </a:ext>
            </a:extLst>
          </p:cNvPr>
          <p:cNvSpPr/>
          <p:nvPr/>
        </p:nvSpPr>
        <p:spPr>
          <a:xfrm>
            <a:off x="152402" y="1429465"/>
            <a:ext cx="6095998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23DFF-4A9E-814D-CED6-A2DB9F44BA94}"/>
              </a:ext>
            </a:extLst>
          </p:cNvPr>
          <p:cNvSpPr/>
          <p:nvPr/>
        </p:nvSpPr>
        <p:spPr>
          <a:xfrm>
            <a:off x="6633353" y="1429465"/>
            <a:ext cx="542591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A880F-F64A-7B81-F455-03CB21B1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879125"/>
            <a:ext cx="6095998" cy="69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F2CFC-77F5-8510-27BE-0CE04A51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2679426"/>
            <a:ext cx="5425910" cy="4178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E5845-C52E-BA37-CEFB-E23BD16345D2}"/>
              </a:ext>
            </a:extLst>
          </p:cNvPr>
          <p:cNvSpPr txBox="1"/>
          <p:nvPr/>
        </p:nvSpPr>
        <p:spPr>
          <a:xfrm>
            <a:off x="6633354" y="1879125"/>
            <a:ext cx="54259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medians are visibly different, it might provide a visual hint of a potential difference in the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in cases where the sample size is small and the p value show there is no significant difference in clicks between A &amp; B</a:t>
            </a:r>
          </a:p>
        </p:txBody>
      </p:sp>
    </p:spTree>
    <p:extLst>
      <p:ext uri="{BB962C8B-B14F-4D97-AF65-F5344CB8AC3E}">
        <p14:creationId xmlns:p14="http://schemas.microsoft.com/office/powerpoint/2010/main" val="240107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228599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50D9A-7C0E-1FB1-99C1-71C14E784203}"/>
              </a:ext>
            </a:extLst>
          </p:cNvPr>
          <p:cNvSpPr txBox="1"/>
          <p:nvPr/>
        </p:nvSpPr>
        <p:spPr>
          <a:xfrm>
            <a:off x="381000" y="1581865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SciPy is an open-source scientific computing library built on NumPy to extend capabilities  for optimization, integration, linear algebra, signal and image processing, and statistical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Considering the time passed and use since its creation, SciPy is well documented and has an active community for support, making it accessible for both beginners and experienced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Useful for data science, considering it’s ready-to-use tools that are crucial for statistical analysis, optimization, and advanced numerical computations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94A1C-8C79-AA22-F3F2-1E45CE13A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56"/>
          <a:stretch/>
        </p:blipFill>
        <p:spPr>
          <a:xfrm>
            <a:off x="8686800" y="2438400"/>
            <a:ext cx="2819400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3A57A-3E21-9579-5FDE-2B0ADC495CBE}"/>
              </a:ext>
            </a:extLst>
          </p:cNvPr>
          <p:cNvSpPr txBox="1"/>
          <p:nvPr/>
        </p:nvSpPr>
        <p:spPr>
          <a:xfrm>
            <a:off x="457200" y="1752600"/>
            <a:ext cx="11277600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Introduction to SciPy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Examples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8462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Introduction to SciPy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2A892-41CD-2C15-55A4-2850AF77F2FC}"/>
              </a:ext>
            </a:extLst>
          </p:cNvPr>
          <p:cNvSpPr txBox="1"/>
          <p:nvPr/>
        </p:nvSpPr>
        <p:spPr>
          <a:xfrm>
            <a:off x="381000" y="1581865"/>
            <a:ext cx="7848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endParaRPr lang="en-US" sz="1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Open-source library for mathematics, science, and engineering.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Travis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Olliphant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(1990s), an American data scientist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Designed to be a toolkit for scientific computing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Built on top of NumPy and provides additional functionality.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Includes modules for optimization, integration, interpolation, eigenvalue problems, signal and image processing, statistics, and others.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Why is it important for Data Scientists?</a:t>
            </a:r>
          </a:p>
          <a:p>
            <a:endParaRPr lang="en-US" sz="15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Enables scientific and technical computing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scientists often leverage for: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Signal and Image Processing: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Numerical Integration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92BFE-5506-A05D-C214-4C19BB54E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56"/>
          <a:stretch/>
        </p:blipFill>
        <p:spPr>
          <a:xfrm>
            <a:off x="8686800" y="2438400"/>
            <a:ext cx="2819400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6514-0ED7-4BE3-ADE2-8E6537766CE8}"/>
              </a:ext>
            </a:extLst>
          </p:cNvPr>
          <p:cNvSpPr txBox="1"/>
          <p:nvPr/>
        </p:nvSpPr>
        <p:spPr>
          <a:xfrm>
            <a:off x="381000" y="1479492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1) Command: initiate the installation process (usually downloads its dependencies)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%pip install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2) Depending on the system and configurations, it may be needed to install the additional libraries (NumPy &amp; Matplotlib)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%pip install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3) Once installations are complete, we import the library, and therefore verifying everything it was properly downloaded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 import </a:t>
            </a:r>
            <a:r>
              <a:rPr lang="en-U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4) If there are no errors, SciPy is ready to be used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53C93D-A0CF-B373-D2FF-45E736D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4" y="5393256"/>
            <a:ext cx="3287485" cy="668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617EC4-4A9E-226C-6D7C-C218979D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6238735"/>
            <a:ext cx="1233856" cy="466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E07DE-E561-6921-7BB8-998C7930B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4" y="2438400"/>
            <a:ext cx="3287485" cy="57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464B5-DA28-E94C-A6EA-CF55A6839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44" y="3733800"/>
            <a:ext cx="3287485" cy="8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Key Functionality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E9A1E-4510-0FF9-9B99-705F772B12DA}"/>
              </a:ext>
            </a:extLst>
          </p:cNvPr>
          <p:cNvSpPr txBox="1"/>
          <p:nvPr/>
        </p:nvSpPr>
        <p:spPr>
          <a:xfrm>
            <a:off x="381000" y="1752600"/>
            <a:ext cx="708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Numerical Integration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allowing precise calculations of definite integrals.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optimization algorithms for finding the minimum or maximum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extends NumPy's linear algebra capabilities, providing additional tools for solving linear systems, eigenvalue problems,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Signal and Image Processing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Filtering, Fourier analysis, convolution, and image processing are available, catering to tasks in signal processing and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Statistical Functions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provides a wide range of statistical functions and probability distributions, crucial for statistical analysis and hypothesis testing.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8BD7C-A0A1-1C0D-F42C-F92F3D6C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65" y="17980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Tutorial Numerical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1351-1CDA-A7BC-A6E5-FE409B78DB50}"/>
              </a:ext>
            </a:extLst>
          </p:cNvPr>
          <p:cNvSpPr txBox="1"/>
          <p:nvPr/>
        </p:nvSpPr>
        <p:spPr>
          <a:xfrm>
            <a:off x="7010400" y="2104928"/>
            <a:ext cx="5029200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Using SciPy, we will compute a definite integral of a function from a to 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will return 2 values: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Value of the integral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Estimate of absolute error of the integral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use of quad (1 variable) and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nquad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(+1 variables)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Result are as followed: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B279A-486E-ACE3-14CB-F9B37F1ECEA9}"/>
              </a:ext>
            </a:extLst>
          </p:cNvPr>
          <p:cNvSpPr/>
          <p:nvPr/>
        </p:nvSpPr>
        <p:spPr>
          <a:xfrm>
            <a:off x="7010400" y="1580466"/>
            <a:ext cx="50292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A8800-53C8-272B-0066-80F5952E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4" y="2104928"/>
            <a:ext cx="6286722" cy="4524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9BFF7-566C-7938-2F8B-469D52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620799"/>
            <a:ext cx="3177815" cy="739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CAC4CF-1FCC-C658-A9CC-C18808D463D7}"/>
              </a:ext>
            </a:extLst>
          </p:cNvPr>
          <p:cNvSpPr/>
          <p:nvPr/>
        </p:nvSpPr>
        <p:spPr>
          <a:xfrm>
            <a:off x="379444" y="1580466"/>
            <a:ext cx="6286722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5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Tutorial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3641D-AD7F-FB4F-92AA-2A0B1BAC9A25}"/>
              </a:ext>
            </a:extLst>
          </p:cNvPr>
          <p:cNvSpPr txBox="1"/>
          <p:nvPr/>
        </p:nvSpPr>
        <p:spPr>
          <a:xfrm>
            <a:off x="7010400" y="2104928"/>
            <a:ext cx="5029200" cy="281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Using SciPy's optimization tools, we will find the minimum of the objective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will return 2 values: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Minimum Value (of the function)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parameter (value for the minimum value)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You can add constraints if defined as functions before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Result are as followed: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26DCF-DE44-6911-9E23-B591B24227AF}"/>
              </a:ext>
            </a:extLst>
          </p:cNvPr>
          <p:cNvSpPr/>
          <p:nvPr/>
        </p:nvSpPr>
        <p:spPr>
          <a:xfrm>
            <a:off x="7010400" y="1580466"/>
            <a:ext cx="50292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12245-F988-039B-011E-243C0D7ED2D6}"/>
              </a:ext>
            </a:extLst>
          </p:cNvPr>
          <p:cNvSpPr/>
          <p:nvPr/>
        </p:nvSpPr>
        <p:spPr>
          <a:xfrm>
            <a:off x="379444" y="1580466"/>
            <a:ext cx="6286722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2A9917-FC1A-B6CB-261B-75F211DE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5125809"/>
            <a:ext cx="3413996" cy="560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1A5CD-7679-B35E-847F-91453D5EE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42"/>
          <a:stretch/>
        </p:blipFill>
        <p:spPr>
          <a:xfrm>
            <a:off x="379444" y="2104928"/>
            <a:ext cx="6286722" cy="27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9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Tutorial Linear Algebra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7DCB0-6233-7895-316A-8166034F2872}"/>
              </a:ext>
            </a:extLst>
          </p:cNvPr>
          <p:cNvSpPr txBox="1"/>
          <p:nvPr/>
        </p:nvSpPr>
        <p:spPr>
          <a:xfrm>
            <a:off x="7010400" y="2104928"/>
            <a:ext cx="5029200" cy="281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SciPy extends NumPy's linear algebra capabilities, providing additional tools for solving linear systems, eigenvalue problems, and more.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will return 2 values: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Value of the integral</a:t>
            </a:r>
          </a:p>
          <a:p>
            <a:pPr marL="89524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Estimate of absolute error of the integral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use of quad (1 variable) and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nquad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(+1 variables)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Result are as followed: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0B76E-9D3E-98ED-6440-07C528B6750E}"/>
              </a:ext>
            </a:extLst>
          </p:cNvPr>
          <p:cNvSpPr/>
          <p:nvPr/>
        </p:nvSpPr>
        <p:spPr>
          <a:xfrm>
            <a:off x="7010400" y="1580466"/>
            <a:ext cx="5029200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45C15-EEF7-521C-4CE2-21618B8FE3D3}"/>
              </a:ext>
            </a:extLst>
          </p:cNvPr>
          <p:cNvSpPr/>
          <p:nvPr/>
        </p:nvSpPr>
        <p:spPr>
          <a:xfrm>
            <a:off x="379444" y="1580466"/>
            <a:ext cx="6286722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C6676-0E0F-83D0-047A-550A0D06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13926"/>
            <a:ext cx="3491030" cy="256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9CB16-B000-4C98-42A2-58B2DB7A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4" y="2104928"/>
            <a:ext cx="6286722" cy="3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2BF05-B384-BB8A-5DB3-5B34855D7295}"/>
              </a:ext>
            </a:extLst>
          </p:cNvPr>
          <p:cNvSpPr/>
          <p:nvPr/>
        </p:nvSpPr>
        <p:spPr>
          <a:xfrm>
            <a:off x="0" y="152400"/>
            <a:ext cx="12192000" cy="1150540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64A63-A514-4B81-97AC-9DCC677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7229"/>
            <a:ext cx="10515600" cy="853281"/>
          </a:xfrm>
        </p:spPr>
        <p:txBody>
          <a:bodyPr anchor="ctr"/>
          <a:lstStyle/>
          <a:p>
            <a:r>
              <a:rPr lang="en-US" dirty="0">
                <a:solidFill>
                  <a:srgbClr val="03E5AA"/>
                </a:solidFill>
              </a:rPr>
              <a:t>Code Example 1 Total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E8692-C16C-9C77-72E3-7CC2A4C5DAFB}"/>
              </a:ext>
            </a:extLst>
          </p:cNvPr>
          <p:cNvSpPr txBox="1"/>
          <p:nvPr/>
        </p:nvSpPr>
        <p:spPr>
          <a:xfrm>
            <a:off x="151345" y="1752600"/>
            <a:ext cx="51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 you have a list of daily sales amounts (in dollars) over 30 days, and you want the plot of integrated revenue, which is useful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 Estimation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Seasonal patterns (evident)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Support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BB540A-4106-09CC-7B2B-3D96DC03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43" y="1904424"/>
            <a:ext cx="6630043" cy="4576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1BB775-5DA3-879B-89AF-2D5C1FB6530E}"/>
              </a:ext>
            </a:extLst>
          </p:cNvPr>
          <p:cNvSpPr txBox="1"/>
          <p:nvPr/>
        </p:nvSpPr>
        <p:spPr>
          <a:xfrm>
            <a:off x="151345" y="5200471"/>
            <a:ext cx="5106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Import libraries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Create an array with the daily sales using NumPy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Create an array representing days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 a function that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 interpolates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sales data to estimate the revenue on a given day. (make it continuous)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quad with the period given and the function created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E92D0E-1B9F-7B20-53C6-B649E0884A00}"/>
              </a:ext>
            </a:extLst>
          </p:cNvPr>
          <p:cNvGrpSpPr/>
          <p:nvPr/>
        </p:nvGrpSpPr>
        <p:grpSpPr>
          <a:xfrm>
            <a:off x="142569" y="3192409"/>
            <a:ext cx="5105398" cy="1384995"/>
            <a:chOff x="142569" y="3192409"/>
            <a:chExt cx="5266576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295AE1-6A65-E9B2-DE92-EAE09ACD1E55}"/>
                </a:ext>
              </a:extLst>
            </p:cNvPr>
            <p:cNvSpPr txBox="1"/>
            <p:nvPr/>
          </p:nvSpPr>
          <p:spPr>
            <a:xfrm>
              <a:off x="1100380" y="3192409"/>
              <a:ext cx="10556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8: 400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9: 350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10: 380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11: 420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12: 500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13: 480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14: 550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B8F536-BEEB-3460-A350-4559DB287E0D}"/>
                </a:ext>
              </a:extLst>
            </p:cNvPr>
            <p:cNvSpPr txBox="1"/>
            <p:nvPr/>
          </p:nvSpPr>
          <p:spPr>
            <a:xfrm>
              <a:off x="2119554" y="3192409"/>
              <a:ext cx="10556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15: 600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16: 580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17: 620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18: 700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19: 650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20: 680 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21: 720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16422-2C8A-D1A8-409B-5642F9B33857}"/>
                </a:ext>
              </a:extLst>
            </p:cNvPr>
            <p:cNvSpPr txBox="1"/>
            <p:nvPr/>
          </p:nvSpPr>
          <p:spPr>
            <a:xfrm>
              <a:off x="3138728" y="3192409"/>
              <a:ext cx="108773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22: 800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23: 780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24: 850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25: 900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26: 880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27: 920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28: 1000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A9B877-A01E-9376-4B59-A25F8C1ADAF3}"/>
                </a:ext>
              </a:extLst>
            </p:cNvPr>
            <p:cNvSpPr txBox="1"/>
            <p:nvPr/>
          </p:nvSpPr>
          <p:spPr>
            <a:xfrm>
              <a:off x="4189945" y="3192409"/>
              <a:ext cx="12192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29: 950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30: 980 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31: 1020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537A7-507A-ECD6-554F-CCA8EE42314D}"/>
                </a:ext>
              </a:extLst>
            </p:cNvPr>
            <p:cNvSpPr txBox="1"/>
            <p:nvPr/>
          </p:nvSpPr>
          <p:spPr>
            <a:xfrm>
              <a:off x="142569" y="3192409"/>
              <a:ext cx="99433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1: 150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2: 200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3: 180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4: 250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5: 300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6: 280</a:t>
              </a:r>
            </a:p>
            <a:p>
              <a:r>
                <a:rPr lang="en-US" sz="1200" b="0" i="0" dirty="0">
                  <a:solidFill>
                    <a:srgbClr val="0D0D0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Day 7: 320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2A4B60-4EE4-2715-F013-79D44B4379AB}"/>
              </a:ext>
            </a:extLst>
          </p:cNvPr>
          <p:cNvSpPr/>
          <p:nvPr/>
        </p:nvSpPr>
        <p:spPr>
          <a:xfrm>
            <a:off x="5409146" y="1429465"/>
            <a:ext cx="6630456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B3DF13-60FE-A094-E30B-89F8BC5D1C1C}"/>
              </a:ext>
            </a:extLst>
          </p:cNvPr>
          <p:cNvSpPr/>
          <p:nvPr/>
        </p:nvSpPr>
        <p:spPr>
          <a:xfrm>
            <a:off x="152402" y="1429465"/>
            <a:ext cx="5105398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9A545-4906-77D6-BB91-BED12C4C6E22}"/>
              </a:ext>
            </a:extLst>
          </p:cNvPr>
          <p:cNvSpPr/>
          <p:nvPr/>
        </p:nvSpPr>
        <p:spPr>
          <a:xfrm>
            <a:off x="151345" y="4782265"/>
            <a:ext cx="5106423" cy="323135"/>
          </a:xfrm>
          <a:prstGeom prst="rect">
            <a:avLst/>
          </a:prstGeom>
          <a:solidFill>
            <a:srgbClr val="094D67"/>
          </a:solidFill>
          <a:ln>
            <a:solidFill>
              <a:srgbClr val="094D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3E5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">
      <a:dk1>
        <a:srgbClr val="000000"/>
      </a:dk1>
      <a:lt1>
        <a:srgbClr val="FFFFFF"/>
      </a:lt1>
      <a:dk2>
        <a:srgbClr val="172230"/>
      </a:dk2>
      <a:lt2>
        <a:srgbClr val="FFFFFF"/>
      </a:lt2>
      <a:accent1>
        <a:srgbClr val="FF733B"/>
      </a:accent1>
      <a:accent2>
        <a:srgbClr val="FEB048"/>
      </a:accent2>
      <a:accent3>
        <a:srgbClr val="19232F"/>
      </a:accent3>
      <a:accent4>
        <a:srgbClr val="1399CD"/>
      </a:accent4>
      <a:accent5>
        <a:srgbClr val="00E5A9"/>
      </a:accent5>
      <a:accent6>
        <a:srgbClr val="FF2F5F"/>
      </a:accent6>
      <a:hlink>
        <a:srgbClr val="36A7F7"/>
      </a:hlink>
      <a:folHlink>
        <a:srgbClr val="36A7F7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385346_Bar and pie chart dashboard_RVA_v3.potx" id="{34D197BB-452B-408A-BBD7-CCE2EB20F8DF}" vid="{52222A35-4BDD-4A79-874C-EF1F44121F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9B7254-D0B8-4ACA-B3C0-3B8CB8CD4EF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87C7E3-BFA5-4577-AA66-4C7EDA34D7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F5A5A5-D886-4A78-B6F3-8F7583CAF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Bar and pie chart dashboard</Template>
  <TotalTime>0</TotalTime>
  <Words>1224</Words>
  <Application>Microsoft Office PowerPoint</Application>
  <PresentationFormat>Widescreen</PresentationFormat>
  <Paragraphs>195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Worksheet</vt:lpstr>
      <vt:lpstr>Miguel Torrealba Schwarz</vt:lpstr>
      <vt:lpstr>Agenda</vt:lpstr>
      <vt:lpstr>Introduction to SciPy</vt:lpstr>
      <vt:lpstr>Installation</vt:lpstr>
      <vt:lpstr>Key Functionality</vt:lpstr>
      <vt:lpstr>Tutorial Numerical Integration</vt:lpstr>
      <vt:lpstr>Tutorial Optimization</vt:lpstr>
      <vt:lpstr>Tutorial Linear Algebra</vt:lpstr>
      <vt:lpstr>Code Example 1 Total Sales</vt:lpstr>
      <vt:lpstr>Code Example 1 Total Sales</vt:lpstr>
      <vt:lpstr>Code Example 2 Distribution</vt:lpstr>
      <vt:lpstr>Code Example 2 Distribution</vt:lpstr>
      <vt:lpstr>Code Example 3 A/B Testing</vt:lpstr>
      <vt:lpstr>Code Example 3 A/B Testing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2024-02-27T20:36:23Z</dcterms:created>
  <dcterms:modified xsi:type="dcterms:W3CDTF">2024-03-11T18:25:07Z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