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60" y="2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30/06/2019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30/06/2019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15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08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37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emf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tags" Target="../tags/tag20.xml"/><Relationship Id="rId7" Type="http://schemas.openxmlformats.org/officeDocument/2006/relationships/image" Target="../media/image3.emf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tags" Target="../tags/tag19.xml"/><Relationship Id="rId16" Type="http://schemas.openxmlformats.org/officeDocument/2006/relationships/image" Target="../media/image56.png"/><Relationship Id="rId1" Type="http://schemas.openxmlformats.org/officeDocument/2006/relationships/tags" Target="../tags/tag1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21.xml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.emf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.emf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tags" Target="../tags/tag24.xml"/><Relationship Id="rId7" Type="http://schemas.openxmlformats.org/officeDocument/2006/relationships/image" Target="../media/image3.emf"/><Relationship Id="rId12" Type="http://schemas.openxmlformats.org/officeDocument/2006/relationships/image" Target="../media/image7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7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25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tags" Target="../tags/tag27.xml"/><Relationship Id="rId16" Type="http://schemas.openxmlformats.org/officeDocument/2006/relationships/image" Target="../media/image80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75.png"/><Relationship Id="rId5" Type="http://schemas.openxmlformats.org/officeDocument/2006/relationships/tags" Target="../tags/tag30.xml"/><Relationship Id="rId15" Type="http://schemas.openxmlformats.org/officeDocument/2006/relationships/image" Target="../media/image79.png"/><Relationship Id="rId10" Type="http://schemas.openxmlformats.org/officeDocument/2006/relationships/image" Target="../media/image71.png"/><Relationship Id="rId19" Type="http://schemas.openxmlformats.org/officeDocument/2006/relationships/image" Target="../media/image83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.emf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2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3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8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tags" Target="../tags/tag13.xml"/><Relationship Id="rId16" Type="http://schemas.openxmlformats.org/officeDocument/2006/relationships/image" Target="../media/image41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deve corrispondere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/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Possibile soluzione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Invece di cercare le foglie vicine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aggiungerle all’albero una alla volta.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B5F6E44-8C16-4EFA-A1CA-072372EDC3C8}"/>
              </a:ext>
            </a:extLst>
          </p:cNvPr>
          <p:cNvCxnSpPr/>
          <p:nvPr/>
        </p:nvCxnSpPr>
        <p:spPr>
          <a:xfrm>
            <a:off x="4571907" y="1795826"/>
            <a:ext cx="0" cy="22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F37E88-5AF1-4FBD-B36B-6E837A119FB5}"/>
              </a:ext>
            </a:extLst>
          </p:cNvPr>
          <p:cNvSpPr txBox="1"/>
          <p:nvPr/>
        </p:nvSpPr>
        <p:spPr>
          <a:xfrm>
            <a:off x="-1" y="25597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Nuovo problema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Calcolare il peso degli archi che collegano le foglie con i rispettivi genitori (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arti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AF063F1-D1D3-4A2C-977D-499394212AE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67376" y="2332540"/>
            <a:ext cx="0" cy="22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EDAB93-891C-4E81-9C8A-6F0DA421FC6B}"/>
              </a:ext>
            </a:extLst>
          </p:cNvPr>
          <p:cNvSpPr txBox="1"/>
          <p:nvPr/>
        </p:nvSpPr>
        <p:spPr>
          <a:xfrm>
            <a:off x="-1" y="3254503"/>
            <a:ext cx="2959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Teorema del peso degli arti: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/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il peso dell’arto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Data una matrice delle distanze additiva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una foglia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uguale al valore minimo di			      tra tutte le foglie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blipFill>
                <a:blip r:embed="rId7"/>
                <a:stretch>
                  <a:fillRect l="-200" t="-2353" r="-668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5FA29C9E-E156-4A77-BD62-06B38441F9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28850" y="3846680"/>
            <a:ext cx="1312462" cy="29477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F49FD56-3C32-4A32-B301-841F3A9B6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081" y="5030439"/>
            <a:ext cx="3294750" cy="1484759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FE0464B-922D-4792-B745-8246266338F9}"/>
              </a:ext>
            </a:extLst>
          </p:cNvPr>
          <p:cNvCxnSpPr>
            <a:cxnSpLocks/>
          </p:cNvCxnSpPr>
          <p:nvPr/>
        </p:nvCxnSpPr>
        <p:spPr>
          <a:xfrm>
            <a:off x="4561026" y="2853240"/>
            <a:ext cx="0" cy="455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F833B61-5666-402F-BC99-3BBAAE47915F}"/>
              </a:ext>
            </a:extLst>
          </p:cNvPr>
          <p:cNvSpPr txBox="1"/>
          <p:nvPr/>
        </p:nvSpPr>
        <p:spPr>
          <a:xfrm>
            <a:off x="3042881" y="4352169"/>
            <a:ext cx="297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Algoritmo «albero additivo»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516BF88-7C2B-43FB-A714-F6C4BC0E399F}"/>
              </a:ext>
            </a:extLst>
          </p:cNvPr>
          <p:cNvSpPr txBox="1"/>
          <p:nvPr/>
        </p:nvSpPr>
        <p:spPr>
          <a:xfrm>
            <a:off x="550508" y="5750854"/>
            <a:ext cx="158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166782C-E65B-4897-A2C6-3DA4F7EE81AF}"/>
              </a:ext>
            </a:extLst>
          </p:cNvPr>
          <p:cNvCxnSpPr>
            <a:cxnSpLocks/>
          </p:cNvCxnSpPr>
          <p:nvPr/>
        </p:nvCxnSpPr>
        <p:spPr>
          <a:xfrm>
            <a:off x="2133939" y="5878046"/>
            <a:ext cx="550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5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1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contiene due elementi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restituisci l’albero costituito da un arco che collega le due foglie. Altrimenti step 2;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blipFill>
                <a:blip r:embed="rId8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2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Scegli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usando il teorema del peso degli arti: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blipFill>
                <a:blip r:embed="rId9"/>
                <a:stretch>
                  <a:fillRect l="-28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5B63084B-856F-4A60-A3D3-53E17E510D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82015" y="2491917"/>
            <a:ext cx="2004225" cy="254953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59EE69-B43B-479F-88D4-D77F655A158D}"/>
              </a:ext>
            </a:extLst>
          </p:cNvPr>
          <p:cNvCxnSpPr/>
          <p:nvPr/>
        </p:nvCxnSpPr>
        <p:spPr>
          <a:xfrm>
            <a:off x="6553201" y="2619393"/>
            <a:ext cx="4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3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Sottrai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nella riga e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(esclusa la diagonale):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blipFill>
                <a:blip r:embed="rId11"/>
                <a:stretch>
                  <a:fillRect l="-397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D7CF82A1-7176-4F47-9B31-206F33B2C2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6726" y="3020650"/>
            <a:ext cx="3587274" cy="1615018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DEB66D1-DDCF-4004-A3C9-247BE710F38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71907" y="3974503"/>
            <a:ext cx="884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/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4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Applica nuovamente il teorema del peso degli arti,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l="-200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7C9E9640-F024-4F1A-BE38-FB55EA4405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2200" y="5368779"/>
            <a:ext cx="6319964" cy="34516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965304D6-894B-4333-BF5F-7EB150B5FA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484365" y="5347835"/>
            <a:ext cx="2127816" cy="348219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CF23CA1-6269-40DC-A680-BF291C2DBD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2041" y="6001947"/>
            <a:ext cx="1851723" cy="256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/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La foglia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è lungo l’arco che collega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blipFill>
                <a:blip r:embed="rId17"/>
                <a:stretch>
                  <a:fillRect l="-489" t="-4000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5149745-2017-4AE4-AA09-89EDD19D3AF7}"/>
              </a:ext>
            </a:extLst>
          </p:cNvPr>
          <p:cNvCxnSpPr>
            <a:cxnSpLocks/>
          </p:cNvCxnSpPr>
          <p:nvPr/>
        </p:nvCxnSpPr>
        <p:spPr>
          <a:xfrm flipV="1">
            <a:off x="2082800" y="6121425"/>
            <a:ext cx="1061040" cy="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1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5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Rimuovi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riesegui tutti gli step </a:t>
                </a:r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fino a che non si ottiene 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blipFill>
                <a:blip r:embed="rId4"/>
                <a:stretch>
                  <a:fillRect l="-24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6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a partire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blipFill>
                <a:blip r:embed="rId5"/>
                <a:stretch>
                  <a:fillRect l="-38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7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Inserisci di volta in volta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dove il peso del loro arto è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Il risultato di questa operazione sarà l’albero evolutivo completo.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blipFill>
                <a:blip r:embed="rId6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5A31B4E3-EAA1-47E1-B42B-538552284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9263" y="2065838"/>
            <a:ext cx="3095714" cy="522450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71CFF27-78EF-4F24-A7EB-482544DCBC2C}"/>
              </a:ext>
            </a:extLst>
          </p:cNvPr>
          <p:cNvCxnSpPr>
            <a:stCxn id="13" idx="3"/>
          </p:cNvCxnSpPr>
          <p:nvPr/>
        </p:nvCxnSpPr>
        <p:spPr>
          <a:xfrm flipV="1">
            <a:off x="4754880" y="2322713"/>
            <a:ext cx="1056640" cy="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6B1F3F17-F665-49BE-AD9B-0C59297141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6" r="1191"/>
          <a:stretch/>
        </p:blipFill>
        <p:spPr>
          <a:xfrm>
            <a:off x="2550067" y="3758201"/>
            <a:ext cx="4043680" cy="222448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BE1BCA0-343E-4C01-9978-8354F7BB2E53}"/>
              </a:ext>
            </a:extLst>
          </p:cNvPr>
          <p:cNvCxnSpPr>
            <a:stCxn id="17" idx="2"/>
          </p:cNvCxnSpPr>
          <p:nvPr/>
        </p:nvCxnSpPr>
        <p:spPr>
          <a:xfrm>
            <a:off x="4559917" y="3229859"/>
            <a:ext cx="0" cy="45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2FBB61A-414B-4249-A59F-C329DACA1D7F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376661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87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/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calcola il peso dell’arto dell’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𝑒𝑠𝑖𝑚𝑎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foglia;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aggiorna la riga e la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Individua il punto in cui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va inserita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blipFill>
                <a:blip r:embed="rId4"/>
                <a:stretch>
                  <a:fillRect l="-446" t="-1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/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blipFill>
                <a:blip r:embed="rId5"/>
                <a:stretch>
                  <a:fillRect l="-617" t="-2247" b="-11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D44D04C-E3C7-4FF0-B451-4BC0556BC62F}"/>
              </a:ext>
            </a:extLst>
          </p:cNvPr>
          <p:cNvCxnSpPr>
            <a:stCxn id="20" idx="3"/>
          </p:cNvCxnSpPr>
          <p:nvPr/>
        </p:nvCxnSpPr>
        <p:spPr>
          <a:xfrm flipV="1">
            <a:off x="4104640" y="2216770"/>
            <a:ext cx="199136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/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Viene eseguito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𝑡𝑜𝑡𝑎𝑙𝑒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it-IT" sz="1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blipFill>
                <a:blip r:embed="rId6"/>
                <a:stretch>
                  <a:fillRect l="-24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F5CC9B33-04B3-498F-A485-5035345C651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5759873" y="1299615"/>
            <a:ext cx="708169" cy="30841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19C695C-8CB1-41F7-B0E5-A6D079D2607B}"/>
              </a:ext>
            </a:extLst>
          </p:cNvPr>
          <p:cNvCxnSpPr>
            <a:cxnSpLocks/>
          </p:cNvCxnSpPr>
          <p:nvPr/>
        </p:nvCxnSpPr>
        <p:spPr>
          <a:xfrm flipV="1">
            <a:off x="436880" y="3774337"/>
            <a:ext cx="8098883" cy="6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𝐴𝑙𝑏𝑒𝑟𝑜𝐴𝑑𝑑𝑖𝑡𝑖𝑣𝑜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riesce a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è additiva.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5EE0C61-FB34-4008-A46B-6BF83FC84375}"/>
              </a:ext>
            </a:extLst>
          </p:cNvPr>
          <p:cNvSpPr txBox="1"/>
          <p:nvPr/>
        </p:nvSpPr>
        <p:spPr>
          <a:xfrm>
            <a:off x="9246" y="6037498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71D3AA8-4091-42F3-A65F-B134697C78A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76439" y="4439404"/>
            <a:ext cx="0" cy="35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4790283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c’è modo che un albero si adatti ad una matrice non additiva, proprio per definizione di non additività!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-185" y="5371284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371284"/>
                <a:ext cx="9134754" cy="307777"/>
              </a:xfrm>
              <a:prstGeom prst="rect">
                <a:avLst/>
              </a:prstGeom>
              <a:blipFill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5098060"/>
            <a:ext cx="0" cy="273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67192" y="5679061"/>
            <a:ext cx="0" cy="358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le distanze tra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/>
          <p:nvPr/>
        </p:nvCxnSpPr>
        <p:spPr>
          <a:xfrm>
            <a:off x="4952061" y="2328334"/>
            <a:ext cx="847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seguente matrice:</a:t>
                </a: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7431" y="3354285"/>
            <a:ext cx="7228952" cy="6994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200" y="4416321"/>
            <a:ext cx="4412207" cy="157742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373339" y="6357448"/>
                <a:ext cx="6881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coppia di 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39" y="6357448"/>
                <a:ext cx="6881661" cy="307777"/>
              </a:xfrm>
              <a:prstGeom prst="rect">
                <a:avLst/>
              </a:prstGeom>
              <a:blipFill>
                <a:blip r:embed="rId14"/>
                <a:stretch>
                  <a:fillRect l="-26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05613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blipFill>
                <a:blip r:embed="rId12"/>
                <a:stretch>
                  <a:fillRect l="-72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4981A49-0193-4A3A-AAF3-11CCA4DD7E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87485" y="2703360"/>
            <a:ext cx="5494530" cy="415236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C8B2C2C-8FF8-453A-8C4D-88DE7B23D9D6}"/>
              </a:ext>
            </a:extLst>
          </p:cNvPr>
          <p:cNvCxnSpPr>
            <a:cxnSpLocks/>
          </p:cNvCxnSpPr>
          <p:nvPr/>
        </p:nvCxnSpPr>
        <p:spPr>
          <a:xfrm>
            <a:off x="4348480" y="2396830"/>
            <a:ext cx="0" cy="25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EA0361F7-E5BA-4B00-9B6E-A444A7348F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88883" y="3439370"/>
            <a:ext cx="4836982" cy="52159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F8768C0-602E-4800-AA62-8AD63384B7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87878" y="4060553"/>
            <a:ext cx="4804663" cy="522022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70071" y="267060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75893" y="421958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blipFill>
                <a:blip r:embed="rId17"/>
                <a:stretch>
                  <a:fillRect l="-6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eliminano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959376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/>
          <p:nvPr/>
        </p:nvCxnSpPr>
        <p:spPr>
          <a:xfrm>
            <a:off x="7687404" y="2414458"/>
            <a:ext cx="0" cy="544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-1" y="3293651"/>
                <a:ext cx="4572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sono nodi interni collegati da un 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l’albero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293651"/>
                <a:ext cx="4572001" cy="523220"/>
              </a:xfrm>
              <a:prstGeom prst="rect">
                <a:avLst/>
              </a:prstGeom>
              <a:blipFill>
                <a:blip r:embed="rId7"/>
                <a:stretch>
                  <a:fillRect l="-400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0780" y="4314683"/>
            <a:ext cx="4505130" cy="2440278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/>
          <p:nvPr/>
        </p:nvCxnSpPr>
        <p:spPr>
          <a:xfrm flipH="1">
            <a:off x="4572000" y="3596640"/>
            <a:ext cx="174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stCxn id="36" idx="2"/>
            <a:endCxn id="19" idx="0"/>
          </p:cNvCxnSpPr>
          <p:nvPr/>
        </p:nvCxnSpPr>
        <p:spPr>
          <a:xfrm rot="16200000" flipH="1">
            <a:off x="3235766" y="2867104"/>
            <a:ext cx="497812" cy="2397345"/>
          </a:xfrm>
          <a:prstGeom prst="bentConnector3">
            <a:avLst>
              <a:gd name="adj1" fmla="val 397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4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-9061" y="4636273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573552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0999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biologiche, dove i nodi (o vertici) rappresentano tali entità, mentre gli archi mostrano loro relazioni tra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176249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274260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244207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191638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191638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0970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Distanza: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blipFill>
                <a:blip r:embed="rId8"/>
                <a:stretch>
                  <a:fillRect l="-60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41707" y="650419"/>
            <a:ext cx="998159" cy="3054102"/>
          </a:xfrm>
          <a:prstGeom prst="bentConnector3">
            <a:avLst>
              <a:gd name="adj1" fmla="val 144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endCxn id="33" idx="1"/>
          </p:cNvCxnSpPr>
          <p:nvPr/>
        </p:nvCxnSpPr>
        <p:spPr>
          <a:xfrm flipV="1">
            <a:off x="3018408" y="2298928"/>
            <a:ext cx="1546982" cy="522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</p:cNvCxnSpPr>
          <p:nvPr/>
        </p:nvCxnSpPr>
        <p:spPr>
          <a:xfrm flipV="1">
            <a:off x="3027791" y="2638888"/>
            <a:ext cx="1548462" cy="201552"/>
          </a:xfrm>
          <a:prstGeom prst="bentConnector3">
            <a:avLst>
              <a:gd name="adj1" fmla="val 494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</p:cNvCxnSpPr>
          <p:nvPr/>
        </p:nvCxnSpPr>
        <p:spPr>
          <a:xfrm>
            <a:off x="3026733" y="2828198"/>
            <a:ext cx="1540135" cy="153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015870" y="2821218"/>
            <a:ext cx="1527562" cy="553127"/>
          </a:xfrm>
          <a:prstGeom prst="bentConnector3">
            <a:avLst>
              <a:gd name="adj1" fmla="val 5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blipFill>
                <a:blip r:embed="rId13"/>
                <a:stretch>
                  <a:fillRect l="-20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851449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454070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181451"/>
            <a:ext cx="2692" cy="27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/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Proprietà dell’albero: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Numero non negativo su ogni arco rappresenta la distanza tra le foglie;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evolutiva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 due entità biologiche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somma del peso degli archi che  collegano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Tutti i vertici hanno grado diverso da 2 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semplice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L’albero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alla matrice D.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blipFill>
                <a:blip r:embed="rId6"/>
                <a:stretch>
                  <a:fillRect l="-448" t="-299" b="-20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blipFill>
                <a:blip r:embed="rId7"/>
                <a:stretch>
                  <a:fillRect l="-396" t="-4000" r="-923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57690" y="360100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67309" y="371282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blipFill>
                <a:blip r:embed="rId9"/>
                <a:stretch>
                  <a:fillRect l="-32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63182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499220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572098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572258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587701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6402163" y="3449011"/>
            <a:ext cx="2579825" cy="209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riscrivono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7469884" y="2858864"/>
            <a:ext cx="812339" cy="367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77594" y="3615610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10680" y="5123193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01667" y="4308582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577F59B-D14A-4F65-9936-5653BC580E34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>
            <a:off x="5045549" y="3867532"/>
            <a:ext cx="0" cy="457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A13BAAB6-EA1A-4A27-A81D-C9116B203822}"/>
              </a:ext>
            </a:extLst>
          </p:cNvPr>
          <p:cNvCxnSpPr>
            <a:stCxn id="40" idx="0"/>
            <a:endCxn id="43" idx="2"/>
          </p:cNvCxnSpPr>
          <p:nvPr/>
        </p:nvCxnSpPr>
        <p:spPr>
          <a:xfrm flipH="1" flipV="1">
            <a:off x="5045549" y="4649709"/>
            <a:ext cx="3226" cy="47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3767EA2D-621B-4D46-8787-FF6E01E39FA1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800385" y="4487197"/>
            <a:ext cx="407069" cy="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blipFill>
                <a:blip r:embed="rId16"/>
                <a:stretch>
                  <a:fillRect l="-1240" t="-995" r="-2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7969D80-158E-46C1-A9B3-3C5EED014A3D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1480436" y="4478487"/>
            <a:ext cx="321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193219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30025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3" y="1288923"/>
            <a:ext cx="2347461" cy="194421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06737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06737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015784" y="1543896"/>
            <a:ext cx="1576369" cy="717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</p:cNvCxnSpPr>
          <p:nvPr/>
        </p:nvCxnSpPr>
        <p:spPr>
          <a:xfrm>
            <a:off x="7765883" y="1895472"/>
            <a:ext cx="0" cy="18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220607"/>
            <a:ext cx="29783" cy="119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90393" y="3924093"/>
            <a:ext cx="3576683" cy="1944211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 flipV="1">
            <a:off x="5567076" y="4896199"/>
            <a:ext cx="540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737,9077"/>
  <p:tag name="LATEXADDIN" val="\documentclass{article}&#10;\usepackage{amsmath}&#10;\pagestyle{empty}&#10;\begin{document}&#10;&#10;&#10;$\frac{D_{j,i}+D_{j,k}-D_{i,k}}{2}$&#10;&#10;\end{document}"/>
  <p:tag name="IGUANATEXSIZE" val="14"/>
  <p:tag name="IGUANATEXCURSOR" val="11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986,1267"/>
  <p:tag name="LATEXADDIN" val="\documentclass{article}&#10;\usepackage{amsmath}&#10;\pagestyle{empty}&#10;\begin{document}&#10;&#10;&#10;$limbweight(b) = 2$&#10;&#10;\end{document}"/>
  <p:tag name="IGUANATEXSIZE" val="20"/>
  <p:tag name="IGUANATEXCURSOR" val="10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3520,81"/>
  <p:tag name="LATEXADDIN" val="\documentclass{article}&#10;\usepackage{amsmath}&#10;\pagestyle{empty}&#10;\begin{document}&#10;&#10;$limbweight(b)=\frac{D_{f,b}+D_{b,u}-D_{f,u}}{2} \rightarrow limbweight(b)=0,\: quindi\rightarrow $&#10;&#10;&#10;\end{document}"/>
  <p:tag name="IGUANATEXSIZE" val="20"/>
  <p:tag name="IGUANATEXCURSOR" val="17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1184,102"/>
  <p:tag name="LATEXADDIN" val="\documentclass{article}&#10;\usepackage{amsmath}&#10;\pagestyle{empty}&#10;\begin{document}&#10;&#10;$0=\frac{D_{f,b}+D_{b,u}-D_{f,u}}{2}\rightarrow$&#10;&#10;&#10;\end{document}"/>
  <p:tag name="IGUANATEXSIZE" val="20"/>
  <p:tag name="IGUANATEXCURSOR" val="12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030,371"/>
  <p:tag name="LATEXADDIN" val="\documentclass{article}&#10;\usepackage{amsmath}&#10;\pagestyle{empty}&#10;\begin{document}&#10;&#10;$D_{f,u}=D_{f,b}+D_{b,u}$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7169"/>
  <p:tag name="ORIGINALWIDTH" val="3502,812"/>
  <p:tag name="LATEXADDIN" val="\documentclass{article}&#10;\usepackage{amsmath}&#10;\pagestyle{empty}&#10;\begin{document}&#10;&#10;\[\Delta_{fb}=\frac{totalDistance(D_f)-totalDistance(D_b)}{n-2}=\frac{10-12}{4-2}=-1\]&#10;&#10;&#10;\end{document}"/>
  <p:tag name="IGUANATEXSIZE" val="14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945"/>
  <p:tag name="LATEXADDIN" val="\documentclass{article}&#10;\usepackage{amsmath}&#10;\pagestyle{empty}&#10;\begin{document}&#10;&#10;&#10;\[limbweight(f)=\frac{D_{fb}+\Delta_{fb}}{2}=\frac{3+(-1)}{2}=1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3,697"/>
  <p:tag name="LATEXADDIN" val="\documentclass{article}&#10;\usepackage{amsmath}&#10;\pagestyle{empty}&#10;\begin{document}&#10;&#10;&#10;\[limbweight(b)=\frac{D_{fb}-\Delta_{fb}}{2}=\frac{3-(-1)}{2}=2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1520</Words>
  <Application>Microsoft Office PowerPoint</Application>
  <PresentationFormat>Presentazione su schermo (4:3)</PresentationFormat>
  <Paragraphs>198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155</cp:revision>
  <dcterms:created xsi:type="dcterms:W3CDTF">2012-12-06T09:21:12Z</dcterms:created>
  <dcterms:modified xsi:type="dcterms:W3CDTF">2019-06-30T20:27:21Z</dcterms:modified>
</cp:coreProperties>
</file>