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8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980" y="78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27/06/2019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27/06/2019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0908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806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786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049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8645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3244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731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27/06/2019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27/06/2019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27/06/2019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27/06/2019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27/06/2019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27/06/2019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27/06/2019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27/06/2019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27/06/2019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27/06/2019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27/06/2019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27/06/2019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tags" Target="../tags/tag3.xml"/><Relationship Id="rId7" Type="http://schemas.openxmlformats.org/officeDocument/2006/relationships/image" Target="../media/image3.emf"/><Relationship Id="rId12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4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image" Target="../media/image8.png"/><Relationship Id="rId1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5" Type="http://schemas.openxmlformats.org/officeDocument/2006/relationships/image" Target="../media/image13.emf"/><Relationship Id="rId4" Type="http://schemas.openxmlformats.org/officeDocument/2006/relationships/image" Target="../media/image3.emf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3.png"/><Relationship Id="rId3" Type="http://schemas.openxmlformats.org/officeDocument/2006/relationships/tags" Target="../tags/tag8.xml"/><Relationship Id="rId7" Type="http://schemas.openxmlformats.org/officeDocument/2006/relationships/image" Target="../media/image3.emf"/><Relationship Id="rId12" Type="http://schemas.openxmlformats.org/officeDocument/2006/relationships/image" Target="../media/image22.png"/><Relationship Id="rId2" Type="http://schemas.openxmlformats.org/officeDocument/2006/relationships/tags" Target="../tags/tag7.xml"/><Relationship Id="rId16" Type="http://schemas.openxmlformats.org/officeDocument/2006/relationships/image" Target="../media/image26.png"/><Relationship Id="rId1" Type="http://schemas.openxmlformats.org/officeDocument/2006/relationships/tags" Target="../tags/tag6.xml"/><Relationship Id="rId6" Type="http://schemas.openxmlformats.org/officeDocument/2006/relationships/notesSlide" Target="../notesSlides/notesSlide6.xml"/><Relationship Id="rId11" Type="http://schemas.openxmlformats.org/officeDocument/2006/relationships/image" Target="../media/image21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tags" Target="../tags/tag9.xml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3.emf"/><Relationship Id="rId10" Type="http://schemas.openxmlformats.org/officeDocument/2006/relationships/image" Target="../media/image31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image" Target="../media/image38.png"/><Relationship Id="rId3" Type="http://schemas.openxmlformats.org/officeDocument/2006/relationships/tags" Target="../tags/tag14.xml"/><Relationship Id="rId7" Type="http://schemas.openxmlformats.org/officeDocument/2006/relationships/notesSlide" Target="../notesSlides/notesSlide8.xml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tags" Target="../tags/tag13.xml"/><Relationship Id="rId16" Type="http://schemas.openxmlformats.org/officeDocument/2006/relationships/image" Target="../media/image41.png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6.png"/><Relationship Id="rId5" Type="http://schemas.openxmlformats.org/officeDocument/2006/relationships/tags" Target="../tags/tag16.xml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tags" Target="../tags/tag15.xml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388"/>
            <a:ext cx="9144000" cy="6872387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Matteo Tortoli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5020924" y="4590468"/>
            <a:ext cx="3523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dirty="0">
                <a:latin typeface=""/>
              </a:rPr>
              <a:t>Relatrice Prof.ssa Maria Cecilia Verri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433389" y="6474363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Firenze, 12 luglio 2019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016122" y="870433"/>
            <a:ext cx="44117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Applicazioni dell’algoritmica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alla biologia: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alberi evolutivi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Concetti base di biologia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61" y="1085353"/>
            <a:ext cx="366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DNA ed allineamento di sequenze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9061" y="1649996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DNA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acido desossiribonucleico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una macromolecola contenente il patrimonio genetico degli esseri viventi.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1755A96-1207-43B6-AFD7-F017181F64BC}"/>
              </a:ext>
            </a:extLst>
          </p:cNvPr>
          <p:cNvSpPr txBox="1"/>
          <p:nvPr/>
        </p:nvSpPr>
        <p:spPr>
          <a:xfrm>
            <a:off x="5376004" y="2064733"/>
            <a:ext cx="341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Struttura a doppia elica di lunghezza variabile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4086DA60-4C7B-4433-A1C6-40EB2BC942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195"/>
          <a:stretch/>
        </p:blipFill>
        <p:spPr>
          <a:xfrm>
            <a:off x="9061" y="1957773"/>
            <a:ext cx="5203627" cy="125074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87CB79F-8F8C-43DB-B9CB-998010991571}"/>
              </a:ext>
            </a:extLst>
          </p:cNvPr>
          <p:cNvSpPr txBox="1"/>
          <p:nvPr/>
        </p:nvSpPr>
        <p:spPr>
          <a:xfrm>
            <a:off x="5376004" y="2525151"/>
            <a:ext cx="34120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4 tipi di basi azotate: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Timina (T)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Adenina (A)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Guanina (G)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Citosina (C)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9D3F274-A700-4B6F-907B-2CAD85377F28}"/>
              </a:ext>
            </a:extLst>
          </p:cNvPr>
          <p:cNvSpPr txBox="1"/>
          <p:nvPr/>
        </p:nvSpPr>
        <p:spPr>
          <a:xfrm>
            <a:off x="1790498" y="5587540"/>
            <a:ext cx="2974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 di una sequenza di DNA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644040A-8CC9-4D53-AD0F-F87742495383}"/>
              </a:ext>
            </a:extLst>
          </p:cNvPr>
          <p:cNvSpPr txBox="1"/>
          <p:nvPr/>
        </p:nvSpPr>
        <p:spPr>
          <a:xfrm>
            <a:off x="5615326" y="5581636"/>
            <a:ext cx="138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ATGTAAGACT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070D16C-A28B-45DB-B756-1AADA56E1860}"/>
              </a:ext>
            </a:extLst>
          </p:cNvPr>
          <p:cNvSpPr txBox="1"/>
          <p:nvPr/>
        </p:nvSpPr>
        <p:spPr>
          <a:xfrm>
            <a:off x="-9061" y="4636273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Una successione di basi azotate che contiene una determinata informazione prende il nome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sequenza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5E82E6B-B26A-4DEB-8D40-07A73DBE6567}"/>
              </a:ext>
            </a:extLst>
          </p:cNvPr>
          <p:cNvCxnSpPr>
            <a:cxnSpLocks/>
          </p:cNvCxnSpPr>
          <p:nvPr/>
        </p:nvCxnSpPr>
        <p:spPr>
          <a:xfrm flipV="1">
            <a:off x="4691362" y="5735525"/>
            <a:ext cx="850809" cy="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Che cos’è la bioinformatica?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14377C4-A00C-4CAC-8DF0-02C66F5CF0FF}"/>
              </a:ext>
            </a:extLst>
          </p:cNvPr>
          <p:cNvSpPr txBox="1"/>
          <p:nvPr/>
        </p:nvSpPr>
        <p:spPr>
          <a:xfrm>
            <a:off x="140171" y="1856102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X-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Informatics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2413474" y="1748380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risultato dell’incontro tra l’informatica ed altre scienze di base, quali la biologia, la chimica, l’astronomia ecc.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55851EF-2DBA-441C-ADB1-9FC403C76C25}"/>
              </a:ext>
            </a:extLst>
          </p:cNvPr>
          <p:cNvSpPr txBox="1"/>
          <p:nvPr/>
        </p:nvSpPr>
        <p:spPr>
          <a:xfrm>
            <a:off x="3638528" y="2692286"/>
            <a:ext cx="186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Bioinformatica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96CA2BC-D5CB-49E5-952D-9887A3FFF82D}"/>
              </a:ext>
            </a:extLst>
          </p:cNvPr>
          <p:cNvSpPr txBox="1"/>
          <p:nvPr/>
        </p:nvSpPr>
        <p:spPr>
          <a:xfrm>
            <a:off x="9062" y="3226261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La bioinformatica è un campo multidisciplinare della scienza che coinvolge la genetica, la biologia molecolare, l’informatica, la matematica e la statistica, rivolta a studiare sistemi biologici utilizzando metodi e modelli informatici e computazionali.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5E874F5-6BE8-4F33-B887-89781349BE33}"/>
              </a:ext>
            </a:extLst>
          </p:cNvPr>
          <p:cNvSpPr txBox="1"/>
          <p:nvPr/>
        </p:nvSpPr>
        <p:spPr>
          <a:xfrm>
            <a:off x="140171" y="5332197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Filogenetica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76DAC05-47AC-4BB4-AEAE-A8D48E1209CD}"/>
              </a:ext>
            </a:extLst>
          </p:cNvPr>
          <p:cNvSpPr txBox="1"/>
          <p:nvPr/>
        </p:nvSpPr>
        <p:spPr>
          <a:xfrm>
            <a:off x="2413474" y="5224475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Area di ricerca che studia le relazioni evolutive tra le entità biologiche attraverso la costruzione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evolutivi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(chiamati anche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filogenetici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E75F54D-BB5E-4DE1-BF07-8BB8F52732BF}"/>
              </a:ext>
            </a:extLst>
          </p:cNvPr>
          <p:cNvCxnSpPr>
            <a:cxnSpLocks/>
          </p:cNvCxnSpPr>
          <p:nvPr/>
        </p:nvCxnSpPr>
        <p:spPr>
          <a:xfrm>
            <a:off x="1358283" y="200999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D414C9C-7913-418E-B5DD-340886D2E0FD}"/>
              </a:ext>
            </a:extLst>
          </p:cNvPr>
          <p:cNvCxnSpPr>
            <a:cxnSpLocks/>
          </p:cNvCxnSpPr>
          <p:nvPr/>
        </p:nvCxnSpPr>
        <p:spPr>
          <a:xfrm>
            <a:off x="1340527" y="546262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4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Evolutivo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27185" y="1066400"/>
            <a:ext cx="912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 diagramma che rappresenta le relazioni evolutive tra le varie entità biologiche, dove i nodi (o vertici) rappresentano tali entità, mentre gli archi mostrano loro relazioni tra di loro.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3F6BF4-0428-413E-A1B3-7C53EF9D3236}"/>
              </a:ext>
            </a:extLst>
          </p:cNvPr>
          <p:cNvSpPr txBox="1"/>
          <p:nvPr/>
        </p:nvSpPr>
        <p:spPr>
          <a:xfrm>
            <a:off x="3511299" y="1762499"/>
            <a:ext cx="1518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Due tipi di albero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AA9263-AF48-4E85-8354-5AF6EC99A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7" y="2731897"/>
            <a:ext cx="4210763" cy="20322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FB32206-4F7B-4BF3-A1CD-F66349CBD741}"/>
              </a:ext>
            </a:extLst>
          </p:cNvPr>
          <p:cNvSpPr txBox="1"/>
          <p:nvPr/>
        </p:nvSpPr>
        <p:spPr>
          <a:xfrm>
            <a:off x="306721" y="2445538"/>
            <a:ext cx="296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radicato (o con radice)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F934D1B-534B-4BD7-BACB-82BE356707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842" r="6575" b="8228"/>
          <a:stretch/>
        </p:blipFill>
        <p:spPr>
          <a:xfrm>
            <a:off x="5574859" y="2742606"/>
            <a:ext cx="2573196" cy="2010782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03D695C-2A85-4C44-BCE4-B5ADFC878D38}"/>
              </a:ext>
            </a:extLst>
          </p:cNvPr>
          <p:cNvSpPr txBox="1"/>
          <p:nvPr/>
        </p:nvSpPr>
        <p:spPr>
          <a:xfrm>
            <a:off x="4996357" y="2442076"/>
            <a:ext cx="310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non radicato (o senza radice)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60E9484-6610-469C-876A-9B487BBFC61D}"/>
              </a:ext>
            </a:extLst>
          </p:cNvPr>
          <p:cNvSpPr txBox="1"/>
          <p:nvPr/>
        </p:nvSpPr>
        <p:spPr>
          <a:xfrm>
            <a:off x="9061" y="4733897"/>
            <a:ext cx="42107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Nodo speciale, chiamato radice;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(nodi interni) con grado maggiore di 1 sono gli antenati;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(foglie) con grado 1 sono le specie attualmente esistenti;</a:t>
            </a:r>
          </a:p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Quindi la radice è l’antenato comune a tutti i vertici.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1405EB9-6F38-4F75-8441-F0F3DBC799FA}"/>
              </a:ext>
            </a:extLst>
          </p:cNvPr>
          <p:cNvSpPr txBox="1"/>
          <p:nvPr/>
        </p:nvSpPr>
        <p:spPr>
          <a:xfrm>
            <a:off x="4734255" y="4767671"/>
            <a:ext cx="44097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Alberi senza la radice;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con grado maggiore di 1 sono i nodi interni;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con grado 1 sono dette foglie;</a:t>
            </a:r>
          </a:p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Usati per mostrare le relazioni tra le entità piuttosto che mostrare l’antenato comune a tutti.</a:t>
            </a:r>
          </a:p>
        </p:txBody>
      </p: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E942FD1F-4570-4A5A-BD30-934EECF45FA4}"/>
              </a:ext>
            </a:extLst>
          </p:cNvPr>
          <p:cNvCxnSpPr>
            <a:cxnSpLocks/>
            <a:endCxn id="13" idx="0"/>
          </p:cNvCxnSpPr>
          <p:nvPr/>
        </p:nvCxnSpPr>
        <p:spPr>
          <a:xfrm rot="10800000" flipV="1">
            <a:off x="1787161" y="1916388"/>
            <a:ext cx="1660612" cy="5291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3BDF959A-62A3-4032-9D64-E31BDD2FFBDE}"/>
              </a:ext>
            </a:extLst>
          </p:cNvPr>
          <p:cNvCxnSpPr>
            <a:stCxn id="9" idx="3"/>
            <a:endCxn id="17" idx="0"/>
          </p:cNvCxnSpPr>
          <p:nvPr/>
        </p:nvCxnSpPr>
        <p:spPr>
          <a:xfrm>
            <a:off x="5029380" y="1916388"/>
            <a:ext cx="1517853" cy="5256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181822D-53CA-4487-8406-D2566F498455}"/>
              </a:ext>
            </a:extLst>
          </p:cNvPr>
          <p:cNvSpPr txBox="1"/>
          <p:nvPr/>
        </p:nvSpPr>
        <p:spPr>
          <a:xfrm>
            <a:off x="2670148" y="6209709"/>
            <a:ext cx="3803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Come si costruiscono gli alberi evolutivi?</a:t>
            </a:r>
          </a:p>
        </p:txBody>
      </p:sp>
    </p:spTree>
    <p:extLst>
      <p:ext uri="{BB962C8B-B14F-4D97-AF65-F5344CB8AC3E}">
        <p14:creationId xmlns:p14="http://schemas.microsoft.com/office/powerpoint/2010/main" val="280409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3373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Matrice delle distanze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-8326" y="1155171"/>
            <a:ext cx="9152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Gli algoritmi utilizzati per la costruzione degli alberi evolutivi prendono il nome di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algoritmi basati sulla distanza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, in quanto prendono in input una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matrice delle distanze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/>
              <p:nvPr/>
            </p:nvSpPr>
            <p:spPr>
              <a:xfrm>
                <a:off x="9061" y="2676550"/>
                <a:ext cx="30093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Distanza: funzione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che:</a:t>
                </a: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2676550"/>
                <a:ext cx="3009347" cy="307777"/>
              </a:xfrm>
              <a:prstGeom prst="rect">
                <a:avLst/>
              </a:prstGeom>
              <a:blipFill>
                <a:blip r:embed="rId8"/>
                <a:stretch>
                  <a:fillRect l="-607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32D09BF5-6CDD-45E4-9335-23715D74B470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5400000">
            <a:off x="2541707" y="650419"/>
            <a:ext cx="998159" cy="3054102"/>
          </a:xfrm>
          <a:prstGeom prst="bentConnector3">
            <a:avLst>
              <a:gd name="adj1" fmla="val 1442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magine 38">
            <a:extLst>
              <a:ext uri="{FF2B5EF4-FFF2-40B4-BE49-F238E27FC236}">
                <a16:creationId xmlns:a16="http://schemas.microsoft.com/office/drawing/2014/main" id="{A952079A-2A5D-4E78-B5D6-A8886F9145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925952" y="2178799"/>
            <a:ext cx="1944401" cy="221813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86C2B4FE-7BA0-43FE-83F1-79EE02BD4D9C}"/>
              </a:ext>
            </a:extLst>
          </p:cNvPr>
          <p:cNvSpPr txBox="1"/>
          <p:nvPr/>
        </p:nvSpPr>
        <p:spPr>
          <a:xfrm>
            <a:off x="4565390" y="2145039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Non negatività</a:t>
            </a:r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266C092B-59B0-4389-9F91-F3AF5A2D795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927432" y="2526514"/>
            <a:ext cx="1719832" cy="194256"/>
          </a:xfrm>
          <a:prstGeom prst="rect">
            <a:avLst/>
          </a:prstGeom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6E0B7A2-0684-43D6-85B0-9EC5999AE65D}"/>
              </a:ext>
            </a:extLst>
          </p:cNvPr>
          <p:cNvSpPr txBox="1"/>
          <p:nvPr/>
        </p:nvSpPr>
        <p:spPr>
          <a:xfrm>
            <a:off x="4566870" y="247499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Identità</a:t>
            </a:r>
          </a:p>
        </p:txBody>
      </p:sp>
      <p:pic>
        <p:nvPicPr>
          <p:cNvPr id="60" name="Immagine 59">
            <a:extLst>
              <a:ext uri="{FF2B5EF4-FFF2-40B4-BE49-F238E27FC236}">
                <a16:creationId xmlns:a16="http://schemas.microsoft.com/office/drawing/2014/main" id="{C87E4718-CE52-4837-A076-95771DE82F1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927430" y="2854978"/>
            <a:ext cx="2251528" cy="226414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DAC351BB-2825-4208-90DC-6CC7998DDF79}"/>
              </a:ext>
            </a:extLst>
          </p:cNvPr>
          <p:cNvSpPr txBox="1"/>
          <p:nvPr/>
        </p:nvSpPr>
        <p:spPr>
          <a:xfrm>
            <a:off x="4566868" y="282121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Simmetria</a:t>
            </a:r>
          </a:p>
        </p:txBody>
      </p:sp>
      <p:pic>
        <p:nvPicPr>
          <p:cNvPr id="65" name="Immagine 64">
            <a:extLst>
              <a:ext uri="{FF2B5EF4-FFF2-40B4-BE49-F238E27FC236}">
                <a16:creationId xmlns:a16="http://schemas.microsoft.com/office/drawing/2014/main" id="{D1336C6E-FB36-4796-9E16-E63629E8274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928910" y="3300353"/>
            <a:ext cx="3179267" cy="224870"/>
          </a:xfrm>
          <a:prstGeom prst="rect">
            <a:avLst/>
          </a:prstGeom>
        </p:spPr>
      </p:pic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4F68C9AC-2BAC-49D9-B68E-CB247D55D584}"/>
              </a:ext>
            </a:extLst>
          </p:cNvPr>
          <p:cNvSpPr txBox="1"/>
          <p:nvPr/>
        </p:nvSpPr>
        <p:spPr>
          <a:xfrm>
            <a:off x="4568348" y="3151178"/>
            <a:ext cx="1455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Disuguaglianza triangolare</a:t>
            </a:r>
          </a:p>
        </p:txBody>
      </p:sp>
      <p:cxnSp>
        <p:nvCxnSpPr>
          <p:cNvPr id="70" name="Connettore a gomito 69">
            <a:extLst>
              <a:ext uri="{FF2B5EF4-FFF2-40B4-BE49-F238E27FC236}">
                <a16:creationId xmlns:a16="http://schemas.microsoft.com/office/drawing/2014/main" id="{B4A0C156-9FA4-49C6-BD66-F66D48A02D3C}"/>
              </a:ext>
            </a:extLst>
          </p:cNvPr>
          <p:cNvCxnSpPr>
            <a:endCxn id="33" idx="1"/>
          </p:cNvCxnSpPr>
          <p:nvPr/>
        </p:nvCxnSpPr>
        <p:spPr>
          <a:xfrm flipV="1">
            <a:off x="3018408" y="2298928"/>
            <a:ext cx="1546982" cy="52229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a gomito 71">
            <a:extLst>
              <a:ext uri="{FF2B5EF4-FFF2-40B4-BE49-F238E27FC236}">
                <a16:creationId xmlns:a16="http://schemas.microsoft.com/office/drawing/2014/main" id="{832CB24E-8A90-42C3-BBED-193B2E981CD3}"/>
              </a:ext>
            </a:extLst>
          </p:cNvPr>
          <p:cNvCxnSpPr>
            <a:cxnSpLocks/>
          </p:cNvCxnSpPr>
          <p:nvPr/>
        </p:nvCxnSpPr>
        <p:spPr>
          <a:xfrm flipV="1">
            <a:off x="3027791" y="2638888"/>
            <a:ext cx="1548462" cy="201552"/>
          </a:xfrm>
          <a:prstGeom prst="bentConnector3">
            <a:avLst>
              <a:gd name="adj1" fmla="val 4942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a gomito 73">
            <a:extLst>
              <a:ext uri="{FF2B5EF4-FFF2-40B4-BE49-F238E27FC236}">
                <a16:creationId xmlns:a16="http://schemas.microsoft.com/office/drawing/2014/main" id="{29907025-AC18-4B65-A93E-E9F268CC0D4D}"/>
              </a:ext>
            </a:extLst>
          </p:cNvPr>
          <p:cNvCxnSpPr>
            <a:cxnSpLocks/>
          </p:cNvCxnSpPr>
          <p:nvPr/>
        </p:nvCxnSpPr>
        <p:spPr>
          <a:xfrm>
            <a:off x="3026733" y="2828198"/>
            <a:ext cx="1540135" cy="1538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a gomito 75">
            <a:extLst>
              <a:ext uri="{FF2B5EF4-FFF2-40B4-BE49-F238E27FC236}">
                <a16:creationId xmlns:a16="http://schemas.microsoft.com/office/drawing/2014/main" id="{242FF6A7-004E-4B9E-A547-979BC9EA3C9C}"/>
              </a:ext>
            </a:extLst>
          </p:cNvPr>
          <p:cNvCxnSpPr>
            <a:cxnSpLocks/>
          </p:cNvCxnSpPr>
          <p:nvPr/>
        </p:nvCxnSpPr>
        <p:spPr>
          <a:xfrm>
            <a:off x="3015870" y="2821218"/>
            <a:ext cx="1527562" cy="553127"/>
          </a:xfrm>
          <a:prstGeom prst="bentConnector3">
            <a:avLst>
              <a:gd name="adj1" fmla="val 5116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/>
              <p:nvPr/>
            </p:nvSpPr>
            <p:spPr>
              <a:xfrm>
                <a:off x="162205" y="3873674"/>
                <a:ext cx="88280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Date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unità, calcolando la distanza per ogni coppia di elementi si ottiene una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matrice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delle distanze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05" y="3873674"/>
                <a:ext cx="8828096" cy="307777"/>
              </a:xfrm>
              <a:prstGeom prst="rect">
                <a:avLst/>
              </a:prstGeom>
              <a:blipFill>
                <a:blip r:embed="rId13"/>
                <a:stretch>
                  <a:fillRect l="-207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907B1148-3CBD-4F9E-96B8-03ABD30887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51248" y="4851449"/>
            <a:ext cx="5681522" cy="1363902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D9623A5-83A3-4017-8977-103AD48508B2}"/>
              </a:ext>
            </a:extLst>
          </p:cNvPr>
          <p:cNvSpPr txBox="1"/>
          <p:nvPr/>
        </p:nvSpPr>
        <p:spPr>
          <a:xfrm>
            <a:off x="4098470" y="4454070"/>
            <a:ext cx="960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Esempio: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FAC831A9-7A2F-44CA-813C-BE929082F9CF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4576253" y="4181451"/>
            <a:ext cx="2692" cy="2726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4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67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73FB786-FDF9-4EA0-B536-B98D883F3A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48" r="2363" b="3121"/>
          <a:stretch/>
        </p:blipFill>
        <p:spPr>
          <a:xfrm>
            <a:off x="4078663" y="1263488"/>
            <a:ext cx="4803886" cy="22549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E11C606-8F48-4422-8E2B-D90C38B91667}"/>
                  </a:ext>
                </a:extLst>
              </p:cNvPr>
              <p:cNvSpPr txBox="1"/>
              <p:nvPr/>
            </p:nvSpPr>
            <p:spPr>
              <a:xfrm>
                <a:off x="-8326" y="1155171"/>
                <a:ext cx="408698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Proprietà dell’albero: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Numero non negativo su ogni arco rappresenta la distanza tra le foglie;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Distanza evolutiva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tra due entità biologiche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 somma del peso degli archi che  collegano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Tutti i vertici hanno grado diverso da 2 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Albero semplice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L’albero si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adatta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alla matrice D.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E11C606-8F48-4422-8E2B-D90C38B91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26" y="1155171"/>
                <a:ext cx="4086989" cy="2031325"/>
              </a:xfrm>
              <a:prstGeom prst="rect">
                <a:avLst/>
              </a:prstGeom>
              <a:blipFill>
                <a:blip r:embed="rId6"/>
                <a:stretch>
                  <a:fillRect l="-448" t="-299" b="-20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76A307-4A6F-4E91-B391-23862C1AEDD3}"/>
                  </a:ext>
                </a:extLst>
              </p:cNvPr>
              <p:cNvSpPr txBox="1"/>
              <p:nvPr/>
            </p:nvSpPr>
            <p:spPr>
              <a:xfrm>
                <a:off x="144074" y="3558938"/>
                <a:ext cx="46232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Un albero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adatta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ad una matrice delle distanze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se 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76A307-4A6F-4E91-B391-23862C1AE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4" y="3558938"/>
                <a:ext cx="4623235" cy="307777"/>
              </a:xfrm>
              <a:prstGeom prst="rect">
                <a:avLst/>
              </a:prstGeom>
              <a:blipFill>
                <a:blip r:embed="rId7"/>
                <a:stretch>
                  <a:fillRect l="-396" t="-4000" r="-923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549817D7-5005-47AE-B9FB-AC85E56E517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257690" y="3601003"/>
            <a:ext cx="2106197" cy="229623"/>
          </a:xfrm>
          <a:prstGeom prst="rect">
            <a:avLst/>
          </a:prstGeom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FA35E4-BA94-4E6F-9AE3-C36899E2535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767309" y="3712827"/>
            <a:ext cx="4172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1A6099-3212-4698-B7DB-16A2F15F788E}"/>
                  </a:ext>
                </a:extLst>
              </p:cNvPr>
              <p:cNvSpPr txBox="1"/>
              <p:nvPr/>
            </p:nvSpPr>
            <p:spPr>
              <a:xfrm>
                <a:off x="1228804" y="4009079"/>
                <a:ext cx="56997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definiscono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additivi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altrimenti si parla di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non additività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1A6099-3212-4698-B7DB-16A2F15F7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804" y="4009079"/>
                <a:ext cx="5699718" cy="307777"/>
              </a:xfrm>
              <a:prstGeom prst="rect">
                <a:avLst/>
              </a:prstGeom>
              <a:blipFill>
                <a:blip r:embed="rId9"/>
                <a:stretch>
                  <a:fillRect l="-321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D76B533-3BF2-4167-8DD3-38BA2D7261DA}"/>
              </a:ext>
            </a:extLst>
          </p:cNvPr>
          <p:cNvSpPr txBox="1"/>
          <p:nvPr/>
        </p:nvSpPr>
        <p:spPr>
          <a:xfrm>
            <a:off x="144074" y="4631822"/>
            <a:ext cx="569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Problema degli alberi basati sulla distanza: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E101B46-F7FB-4E5F-9EF6-11355486EE87}"/>
              </a:ext>
            </a:extLst>
          </p:cNvPr>
          <p:cNvSpPr txBox="1"/>
          <p:nvPr/>
        </p:nvSpPr>
        <p:spPr>
          <a:xfrm>
            <a:off x="144074" y="4992207"/>
            <a:ext cx="7264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Data in </a:t>
            </a:r>
            <a:r>
              <a:rPr lang="it-IT" sz="1400" b="1" i="1" dirty="0"/>
              <a:t>input</a:t>
            </a:r>
            <a:r>
              <a:rPr lang="it-IT" sz="1400" i="1" dirty="0"/>
              <a:t> una matrice delle distanze additiva restituire in </a:t>
            </a:r>
            <a:r>
              <a:rPr lang="it-IT" sz="1400" b="1" i="1" dirty="0"/>
              <a:t>output</a:t>
            </a:r>
            <a:r>
              <a:rPr lang="it-IT" sz="1400" i="1" dirty="0"/>
              <a:t> un albero evolutivo semplice.</a:t>
            </a:r>
            <a:endParaRPr lang="it-IT" sz="1400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07339FC-3734-4F7D-B1AD-9755149806CA}"/>
              </a:ext>
            </a:extLst>
          </p:cNvPr>
          <p:cNvSpPr txBox="1"/>
          <p:nvPr/>
        </p:nvSpPr>
        <p:spPr>
          <a:xfrm>
            <a:off x="261451" y="5720981"/>
            <a:ext cx="3467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Obiettivo degli algoritmi basati sulla distanza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5830A77-FBA3-415E-9424-BC44548BE865}"/>
              </a:ext>
            </a:extLst>
          </p:cNvPr>
          <p:cNvSpPr txBox="1"/>
          <p:nvPr/>
        </p:nvSpPr>
        <p:spPr>
          <a:xfrm>
            <a:off x="4838331" y="5722587"/>
            <a:ext cx="4044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Risolvere il problema degli alberi basati sulla distanza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2A43E591-7FF9-4F44-848E-B0D24B008D56}"/>
              </a:ext>
            </a:extLst>
          </p:cNvPr>
          <p:cNvCxnSpPr/>
          <p:nvPr/>
        </p:nvCxnSpPr>
        <p:spPr>
          <a:xfrm>
            <a:off x="3736946" y="5877017"/>
            <a:ext cx="1030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9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F76A307-4A6F-4E91-B391-23862C1AEDD3}"/>
              </a:ext>
            </a:extLst>
          </p:cNvPr>
          <p:cNvSpPr txBox="1"/>
          <p:nvPr/>
        </p:nvSpPr>
        <p:spPr>
          <a:xfrm>
            <a:off x="9061" y="1997106"/>
            <a:ext cx="1391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0" dirty="0">
                <a:latin typeface="Arial" panose="020B0604020202020204" pitchFamily="34" charset="0"/>
                <a:cs typeface="Arial" panose="020B0604020202020204" pitchFamily="34" charset="0"/>
              </a:rPr>
              <a:t>Matrice in input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FA35E4-BA94-4E6F-9AE3-C36899E2535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400824" y="2150995"/>
            <a:ext cx="4546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B6E30B22-D803-43C2-B5FB-E8341E47D0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5433" y="1289821"/>
            <a:ext cx="2768698" cy="147115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A27702F0-3179-4874-9563-9C371EBC500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897922" y="2037743"/>
            <a:ext cx="1581643" cy="226504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97A8F71-A206-4CAB-9810-AFCFA06065E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3" r="3004" b="-1"/>
          <a:stretch/>
        </p:blipFill>
        <p:spPr>
          <a:xfrm>
            <a:off x="6402163" y="3449011"/>
            <a:ext cx="2579825" cy="20949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20322F8-E385-4137-8AED-9E92C099FF36}"/>
                  </a:ext>
                </a:extLst>
              </p:cNvPr>
              <p:cNvSpPr txBox="1"/>
              <p:nvPr/>
            </p:nvSpPr>
            <p:spPr>
              <a:xfrm>
                <a:off x="6985121" y="1665316"/>
                <a:ext cx="2149818" cy="97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Come trovare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Si aggiunge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si riscrivono le distanze in funzione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20322F8-E385-4137-8AED-9E92C099F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121" y="1665316"/>
                <a:ext cx="2149818" cy="971356"/>
              </a:xfrm>
              <a:prstGeom prst="rect">
                <a:avLst/>
              </a:prstGeom>
              <a:blipFill>
                <a:blip r:embed="rId11"/>
                <a:stretch>
                  <a:fillRect l="-850" t="-1250" r="-1133" b="-56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ttore a gomito 33">
            <a:extLst>
              <a:ext uri="{FF2B5EF4-FFF2-40B4-BE49-F238E27FC236}">
                <a16:creationId xmlns:a16="http://schemas.microsoft.com/office/drawing/2014/main" id="{DCE55FC0-FE6D-4C8E-9C4A-B40CAFA67A7A}"/>
              </a:ext>
            </a:extLst>
          </p:cNvPr>
          <p:cNvCxnSpPr>
            <a:stCxn id="27" idx="2"/>
            <a:endCxn id="20" idx="0"/>
          </p:cNvCxnSpPr>
          <p:nvPr/>
        </p:nvCxnSpPr>
        <p:spPr>
          <a:xfrm rot="5400000">
            <a:off x="7469884" y="2858864"/>
            <a:ext cx="812339" cy="36795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Immagine 37">
            <a:extLst>
              <a:ext uri="{FF2B5EF4-FFF2-40B4-BE49-F238E27FC236}">
                <a16:creationId xmlns:a16="http://schemas.microsoft.com/office/drawing/2014/main" id="{A5717F8D-9309-455F-8BEC-305E6195B8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177594" y="3615610"/>
            <a:ext cx="1735910" cy="251922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B2D5797C-14F6-4502-9EE8-BF21AE76CB5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210680" y="5123193"/>
            <a:ext cx="1676190" cy="248381"/>
          </a:xfrm>
          <a:prstGeom prst="rect">
            <a:avLst/>
          </a:prstGeom>
        </p:spPr>
      </p:pic>
      <p:pic>
        <p:nvPicPr>
          <p:cNvPr id="42" name="Immagine 41">
            <a:extLst>
              <a:ext uri="{FF2B5EF4-FFF2-40B4-BE49-F238E27FC236}">
                <a16:creationId xmlns:a16="http://schemas.microsoft.com/office/drawing/2014/main" id="{90C8C20A-4C3A-4039-8B10-7686F67703A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801667" y="4308582"/>
            <a:ext cx="1971809" cy="3398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B2A2D0D4-D6C0-4393-9F09-250A1D3D003A}"/>
                  </a:ext>
                </a:extLst>
              </p:cNvPr>
              <p:cNvSpPr txBox="1"/>
              <p:nvPr/>
            </p:nvSpPr>
            <p:spPr>
              <a:xfrm>
                <a:off x="4207454" y="4324684"/>
                <a:ext cx="1676190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Come trovare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𝑢𝑝</m:t>
                        </m:r>
                      </m:sub>
                    </m:sSub>
                    <m: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?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B2A2D0D4-D6C0-4393-9F09-250A1D3D0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454" y="4324684"/>
                <a:ext cx="1676190" cy="325025"/>
              </a:xfrm>
              <a:prstGeom prst="rect">
                <a:avLst/>
              </a:prstGeom>
              <a:blipFill>
                <a:blip r:embed="rId15"/>
                <a:stretch>
                  <a:fillRect l="-1091" t="-1852" b="-129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577F59B-D14A-4F65-9936-5653BC580E34}"/>
              </a:ext>
            </a:extLst>
          </p:cNvPr>
          <p:cNvCxnSpPr>
            <a:stCxn id="38" idx="2"/>
            <a:endCxn id="43" idx="0"/>
          </p:cNvCxnSpPr>
          <p:nvPr/>
        </p:nvCxnSpPr>
        <p:spPr>
          <a:xfrm>
            <a:off x="5045549" y="3867532"/>
            <a:ext cx="0" cy="457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A13BAAB6-EA1A-4A27-A81D-C9116B203822}"/>
              </a:ext>
            </a:extLst>
          </p:cNvPr>
          <p:cNvCxnSpPr>
            <a:stCxn id="40" idx="0"/>
            <a:endCxn id="43" idx="2"/>
          </p:cNvCxnSpPr>
          <p:nvPr/>
        </p:nvCxnSpPr>
        <p:spPr>
          <a:xfrm flipH="1" flipV="1">
            <a:off x="5045549" y="4649709"/>
            <a:ext cx="3226" cy="473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3767EA2D-621B-4D46-8787-FF6E01E39FA1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3800385" y="4487197"/>
            <a:ext cx="407069" cy="9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C41062FB-AA2C-44D0-9967-6B88E03FF892}"/>
                  </a:ext>
                </a:extLst>
              </p:cNvPr>
              <p:cNvSpPr txBox="1"/>
              <p:nvPr/>
            </p:nvSpPr>
            <p:spPr>
              <a:xfrm>
                <a:off x="9061" y="3865563"/>
                <a:ext cx="1471375" cy="1225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Sostituendo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alle due formule si ottiene 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𝑓𝑝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𝑏𝑝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C41062FB-AA2C-44D0-9967-6B88E03FF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3865563"/>
                <a:ext cx="1471375" cy="1225848"/>
              </a:xfrm>
              <a:prstGeom prst="rect">
                <a:avLst/>
              </a:prstGeom>
              <a:blipFill>
                <a:blip r:embed="rId16"/>
                <a:stretch>
                  <a:fillRect l="-1240" t="-995" r="-24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D7969D80-158E-46C1-A9B3-3C5EED014A3D}"/>
              </a:ext>
            </a:extLst>
          </p:cNvPr>
          <p:cNvCxnSpPr>
            <a:cxnSpLocks/>
            <a:stCxn id="42" idx="1"/>
            <a:endCxn id="54" idx="3"/>
          </p:cNvCxnSpPr>
          <p:nvPr/>
        </p:nvCxnSpPr>
        <p:spPr>
          <a:xfrm flipH="1">
            <a:off x="1480436" y="4478487"/>
            <a:ext cx="3212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67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89E122D-89D4-4694-ABB4-927AAD839C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1251" y="1932191"/>
            <a:ext cx="1762033" cy="18069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7EB7A15-BD67-4EB6-A082-990A54B8FE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1250" y="2300254"/>
            <a:ext cx="1762033" cy="18069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33E2BF3-9AF7-4FAE-8D38-E36F2FC8DC3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39" t="2399" r="1914"/>
          <a:stretch/>
        </p:blipFill>
        <p:spPr>
          <a:xfrm>
            <a:off x="2668323" y="1288923"/>
            <a:ext cx="2347461" cy="1944210"/>
          </a:xfrm>
          <a:prstGeom prst="rect">
            <a:avLst/>
          </a:prstGeom>
        </p:spPr>
      </p:pic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66FE646E-E901-45FC-875E-80976316D199}"/>
              </a:ext>
            </a:extLst>
          </p:cNvPr>
          <p:cNvSpPr/>
          <p:nvPr/>
        </p:nvSpPr>
        <p:spPr>
          <a:xfrm>
            <a:off x="1957704" y="2067371"/>
            <a:ext cx="607938" cy="1806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ECB0DEF-8312-4D52-8544-7AC2C7912E3D}"/>
                  </a:ext>
                </a:extLst>
              </p:cNvPr>
              <p:cNvSpPr txBox="1"/>
              <p:nvPr/>
            </p:nvSpPr>
            <p:spPr>
              <a:xfrm>
                <a:off x="6592153" y="1174564"/>
                <a:ext cx="234746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Aggiorniamo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si elimina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al loro posto si inserisce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ECB0DEF-8312-4D52-8544-7AC2C7912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153" y="1174564"/>
                <a:ext cx="2347460" cy="738664"/>
              </a:xfrm>
              <a:prstGeom prst="rect">
                <a:avLst/>
              </a:prstGeom>
              <a:blipFill>
                <a:blip r:embed="rId9"/>
                <a:stretch>
                  <a:fillRect t="-1653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050A282F-7FC5-4178-962D-2EA66E99AE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7968" y="2067371"/>
            <a:ext cx="2479003" cy="1153236"/>
          </a:xfrm>
          <a:prstGeom prst="rect">
            <a:avLst/>
          </a:prstGeom>
        </p:spPr>
      </p:pic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E2D06914-DA81-4F97-9F25-85FD3700F126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 flipV="1">
            <a:off x="5015784" y="1543896"/>
            <a:ext cx="1576369" cy="7171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F184F795-A184-4800-A9F3-A9FE340FCA10}"/>
              </a:ext>
            </a:extLst>
          </p:cNvPr>
          <p:cNvCxnSpPr>
            <a:cxnSpLocks/>
          </p:cNvCxnSpPr>
          <p:nvPr/>
        </p:nvCxnSpPr>
        <p:spPr>
          <a:xfrm>
            <a:off x="7765883" y="1895472"/>
            <a:ext cx="0" cy="181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781D90B-D53C-4926-A116-6CA1C8023A6A}"/>
                  </a:ext>
                </a:extLst>
              </p:cNvPr>
              <p:cNvSpPr txBox="1"/>
              <p:nvPr/>
            </p:nvSpPr>
            <p:spPr>
              <a:xfrm>
                <a:off x="6107837" y="4419146"/>
                <a:ext cx="295883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Il genitore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? Si sceglie un generico nodo interno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si applicano ricorsivamente gli step precedenti</a:t>
                </a:r>
              </a:p>
            </p:txBody>
          </p:sp>
        </mc:Choice>
        <mc:Fallback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781D90B-D53C-4926-A116-6CA1C8023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837" y="4419146"/>
                <a:ext cx="2958831" cy="954107"/>
              </a:xfrm>
              <a:prstGeom prst="rect">
                <a:avLst/>
              </a:prstGeom>
              <a:blipFill>
                <a:blip r:embed="rId11"/>
                <a:stretch>
                  <a:fillRect t="-1282" b="-57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EEDD66CC-C988-4A89-8B61-2125BC170A31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7557470" y="3220607"/>
            <a:ext cx="29783" cy="1198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5C8F5DD0-6C39-474A-8395-389B7B47C2A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958" t="277" r="958" b="1203"/>
          <a:stretch/>
        </p:blipFill>
        <p:spPr>
          <a:xfrm>
            <a:off x="1990393" y="3924093"/>
            <a:ext cx="3576683" cy="1944211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7B8F3390-4BBE-4141-B3FC-D1A3872166D4}"/>
              </a:ext>
            </a:extLst>
          </p:cNvPr>
          <p:cNvCxnSpPr>
            <a:stCxn id="17" idx="1"/>
            <a:endCxn id="16" idx="3"/>
          </p:cNvCxnSpPr>
          <p:nvPr/>
        </p:nvCxnSpPr>
        <p:spPr>
          <a:xfrm flipH="1" flipV="1">
            <a:off x="5567076" y="4896199"/>
            <a:ext cx="54076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7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003C2189-CDF9-466D-8337-1D355E1664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722268" y="1647609"/>
            <a:ext cx="2743202" cy="220677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B73AB6CC-4039-450D-B50C-2FAFC2E1A31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903" t="570" r="1103"/>
          <a:stretch/>
        </p:blipFill>
        <p:spPr>
          <a:xfrm>
            <a:off x="186195" y="3295783"/>
            <a:ext cx="3888658" cy="21502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431A250-978E-46E5-B933-19E6232E36AE}"/>
                  </a:ext>
                </a:extLst>
              </p:cNvPr>
              <p:cNvSpPr txBox="1"/>
              <p:nvPr/>
            </p:nvSpPr>
            <p:spPr>
              <a:xfrm>
                <a:off x="9062" y="1604059"/>
                <a:ext cx="1917387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Infine si calcola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</p:txBody>
          </p:sp>
        </mc:Choice>
        <mc:Fallback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431A250-978E-46E5-B933-19E6232E3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604059"/>
                <a:ext cx="1917387" cy="324384"/>
              </a:xfrm>
              <a:prstGeom prst="rect">
                <a:avLst/>
              </a:prstGeom>
              <a:blipFill>
                <a:blip r:embed="rId11"/>
                <a:stretch>
                  <a:fillRect l="-952" t="-3774" b="-150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FDEECD0-C443-4E95-AC1A-1380DB5D43B2}"/>
              </a:ext>
            </a:extLst>
          </p:cNvPr>
          <p:cNvSpPr txBox="1"/>
          <p:nvPr/>
        </p:nvSpPr>
        <p:spPr>
          <a:xfrm>
            <a:off x="1517904" y="2400351"/>
            <a:ext cx="1171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Albero finale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DF2DD30-6CD8-4BEA-993A-95CFDE042D57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2103889" y="1907660"/>
            <a:ext cx="1" cy="492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6CAE33B5-8DD6-44E9-9D13-39C63D0F6B24}"/>
              </a:ext>
            </a:extLst>
          </p:cNvPr>
          <p:cNvCxnSpPr>
            <a:cxnSpLocks/>
          </p:cNvCxnSpPr>
          <p:nvPr/>
        </p:nvCxnSpPr>
        <p:spPr>
          <a:xfrm>
            <a:off x="2103890" y="2708128"/>
            <a:ext cx="0" cy="534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9905958-8A7E-43B8-A062-72EB40A5770D}"/>
              </a:ext>
            </a:extLst>
          </p:cNvPr>
          <p:cNvSpPr txBox="1"/>
          <p:nvPr/>
        </p:nvSpPr>
        <p:spPr>
          <a:xfrm>
            <a:off x="3450316" y="6099373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79441CC4-CE2A-47E5-BFBA-BE18AD1D4AEC}"/>
              </a:ext>
            </a:extLst>
          </p:cNvPr>
          <p:cNvSpPr txBox="1"/>
          <p:nvPr/>
        </p:nvSpPr>
        <p:spPr>
          <a:xfrm>
            <a:off x="5126657" y="1445400"/>
            <a:ext cx="3567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Complessità temporale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14A4554-C4CF-47D2-BF3A-9C5BE54DDFC0}"/>
                  </a:ext>
                </a:extLst>
              </p:cNvPr>
              <p:cNvSpPr txBox="1"/>
              <p:nvPr/>
            </p:nvSpPr>
            <p:spPr>
              <a:xfrm>
                <a:off x="5126657" y="2014280"/>
                <a:ext cx="401715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 Step: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Trovare il minimo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di dimensione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endParaRPr lang="it-IT" sz="14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14A4554-C4CF-47D2-BF3A-9C5BE54DD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657" y="2014280"/>
                <a:ext cx="4017159" cy="738664"/>
              </a:xfrm>
              <a:prstGeom prst="rect">
                <a:avLst/>
              </a:prstGeom>
              <a:blipFill>
                <a:blip r:embed="rId12"/>
                <a:stretch>
                  <a:fillRect l="-455" t="-8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Immagine 40">
            <a:extLst>
              <a:ext uri="{FF2B5EF4-FFF2-40B4-BE49-F238E27FC236}">
                <a16:creationId xmlns:a16="http://schemas.microsoft.com/office/drawing/2014/main" id="{CF414978-8B26-4CBA-A5C6-D1CE39B4DCD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964030" y="2562527"/>
            <a:ext cx="2571733" cy="2005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E12B5A93-DEC9-4958-9188-F913DDBC305F}"/>
                  </a:ext>
                </a:extLst>
              </p:cNvPr>
              <p:cNvSpPr txBox="1"/>
              <p:nvPr/>
            </p:nvSpPr>
            <p:spPr>
              <a:xfrm>
                <a:off x="5119261" y="2771265"/>
                <a:ext cx="401715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Trovare il genitore per ogni coppia di foglie e calcolare la distanza di tutte le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foglie rispetto al genitore stesso</a:t>
                </a:r>
              </a:p>
            </p:txBody>
          </p:sp>
        </mc:Choice>
        <mc:Fallback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E12B5A93-DEC9-4958-9188-F913DDBC3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261" y="2771265"/>
                <a:ext cx="4017159" cy="738664"/>
              </a:xfrm>
              <a:prstGeom prst="rect">
                <a:avLst/>
              </a:prstGeom>
              <a:blipFill>
                <a:blip r:embed="rId14"/>
                <a:stretch>
                  <a:fillRect l="-303" t="-1653" r="-152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Immagine 48">
            <a:extLst>
              <a:ext uri="{FF2B5EF4-FFF2-40B4-BE49-F238E27FC236}">
                <a16:creationId xmlns:a16="http://schemas.microsoft.com/office/drawing/2014/main" id="{9F940E34-E853-4F26-AE59-57FE617C10C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956634" y="3584946"/>
            <a:ext cx="2475766" cy="179383"/>
          </a:xfrm>
          <a:prstGeom prst="rect">
            <a:avLst/>
          </a:prstGeom>
        </p:spPr>
      </p:pic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ACF07961-80C8-4C63-9B53-3E8A5BAA36AC}"/>
              </a:ext>
            </a:extLst>
          </p:cNvPr>
          <p:cNvSpPr txBox="1"/>
          <p:nvPr/>
        </p:nvSpPr>
        <p:spPr>
          <a:xfrm>
            <a:off x="5073435" y="3839346"/>
            <a:ext cx="401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Calcolare la distanza tra le foglie interne (genitori)</a:t>
            </a:r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ED2E1232-4512-4FA4-9977-6A66C80C828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910808" y="4573126"/>
            <a:ext cx="1450063" cy="179719"/>
          </a:xfrm>
          <a:prstGeom prst="rect">
            <a:avLst/>
          </a:prstGeom>
        </p:spPr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9B727038-6828-4A63-ACB2-90318637F94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977657" y="5165136"/>
            <a:ext cx="4079660" cy="202698"/>
          </a:xfrm>
          <a:prstGeom prst="rect">
            <a:avLst/>
          </a:prstGeom>
        </p:spPr>
      </p:pic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99F7F7F2-B938-4F65-8337-9ACA24A59030}"/>
              </a:ext>
            </a:extLst>
          </p:cNvPr>
          <p:cNvCxnSpPr>
            <a:cxnSpLocks/>
          </p:cNvCxnSpPr>
          <p:nvPr/>
        </p:nvCxnSpPr>
        <p:spPr>
          <a:xfrm>
            <a:off x="4847208" y="1446515"/>
            <a:ext cx="0" cy="4279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7625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287,589"/>
  <p:tag name="LATEXADDIN" val="\documentclass{article}&#10;\usepackage{amsmath}&#10;\pagestyle{empty}&#10;\begin{document}&#10;&#10; \[d(x,y)\geq 0\hspace{1em} \forall \: x,y\in R^k\]&#10;&#10;&#10;\end{document}"/>
  <p:tag name="IGUANATEXSIZE" val="20"/>
  <p:tag name="IGUANATEXCURSOR" val="10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1085,864"/>
  <p:tag name="LATEXADDIN" val="\documentclass{article}&#10;\usepackage{amsmath}&#10;\pagestyle{empty}&#10;\begin{document}&#10;&#10;$d_{up}=d_{fu}-d_{fp}=5$&#10;&#10;&#10;\end{document}"/>
  <p:tag name="IGUANATEXSIZE" val="20"/>
  <p:tag name="IGUANATEXCURSOR" val="8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036,37"/>
  <p:tag name="LATEXADDIN" val="\documentclass{article}&#10;\usepackage{amsmath}&#10;\pagestyle{empty}&#10;\begin{document}&#10;&#10;$d_{sp}=d_{bs}-d_{bp}=4$&#10;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522,31"/>
  <p:tag name="LATEXADDIN" val="\documentclass{article}&#10;\usepackage{amsmath}&#10;\pagestyle{empty}&#10;\begin{document}&#10;&#10;\[d_{kp}=d_{up}-d_{uk}=5-2=3\]&#10;&#10;&#10;\end{document}"/>
  <p:tag name="IGUANATEXSIZE" val="20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1808,024"/>
  <p:tag name="LATEXADDIN" val="\documentclass{article}&#10;\usepackage{amsmath}&#10;\pagestyle{empty}&#10;\begin{document}&#10;&#10;\[T(step 1)=O(n) \times O(n) = O(n^2)\]&#10;&#10;&#10;\end{document}"/>
  <p:tag name="IGUANATEXSIZE" val="14"/>
  <p:tag name="IGUANATEXCURSOR" val="12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740,532"/>
  <p:tag name="LATEXADDIN" val="\documentclass{article}&#10;\usepackage{amsmath}&#10;\pagestyle{empty}&#10;\begin{document}&#10;&#10;\[T(step 2)=O(n)+O(1) \simeq O(n)\]&#10;&#10;&#10;\end{document}"/>
  <p:tag name="IGUANATEXSIZE" val="14"/>
  <p:tag name="IGUANATEXCURSOR" val="11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019,123"/>
  <p:tag name="LATEXADDIN" val="\documentclass{article}&#10;\usepackage{amsmath}&#10;\pagestyle{empty}&#10;\begin{document}&#10;&#10; \[T(step 3)=O(n/2)\]&#10;&#10;&#10;\end{document}"/>
  <p:tag name="IGUANATEXSIZE" val="14"/>
  <p:tag name="IGUANATEXCURSOR" val="10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866,892"/>
  <p:tag name="LATEXADDIN" val="\documentclass{article}&#10;\usepackage{amsmath}&#10;\pagestyle{empty}&#10;\begin{document}&#10;&#10;\[T(totale)=T(step 1)+T(step 2)+T(step 3) \simeq O(n^2)\]&#10;&#10;&#10;\end{document}"/>
  <p:tag name="IGUANATEXSIZE" val="14"/>
  <p:tag name="IGUANATEXCURSOR" val="13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138,358"/>
  <p:tag name="LATEXADDIN" val="\documentclass{article}&#10;\usepackage{amsmath}&#10;\pagestyle{empty}&#10;\begin{document}&#10;&#10;\[d(x,y)=0 \; \leftrightarrow \; x=y\]&#10;&#10;\end{document}"/>
  <p:tag name="IGUANATEXSIZE" val="20"/>
  <p:tag name="IGUANATEXCURSOR" val="11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489,314"/>
  <p:tag name="LATEXADDIN" val="\documentclass{article}&#10;\usepackage{amsmath}&#10;\pagestyle{empty}&#10;\begin{document}&#10;&#10; \[d(x,y)=d(y,x)\; \forall \: x,y\in R^k\]&#10;&#10;&#10;\end{document}"/>
  <p:tag name="IGUANATEXSIZE" val="20"/>
  <p:tag name="IGUANATEXCURSOR" val="9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2103,487"/>
  <p:tag name="LATEXADDIN" val="\documentclass{article}&#10;\usepackage{amsmath}&#10;\pagestyle{empty}&#10;\begin{document}&#10;&#10; \[d(x,y)\leq d(x,z)+d(y,z)\; \forall \: x,y,z\in R^k\]&#10;&#10;&#10;\end{document}"/>
  <p:tag name="IGUANATEXSIZE" val="20"/>
  <p:tag name="IGUANATEXCURSOR" val="11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,4837"/>
  <p:tag name="ORIGINALWIDTH" val="1196,85"/>
  <p:tag name="LATEXADDIN" val="\documentclass{article}&#10;\usepackage{amsmath}&#10;\pagestyle{empty}&#10;\begin{document}&#10;&#10;&#10;$ \forall i,j\in V,D_{ij}=d_{ij}(T)$&#10;&#10;\end{document}"/>
  <p:tag name="IGUANATEXSIZE" val="14"/>
  <p:tag name="IGUANATEXCURSOR" val="11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851,1436"/>
  <p:tag name="LATEXADDIN" val="\documentclass{article}&#10;\usepackage{amsmath}&#10;\pagestyle{empty}&#10;\begin{document}&#10;&#10;$min \rightarrow D_{fb}=2$&#10;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854,1432"/>
  <p:tag name="LATEXADDIN" val="\documentclass{article}&#10;\usepackage{amsmath}&#10;\pagestyle{empty}&#10;\begin{document}&#10;&#10;\[d_{fp}=d_{fu}-d_{up}\]&#10;&#10;&#10;\end{document}"/>
  <p:tag name="IGUANATEXSIZE" val="20"/>
  <p:tag name="IGUANATEXCURSOR" val="8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824,8969"/>
  <p:tag name="LATEXADDIN" val="\documentclass{article}&#10;\usepackage{amsmath}&#10;\pagestyle{empty}&#10;\begin{document}&#10;&#10;&#10;\[d_{bp}=d_{bu}-d_{up}\]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,2291"/>
  <p:tag name="ORIGINALWIDTH" val="970,3787"/>
  <p:tag name="LATEXADDIN" val="\documentclass{article}&#10;\usepackage{amsmath}&#10;\pagestyle{empty}&#10;\begin{document}&#10;&#10;&#10;$d_{up}=\frac{d_{fu}+d_{bu}-d_{fb}}2$&#10;&#10;\end{document}"/>
  <p:tag name="IGUANATEXSIZE" val="20"/>
  <p:tag name="IGUANATEXCURSOR" val="11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816</Words>
  <Application>Microsoft Office PowerPoint</Application>
  <PresentationFormat>Presentazione su schermo (4:3)</PresentationFormat>
  <Paragraphs>111</Paragraphs>
  <Slides>9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Matteo Tortoli</cp:lastModifiedBy>
  <cp:revision>111</cp:revision>
  <dcterms:created xsi:type="dcterms:W3CDTF">2012-12-06T09:21:12Z</dcterms:created>
  <dcterms:modified xsi:type="dcterms:W3CDTF">2019-06-27T22:44:29Z</dcterms:modified>
</cp:coreProperties>
</file>