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560" y="32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29/06/2019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29/06/2019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2159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1088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56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37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29/06/2019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29/06/2019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29/06/2019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29/06/2019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.emf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tags" Target="../tags/tag20.xml"/><Relationship Id="rId7" Type="http://schemas.openxmlformats.org/officeDocument/2006/relationships/image" Target="../media/image3.emf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tags" Target="../tags/tag19.xml"/><Relationship Id="rId16" Type="http://schemas.openxmlformats.org/officeDocument/2006/relationships/image" Target="../media/image56.png"/><Relationship Id="rId1" Type="http://schemas.openxmlformats.org/officeDocument/2006/relationships/tags" Target="../tags/tag18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51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tags" Target="../tags/tag21.xml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3.emf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3.emf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3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2.png"/><Relationship Id="rId2" Type="http://schemas.openxmlformats.org/officeDocument/2006/relationships/tags" Target="../tags/tag7.xml"/><Relationship Id="rId16" Type="http://schemas.openxmlformats.org/officeDocument/2006/relationships/image" Target="../media/image26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tags" Target="../tags/tag9.xml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3.emf"/><Relationship Id="rId10" Type="http://schemas.openxmlformats.org/officeDocument/2006/relationships/image" Target="../media/image31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38.png"/><Relationship Id="rId3" Type="http://schemas.openxmlformats.org/officeDocument/2006/relationships/tags" Target="../tags/tag14.xml"/><Relationship Id="rId7" Type="http://schemas.openxmlformats.org/officeDocument/2006/relationships/notesSlide" Target="../notesSlides/notesSlide8.xml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tags" Target="../tags/tag13.xml"/><Relationship Id="rId16" Type="http://schemas.openxmlformats.org/officeDocument/2006/relationships/image" Target="../media/image41.png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16.xml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tags" Target="../tags/tag15.xml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488049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Criticità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l’elemento più piccolo della matrice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deve corrispondere a due foglie vicine nell’albero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</a:t>
                </a:r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488049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4A427C9-49C9-4F01-B579-DB27D679860D}"/>
                  </a:ext>
                </a:extLst>
              </p:cNvPr>
              <p:cNvSpPr txBox="1"/>
              <p:nvPr/>
            </p:nvSpPr>
            <p:spPr>
              <a:xfrm>
                <a:off x="-1" y="202476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Possibile soluzione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Invece di cercare le foglie vicine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aggiungerle all’albero una alla volta.</a:t>
                </a: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E4A427C9-49C9-4F01-B579-DB27D6798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024763"/>
                <a:ext cx="9134754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2B5F6E44-8C16-4EFA-A1CA-072372EDC3C8}"/>
              </a:ext>
            </a:extLst>
          </p:cNvPr>
          <p:cNvCxnSpPr/>
          <p:nvPr/>
        </p:nvCxnSpPr>
        <p:spPr>
          <a:xfrm>
            <a:off x="4571907" y="1795826"/>
            <a:ext cx="0" cy="228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DF37E88-5AF1-4FBD-B36B-6E837A119FB5}"/>
              </a:ext>
            </a:extLst>
          </p:cNvPr>
          <p:cNvSpPr txBox="1"/>
          <p:nvPr/>
        </p:nvSpPr>
        <p:spPr>
          <a:xfrm>
            <a:off x="-1" y="25597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Nuovo problema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Calcolare il peso degli archi che collegano le foglie con i rispettivi genitori (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arti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).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AF063F1-D1D3-4A2C-977D-499394212AE3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567376" y="2332540"/>
            <a:ext cx="0" cy="227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2EDAB93-891C-4E81-9C8A-6F0DA421FC6B}"/>
              </a:ext>
            </a:extLst>
          </p:cNvPr>
          <p:cNvSpPr txBox="1"/>
          <p:nvPr/>
        </p:nvSpPr>
        <p:spPr>
          <a:xfrm>
            <a:off x="-1" y="3254503"/>
            <a:ext cx="2959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Teorema del peso degli arti: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C84EA05A-773C-46E3-BCEB-002221CFB655}"/>
                  </a:ext>
                </a:extLst>
              </p:cNvPr>
              <p:cNvSpPr txBox="1"/>
              <p:nvPr/>
            </p:nvSpPr>
            <p:spPr>
              <a:xfrm>
                <a:off x="9246" y="3575326"/>
                <a:ext cx="91347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il peso dell’arto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Data una matrice delle distanze additiva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una foglia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𝑙𝑖𝑚𝑏𝑤𝑒𝑖𝑔h𝑡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è uguale al valore minimo di			      tra tutte le foglie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C84EA05A-773C-46E3-BCEB-002221CFB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3575326"/>
                <a:ext cx="9134754" cy="523220"/>
              </a:xfrm>
              <a:prstGeom prst="rect">
                <a:avLst/>
              </a:prstGeom>
              <a:blipFill>
                <a:blip r:embed="rId7"/>
                <a:stretch>
                  <a:fillRect l="-200" t="-2353" r="-668" b="-117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5FA29C9E-E156-4A77-BD62-06B38441F90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228850" y="3846680"/>
            <a:ext cx="1312462" cy="29477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0F49FD56-3C32-4A32-B301-841F3A9B6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5081" y="5030439"/>
            <a:ext cx="3294750" cy="1484759"/>
          </a:xfrm>
          <a:prstGeom prst="rect">
            <a:avLst/>
          </a:prstGeom>
        </p:spPr>
      </p:pic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BFE0464B-922D-4792-B745-8246266338F9}"/>
              </a:ext>
            </a:extLst>
          </p:cNvPr>
          <p:cNvCxnSpPr>
            <a:cxnSpLocks/>
          </p:cNvCxnSpPr>
          <p:nvPr/>
        </p:nvCxnSpPr>
        <p:spPr>
          <a:xfrm>
            <a:off x="4561026" y="2853240"/>
            <a:ext cx="0" cy="455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F833B61-5666-402F-BC99-3BBAAE47915F}"/>
              </a:ext>
            </a:extLst>
          </p:cNvPr>
          <p:cNvSpPr txBox="1"/>
          <p:nvPr/>
        </p:nvSpPr>
        <p:spPr>
          <a:xfrm>
            <a:off x="3042881" y="4352169"/>
            <a:ext cx="297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Algoritmo «albero additivo»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D516BF88-7C2B-43FB-A714-F6C4BC0E399F}"/>
              </a:ext>
            </a:extLst>
          </p:cNvPr>
          <p:cNvSpPr txBox="1"/>
          <p:nvPr/>
        </p:nvSpPr>
        <p:spPr>
          <a:xfrm>
            <a:off x="550508" y="5750854"/>
            <a:ext cx="1583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166782C-E65B-4897-A2C6-3DA4F7EE81AF}"/>
              </a:ext>
            </a:extLst>
          </p:cNvPr>
          <p:cNvCxnSpPr>
            <a:cxnSpLocks/>
          </p:cNvCxnSpPr>
          <p:nvPr/>
        </p:nvCxnSpPr>
        <p:spPr>
          <a:xfrm>
            <a:off x="2133939" y="5878046"/>
            <a:ext cx="5505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85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/>
              <p:nvPr/>
            </p:nvSpPr>
            <p:spPr>
              <a:xfrm>
                <a:off x="9061" y="1658679"/>
                <a:ext cx="91349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1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Se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contiene due elementi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restituisci l’albero costituito da un arco che collega le due foglie. Altrimenti step 2;</a:t>
                </a:r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658679"/>
                <a:ext cx="9134939" cy="523220"/>
              </a:xfrm>
              <a:prstGeom prst="rect">
                <a:avLst/>
              </a:prstGeom>
              <a:blipFill>
                <a:blip r:embed="rId8"/>
                <a:stretch>
                  <a:fillRect l="-200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/>
              <p:nvPr/>
            </p:nvSpPr>
            <p:spPr>
              <a:xfrm>
                <a:off x="-185" y="2459413"/>
                <a:ext cx="65441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2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Scegli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usando il teorema del peso degli arti:</a:t>
                </a:r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459413"/>
                <a:ext cx="6544138" cy="307777"/>
              </a:xfrm>
              <a:prstGeom prst="rect">
                <a:avLst/>
              </a:prstGeom>
              <a:blipFill>
                <a:blip r:embed="rId9"/>
                <a:stretch>
                  <a:fillRect l="-280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5B63084B-856F-4A60-A3D3-53E17E510D9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082015" y="2491917"/>
            <a:ext cx="2004225" cy="254953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C759EE69-B43B-479F-88D4-D77F655A158D}"/>
              </a:ext>
            </a:extLst>
          </p:cNvPr>
          <p:cNvCxnSpPr/>
          <p:nvPr/>
        </p:nvCxnSpPr>
        <p:spPr>
          <a:xfrm>
            <a:off x="6553201" y="2619393"/>
            <a:ext cx="406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/>
              <p:nvPr/>
            </p:nvSpPr>
            <p:spPr>
              <a:xfrm>
                <a:off x="-32311" y="3712893"/>
                <a:ext cx="46042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3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Sottrai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nella riga e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(esclusa la diagonale):</a:t>
                </a:r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311" y="3712893"/>
                <a:ext cx="4604218" cy="523220"/>
              </a:xfrm>
              <a:prstGeom prst="rect">
                <a:avLst/>
              </a:prstGeom>
              <a:blipFill>
                <a:blip r:embed="rId11"/>
                <a:stretch>
                  <a:fillRect l="-397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magine 15">
            <a:extLst>
              <a:ext uri="{FF2B5EF4-FFF2-40B4-BE49-F238E27FC236}">
                <a16:creationId xmlns:a16="http://schemas.microsoft.com/office/drawing/2014/main" id="{D7CF82A1-7176-4F47-9B31-206F33B2C2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56726" y="3020650"/>
            <a:ext cx="3587274" cy="1615018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4DEB66D1-DDCF-4004-A3C9-247BE710F38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4571907" y="3974503"/>
            <a:ext cx="8840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395BFC77-03FC-417F-8022-45CE833711FF}"/>
                  </a:ext>
                </a:extLst>
              </p:cNvPr>
              <p:cNvSpPr txBox="1"/>
              <p:nvPr/>
            </p:nvSpPr>
            <p:spPr>
              <a:xfrm>
                <a:off x="-185" y="4821138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4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Applica nuovamente il teorema del peso degli arti, con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  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395BFC77-03FC-417F-8022-45CE83371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4821138"/>
                <a:ext cx="9143817" cy="307777"/>
              </a:xfrm>
              <a:prstGeom prst="rect">
                <a:avLst/>
              </a:prstGeom>
              <a:blipFill>
                <a:blip r:embed="rId13"/>
                <a:stretch>
                  <a:fillRect l="-200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7C9E9640-F024-4F1A-BE38-FB55EA44055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82200" y="5368779"/>
            <a:ext cx="6319964" cy="345161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965304D6-894B-4333-BF5F-7EB150B5FA9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6484365" y="5347835"/>
            <a:ext cx="2127816" cy="348219"/>
          </a:xfrm>
          <a:prstGeom prst="rect">
            <a:avLst/>
          </a:prstGeom>
        </p:spPr>
      </p:pic>
      <p:pic>
        <p:nvPicPr>
          <p:cNvPr id="36" name="Immagine 35">
            <a:extLst>
              <a:ext uri="{FF2B5EF4-FFF2-40B4-BE49-F238E27FC236}">
                <a16:creationId xmlns:a16="http://schemas.microsoft.com/office/drawing/2014/main" id="{ECF23CA1-6269-40DC-A680-BF291C2DBDD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2041" y="6001947"/>
            <a:ext cx="1851723" cy="2563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183372F0-4B5E-4337-B922-5F5999E94642}"/>
                  </a:ext>
                </a:extLst>
              </p:cNvPr>
              <p:cNvSpPr txBox="1"/>
              <p:nvPr/>
            </p:nvSpPr>
            <p:spPr>
              <a:xfrm>
                <a:off x="3143840" y="5967536"/>
                <a:ext cx="37401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cs typeface="Arial" panose="020B0604020202020204" pitchFamily="34" charset="0"/>
                    <a:sym typeface="Wingdings" panose="05000000000000000000" pitchFamily="2" charset="2"/>
                  </a:rPr>
                  <a:t>La foglia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è lungo l’arco che collega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con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183372F0-4B5E-4337-B922-5F5999E94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840" y="5967536"/>
                <a:ext cx="3740145" cy="307777"/>
              </a:xfrm>
              <a:prstGeom prst="rect">
                <a:avLst/>
              </a:prstGeom>
              <a:blipFill>
                <a:blip r:embed="rId17"/>
                <a:stretch>
                  <a:fillRect l="-489" t="-4000" b="-2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55149745-2017-4AE4-AA09-89EDD19D3AF7}"/>
              </a:ext>
            </a:extLst>
          </p:cNvPr>
          <p:cNvCxnSpPr>
            <a:cxnSpLocks/>
          </p:cNvCxnSpPr>
          <p:nvPr/>
        </p:nvCxnSpPr>
        <p:spPr>
          <a:xfrm flipV="1">
            <a:off x="2082800" y="6121425"/>
            <a:ext cx="1061040" cy="8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71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/>
              <p:nvPr/>
            </p:nvSpPr>
            <p:spPr>
              <a:xfrm>
                <a:off x="9061" y="1655899"/>
                <a:ext cx="74280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5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Rimuovi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:r>
                  <a:rPr lang="it-IT" sz="1400" b="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riesegui tutti gli step </a:t>
                </a:r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fino a che non si ottiene 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×2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0FE0B87E-F336-4CE9-8C15-97BB1056F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1655899"/>
                <a:ext cx="7428059" cy="307777"/>
              </a:xfrm>
              <a:prstGeom prst="rect">
                <a:avLst/>
              </a:prstGeom>
              <a:blipFill>
                <a:blip r:embed="rId4"/>
                <a:stretch>
                  <a:fillRect l="-24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/>
              <p:nvPr/>
            </p:nvSpPr>
            <p:spPr>
              <a:xfrm>
                <a:off x="-185" y="2173393"/>
                <a:ext cx="47550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6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Costruisci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a partire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×2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BB688B7-9B54-4FB7-B814-0186D5D0A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173393"/>
                <a:ext cx="4755065" cy="307777"/>
              </a:xfrm>
              <a:prstGeom prst="rect">
                <a:avLst/>
              </a:prstGeom>
              <a:blipFill>
                <a:blip r:embed="rId5"/>
                <a:stretch>
                  <a:fillRect l="-38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/>
              <p:nvPr/>
            </p:nvSpPr>
            <p:spPr>
              <a:xfrm>
                <a:off x="-11991" y="2706639"/>
                <a:ext cx="9143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7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Inserisci di volta in volta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, dove il peso del loro arto è 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𝑙𝑖𝑚𝑏𝑤𝑒𝑖𝑔h𝑡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. Il risultato di questa operazione sarà l’albero evolutivo completo.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AA0A21A-7828-4C81-AEDD-7BB4428F0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91" y="2706639"/>
                <a:ext cx="9143816" cy="523220"/>
              </a:xfrm>
              <a:prstGeom prst="rect">
                <a:avLst/>
              </a:prstGeom>
              <a:blipFill>
                <a:blip r:embed="rId6"/>
                <a:stretch>
                  <a:fillRect l="-200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5A31B4E3-EAA1-47E1-B42B-538552284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9263" y="2065838"/>
            <a:ext cx="3095714" cy="522450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B71CFF27-78EF-4F24-A7EB-482544DCBC2C}"/>
              </a:ext>
            </a:extLst>
          </p:cNvPr>
          <p:cNvCxnSpPr>
            <a:stCxn id="13" idx="3"/>
          </p:cNvCxnSpPr>
          <p:nvPr/>
        </p:nvCxnSpPr>
        <p:spPr>
          <a:xfrm flipV="1">
            <a:off x="4754880" y="2322713"/>
            <a:ext cx="1056640" cy="4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Immagine 7">
            <a:extLst>
              <a:ext uri="{FF2B5EF4-FFF2-40B4-BE49-F238E27FC236}">
                <a16:creationId xmlns:a16="http://schemas.microsoft.com/office/drawing/2014/main" id="{6B1F3F17-F665-49BE-AD9B-0C592971410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26" r="1191"/>
          <a:stretch/>
        </p:blipFill>
        <p:spPr>
          <a:xfrm>
            <a:off x="2550067" y="3758201"/>
            <a:ext cx="4043680" cy="222448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BE1BCA0-343E-4C01-9978-8354F7BB2E53}"/>
              </a:ext>
            </a:extLst>
          </p:cNvPr>
          <p:cNvCxnSpPr>
            <a:stCxn id="17" idx="2"/>
          </p:cNvCxnSpPr>
          <p:nvPr/>
        </p:nvCxnSpPr>
        <p:spPr>
          <a:xfrm>
            <a:off x="4559917" y="3229859"/>
            <a:ext cx="0" cy="451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2FBB61A-414B-4249-A59F-C329DACA1D7F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3766617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490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Additivo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387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 – 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ADDC409-2037-4C63-98EB-84943F468B73}"/>
                  </a:ext>
                </a:extLst>
              </p:cNvPr>
              <p:cNvSpPr txBox="1"/>
              <p:nvPr/>
            </p:nvSpPr>
            <p:spPr>
              <a:xfrm>
                <a:off x="9062" y="1631995"/>
                <a:ext cx="409557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calcola il peso dell’arto dell’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𝑒𝑠𝑖𝑚𝑎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foglia;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aggiorna la riga e la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Individua il punto in cui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b="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va inserita in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ADDC409-2037-4C63-98EB-84943F468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31995"/>
                <a:ext cx="4095578" cy="1169551"/>
              </a:xfrm>
              <a:prstGeom prst="rect">
                <a:avLst/>
              </a:prstGeom>
              <a:blipFill>
                <a:blip r:embed="rId4"/>
                <a:stretch>
                  <a:fillRect l="-446" t="-1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C5EB037-59A4-48D2-AC13-EB126BA328FE}"/>
                  </a:ext>
                </a:extLst>
              </p:cNvPr>
              <p:cNvSpPr txBox="1"/>
              <p:nvPr/>
            </p:nvSpPr>
            <p:spPr>
              <a:xfrm>
                <a:off x="6177076" y="1945958"/>
                <a:ext cx="2957862" cy="541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𝐴𝑙𝑏𝑒𝑟𝑜𝐴𝑑𝑑𝑖𝑡𝑖𝑣𝑜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3C5EB037-59A4-48D2-AC13-EB126BA32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076" y="1945958"/>
                <a:ext cx="2957862" cy="541623"/>
              </a:xfrm>
              <a:prstGeom prst="rect">
                <a:avLst/>
              </a:prstGeom>
              <a:blipFill>
                <a:blip r:embed="rId5"/>
                <a:stretch>
                  <a:fillRect l="-617" t="-2247" b="-11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DD44D04C-E3C7-4FF0-B451-4BC0556BC62F}"/>
              </a:ext>
            </a:extLst>
          </p:cNvPr>
          <p:cNvCxnSpPr>
            <a:stCxn id="20" idx="3"/>
          </p:cNvCxnSpPr>
          <p:nvPr/>
        </p:nvCxnSpPr>
        <p:spPr>
          <a:xfrm flipV="1">
            <a:off x="4104640" y="2216770"/>
            <a:ext cx="199136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7171666-322E-4242-90BF-FB83DFB1FDFA}"/>
                  </a:ext>
                </a:extLst>
              </p:cNvPr>
              <p:cNvSpPr txBox="1"/>
              <p:nvPr/>
            </p:nvSpPr>
            <p:spPr>
              <a:xfrm>
                <a:off x="827398" y="3195750"/>
                <a:ext cx="74890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Viene eseguito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𝑡𝑜𝑡𝑎𝑙𝑒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𝐴𝑙𝑏𝑒𝑟𝑜𝐴𝑑𝑑𝑖𝑡𝑖𝑣𝑜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:r>
                  <a:rPr lang="it-IT" sz="1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7171666-322E-4242-90BF-FB83DFB1F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98" y="3195750"/>
                <a:ext cx="7489018" cy="307777"/>
              </a:xfrm>
              <a:prstGeom prst="rect">
                <a:avLst/>
              </a:prstGeom>
              <a:blipFill>
                <a:blip r:embed="rId6"/>
                <a:stretch>
                  <a:fillRect l="-244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F5CC9B33-04B3-498F-A485-5035345C6515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rot="5400000">
            <a:off x="5759873" y="1299615"/>
            <a:ext cx="708169" cy="30841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919C695C-8CB1-41F7-B0E5-A6D079D2607B}"/>
              </a:ext>
            </a:extLst>
          </p:cNvPr>
          <p:cNvCxnSpPr>
            <a:cxnSpLocks/>
          </p:cNvCxnSpPr>
          <p:nvPr/>
        </p:nvCxnSpPr>
        <p:spPr>
          <a:xfrm flipV="1">
            <a:off x="436880" y="3774337"/>
            <a:ext cx="8098883" cy="60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/>
              <p:nvPr/>
            </p:nvSpPr>
            <p:spPr>
              <a:xfrm>
                <a:off x="9062" y="4131627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Criticità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𝐴𝑙𝑏𝑒𝑟𝑜𝐴𝑑𝑑𝑖𝑡𝑖𝑣𝑜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riesce a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è additiva.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4131627"/>
                <a:ext cx="9134754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5EE0C61-FB34-4008-A46B-6BF83FC84375}"/>
              </a:ext>
            </a:extLst>
          </p:cNvPr>
          <p:cNvSpPr txBox="1"/>
          <p:nvPr/>
        </p:nvSpPr>
        <p:spPr>
          <a:xfrm>
            <a:off x="9246" y="5256920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Criticità risolva dall’algoritmo </a:t>
            </a:r>
            <a:r>
              <a:rPr lang="it-IT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Neighbor-Joining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71D3AA8-4091-42F3-A65F-B134697C78A9}"/>
              </a:ext>
            </a:extLst>
          </p:cNvPr>
          <p:cNvCxnSpPr>
            <a:stCxn id="32" idx="2"/>
          </p:cNvCxnSpPr>
          <p:nvPr/>
        </p:nvCxnSpPr>
        <p:spPr>
          <a:xfrm flipH="1">
            <a:off x="4571907" y="4439404"/>
            <a:ext cx="4532" cy="7421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64999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06473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195777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52515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58754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58163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-9061" y="4636273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691362" y="573552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85610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748380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69228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22626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0999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7185" y="1066400"/>
            <a:ext cx="912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diagramma che rappresenta le relazioni evolutive tra le varie entità biologiche, dove i nodi (o vertici) rappresentano tali entità, mentre gli archi mostrano loro relazioni tra di loro.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511299" y="1762499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" y="273189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306721" y="244553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 (o con radice)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574859" y="274260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4996357" y="244207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 (o senza radice)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9061" y="4733897"/>
            <a:ext cx="4210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speciale, chiamato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(nodi interni) con grado maggiore di 1 sono gli antenati;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(foglie) con grado 1 sono le specie attualmente esistenti;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Quindi la radice è l’antenato comune a tutti i vertici.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4734255" y="4767671"/>
            <a:ext cx="44097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Alberi senza la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maggiore di 1 sono i nodi interni;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1 sono dette foglie;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Usati per mostrare le relazioni tra le entità piuttosto che mostrare l’antenato comune a tutti.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787161" y="191638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5029380" y="1916388"/>
            <a:ext cx="1517853" cy="5256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0970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8326" y="1155171"/>
            <a:ext cx="915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Gli algoritmi utilizzati per la costruzione degli alberi evolutivi prendono il nome di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in quanto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9061" y="2676550"/>
                <a:ext cx="30093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Distanza: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2676550"/>
                <a:ext cx="3009347" cy="307777"/>
              </a:xfrm>
              <a:prstGeom prst="rect">
                <a:avLst/>
              </a:prstGeom>
              <a:blipFill>
                <a:blip r:embed="rId8"/>
                <a:stretch>
                  <a:fillRect l="-607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41707" y="650419"/>
            <a:ext cx="998159" cy="3054102"/>
          </a:xfrm>
          <a:prstGeom prst="bentConnector3">
            <a:avLst>
              <a:gd name="adj1" fmla="val 144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25952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565390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27432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566870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27430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566868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28910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568348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endCxn id="33" idx="1"/>
          </p:cNvCxnSpPr>
          <p:nvPr/>
        </p:nvCxnSpPr>
        <p:spPr>
          <a:xfrm flipV="1">
            <a:off x="3018408" y="2298928"/>
            <a:ext cx="1546982" cy="5222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</p:cNvCxnSpPr>
          <p:nvPr/>
        </p:nvCxnSpPr>
        <p:spPr>
          <a:xfrm flipV="1">
            <a:off x="3027791" y="2638888"/>
            <a:ext cx="1548462" cy="201552"/>
          </a:xfrm>
          <a:prstGeom prst="bentConnector3">
            <a:avLst>
              <a:gd name="adj1" fmla="val 494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</p:cNvCxnSpPr>
          <p:nvPr/>
        </p:nvCxnSpPr>
        <p:spPr>
          <a:xfrm>
            <a:off x="3026733" y="2828198"/>
            <a:ext cx="1540135" cy="1538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015870" y="2821218"/>
            <a:ext cx="1527562" cy="553127"/>
          </a:xfrm>
          <a:prstGeom prst="bentConnector3">
            <a:avLst>
              <a:gd name="adj1" fmla="val 511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162205" y="3873674"/>
                <a:ext cx="88280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5" y="3873674"/>
                <a:ext cx="8828096" cy="307777"/>
              </a:xfrm>
              <a:prstGeom prst="rect">
                <a:avLst/>
              </a:prstGeom>
              <a:blipFill>
                <a:blip r:embed="rId13"/>
                <a:stretch>
                  <a:fillRect l="-207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1248" y="4851449"/>
            <a:ext cx="5681522" cy="136390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454070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4576253" y="4181451"/>
            <a:ext cx="2692" cy="272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E11C606-8F48-4422-8E2B-D90C38B91667}"/>
                  </a:ext>
                </a:extLst>
              </p:cNvPr>
              <p:cNvSpPr txBox="1"/>
              <p:nvPr/>
            </p:nvSpPr>
            <p:spPr>
              <a:xfrm>
                <a:off x="-8326" y="1155171"/>
                <a:ext cx="408698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Proprietà dell’albero: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Numero non negativo su ogni arco rappresenta la distanza tra le foglie;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evolutiva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 due entità biologiche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somma del peso degli archi che  collegano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𝑗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Tutti i vertici hanno grado diverso da 2 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Albero semplice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L’albero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alla matrice D.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E11C606-8F48-4422-8E2B-D90C38B9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1155171"/>
                <a:ext cx="4086989" cy="2031325"/>
              </a:xfrm>
              <a:prstGeom prst="rect">
                <a:avLst/>
              </a:prstGeom>
              <a:blipFill>
                <a:blip r:embed="rId6"/>
                <a:stretch>
                  <a:fillRect l="-448" t="-299" b="-20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144074" y="355893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74" y="3558938"/>
                <a:ext cx="4623235" cy="307777"/>
              </a:xfrm>
              <a:prstGeom prst="rect">
                <a:avLst/>
              </a:prstGeom>
              <a:blipFill>
                <a:blip r:embed="rId7"/>
                <a:stretch>
                  <a:fillRect l="-396" t="-4000" r="-923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257690" y="360100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67309" y="371282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228804" y="400907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804" y="4009079"/>
                <a:ext cx="5699718" cy="307777"/>
              </a:xfrm>
              <a:prstGeom prst="rect">
                <a:avLst/>
              </a:prstGeom>
              <a:blipFill>
                <a:blip r:embed="rId9"/>
                <a:stretch>
                  <a:fillRect l="-32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63182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499220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572098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572258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587701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400824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97922" y="2037743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6402163" y="3449011"/>
            <a:ext cx="2579825" cy="2094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Si aggiunge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riscrivono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121" y="1665316"/>
                <a:ext cx="2149818" cy="971356"/>
              </a:xfrm>
              <a:prstGeom prst="rect">
                <a:avLst/>
              </a:prstGeom>
              <a:blipFill>
                <a:blip r:embed="rId11"/>
                <a:stretch>
                  <a:fillRect l="-850" t="-1250" r="-1133" b="-5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stCxn id="27" idx="2"/>
            <a:endCxn id="20" idx="0"/>
          </p:cNvCxnSpPr>
          <p:nvPr/>
        </p:nvCxnSpPr>
        <p:spPr>
          <a:xfrm rot="5400000">
            <a:off x="7469884" y="2858864"/>
            <a:ext cx="812339" cy="3679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177594" y="3615610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210680" y="5123193"/>
            <a:ext cx="1676190" cy="248381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90C8C20A-4C3A-4039-8B10-7686F67703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801667" y="4308582"/>
            <a:ext cx="1971809" cy="339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4207454" y="432468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Come trovare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𝑢𝑝</m:t>
                        </m:r>
                      </m:sub>
                    </m:sSub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?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454" y="432468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 l="-1091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4577F59B-D14A-4F65-9936-5653BC580E34}"/>
              </a:ext>
            </a:extLst>
          </p:cNvPr>
          <p:cNvCxnSpPr>
            <a:stCxn id="38" idx="2"/>
            <a:endCxn id="43" idx="0"/>
          </p:cNvCxnSpPr>
          <p:nvPr/>
        </p:nvCxnSpPr>
        <p:spPr>
          <a:xfrm>
            <a:off x="5045549" y="3867532"/>
            <a:ext cx="0" cy="457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A13BAAB6-EA1A-4A27-A81D-C9116B203822}"/>
              </a:ext>
            </a:extLst>
          </p:cNvPr>
          <p:cNvCxnSpPr>
            <a:stCxn id="40" idx="0"/>
            <a:endCxn id="43" idx="2"/>
          </p:cNvCxnSpPr>
          <p:nvPr/>
        </p:nvCxnSpPr>
        <p:spPr>
          <a:xfrm flipH="1" flipV="1">
            <a:off x="5045549" y="4649709"/>
            <a:ext cx="3226" cy="473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3767EA2D-621B-4D46-8787-FF6E01E39FA1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3800385" y="4487197"/>
            <a:ext cx="407069" cy="9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9061" y="3865563"/>
                <a:ext cx="1471375" cy="1225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Sostituendo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alle due formule si 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865563"/>
                <a:ext cx="1471375" cy="1225848"/>
              </a:xfrm>
              <a:prstGeom prst="rect">
                <a:avLst/>
              </a:prstGeom>
              <a:blipFill>
                <a:blip r:embed="rId16"/>
                <a:stretch>
                  <a:fillRect l="-1240" t="-995" r="-24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D7969D80-158E-46C1-A9B3-3C5EED014A3D}"/>
              </a:ext>
            </a:extLst>
          </p:cNvPr>
          <p:cNvCxnSpPr>
            <a:cxnSpLocks/>
            <a:stCxn id="42" idx="1"/>
            <a:endCxn id="54" idx="3"/>
          </p:cNvCxnSpPr>
          <p:nvPr/>
        </p:nvCxnSpPr>
        <p:spPr>
          <a:xfrm flipH="1">
            <a:off x="1480436" y="4478487"/>
            <a:ext cx="3212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1932191"/>
            <a:ext cx="1762033" cy="18069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300254"/>
            <a:ext cx="1762033" cy="18069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3" y="1288923"/>
            <a:ext cx="2347461" cy="1944210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1957704" y="2067371"/>
            <a:ext cx="607938" cy="18069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592153" y="1174564"/>
                <a:ext cx="23474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Aggiorniamo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si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153" y="1174564"/>
                <a:ext cx="2347460" cy="738664"/>
              </a:xfrm>
              <a:prstGeom prst="rect">
                <a:avLst/>
              </a:prstGeom>
              <a:blipFill>
                <a:blip r:embed="rId9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7968" y="2067371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015784" y="1543896"/>
            <a:ext cx="1576369" cy="717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</p:cNvCxnSpPr>
          <p:nvPr/>
        </p:nvCxnSpPr>
        <p:spPr>
          <a:xfrm>
            <a:off x="7765883" y="1895472"/>
            <a:ext cx="0" cy="181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107837" y="4419146"/>
                <a:ext cx="295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Si sceglie un generico nodo interno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si applicano ricorsivamente gli step precedenti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837" y="4419146"/>
                <a:ext cx="2958831" cy="954107"/>
              </a:xfrm>
              <a:prstGeom prst="rect">
                <a:avLst/>
              </a:prstGeom>
              <a:blipFill>
                <a:blip r:embed="rId11"/>
                <a:stretch>
                  <a:fillRect t="-1282" b="-5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7557470" y="3220607"/>
            <a:ext cx="29783" cy="1198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1990393" y="3924093"/>
            <a:ext cx="3576683" cy="1944211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 flipV="1">
            <a:off x="5567076" y="4896199"/>
            <a:ext cx="54076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03" t="570" r="1103"/>
          <a:stretch/>
        </p:blipFill>
        <p:spPr>
          <a:xfrm>
            <a:off x="186195" y="3295783"/>
            <a:ext cx="3888658" cy="2150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/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Infine si calcola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B431A250-978E-46E5-B933-19E6232E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04059"/>
                <a:ext cx="1917387" cy="324384"/>
              </a:xfrm>
              <a:prstGeom prst="rect">
                <a:avLst/>
              </a:prstGeom>
              <a:blipFill>
                <a:blip r:embed="rId11"/>
                <a:stretch>
                  <a:fillRect l="-952" t="-3774" b="-15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517904" y="2400351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2103889" y="1907660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6CAE33B5-8DD6-44E9-9D13-39C63D0F6B24}"/>
              </a:ext>
            </a:extLst>
          </p:cNvPr>
          <p:cNvCxnSpPr>
            <a:cxnSpLocks/>
          </p:cNvCxnSpPr>
          <p:nvPr/>
        </p:nvCxnSpPr>
        <p:spPr>
          <a:xfrm>
            <a:off x="2103890" y="2708128"/>
            <a:ext cx="0" cy="534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657" y="2014280"/>
                <a:ext cx="4017159" cy="738664"/>
              </a:xfrm>
              <a:prstGeom prst="rect">
                <a:avLst/>
              </a:prstGeom>
              <a:blipFill>
                <a:blip r:embed="rId12"/>
                <a:stretch>
                  <a:fillRect l="-455" t="-82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Immagine 40">
            <a:extLst>
              <a:ext uri="{FF2B5EF4-FFF2-40B4-BE49-F238E27FC236}">
                <a16:creationId xmlns:a16="http://schemas.microsoft.com/office/drawing/2014/main" id="{CF414978-8B26-4CBA-A5C6-D1CE39B4DCD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2562527"/>
            <a:ext cx="2571733" cy="2005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/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genitore per ogni coppia di foglie e calcolare la distanza di tutte le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foglie rispetto al genitore stesso</a:t>
                </a:r>
              </a:p>
            </p:txBody>
          </p:sp>
        </mc:Choice>
        <mc:Fallback xmlns="">
          <p:sp>
            <p:nvSpPr>
              <p:cNvPr id="47" name="CasellaDiTesto 46">
                <a:extLst>
                  <a:ext uri="{FF2B5EF4-FFF2-40B4-BE49-F238E27FC236}">
                    <a16:creationId xmlns:a16="http://schemas.microsoft.com/office/drawing/2014/main" id="{E12B5A93-DEC9-4958-9188-F913DDBC3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261" y="2771265"/>
                <a:ext cx="4017159" cy="738664"/>
              </a:xfrm>
              <a:prstGeom prst="rect">
                <a:avLst/>
              </a:prstGeom>
              <a:blipFill>
                <a:blip r:embed="rId14"/>
                <a:stretch>
                  <a:fillRect l="-303" t="-1653" r="-152" b="-74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Immagine 48">
            <a:extLst>
              <a:ext uri="{FF2B5EF4-FFF2-40B4-BE49-F238E27FC236}">
                <a16:creationId xmlns:a16="http://schemas.microsoft.com/office/drawing/2014/main" id="{9F940E34-E853-4F26-AE59-57FE617C10C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956634" y="3584946"/>
            <a:ext cx="2475766" cy="179383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073435" y="3839346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Calcolare la distanza tra le foglie interne (genitori)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ED2E1232-4512-4FA4-9977-6A66C80C828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5910808" y="4573126"/>
            <a:ext cx="1450063" cy="179719"/>
          </a:xfrm>
          <a:prstGeom prst="rect">
            <a:avLst/>
          </a:prstGeom>
        </p:spPr>
      </p:pic>
      <p:pic>
        <p:nvPicPr>
          <p:cNvPr id="57" name="Immagine 56">
            <a:extLst>
              <a:ext uri="{FF2B5EF4-FFF2-40B4-BE49-F238E27FC236}">
                <a16:creationId xmlns:a16="http://schemas.microsoft.com/office/drawing/2014/main" id="{9B727038-6828-4A63-ACB2-90318637F94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977657" y="5165136"/>
            <a:ext cx="4079660" cy="202698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808,024"/>
  <p:tag name="LATEXADDIN" val="\documentclass{article}&#10;\usepackage{amsmath}&#10;\pagestyle{empty}&#10;\begin{document}&#10;&#10;\[T(step 1)=O(n) \times O(n) = O(n^2)\]&#10;&#10;&#10;\end{document}"/>
  <p:tag name="IGUANATEXSIZE" val="14"/>
  <p:tag name="IGUANATEXCURSOR" val="12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740,532"/>
  <p:tag name="LATEXADDIN" val="\documentclass{article}&#10;\usepackage{amsmath}&#10;\pagestyle{empty}&#10;\begin{document}&#10;&#10;\[T(step 2)=O(n)+O(1) \simeq O(n)\]&#10;&#10;&#10;\end{document}"/>
  <p:tag name="IGUANATEXSIZE" val="14"/>
  <p:tag name="IGUANATEXCURSOR" val="11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019,123"/>
  <p:tag name="LATEXADDIN" val="\documentclass{article}&#10;\usepackage{amsmath}&#10;\pagestyle{empty}&#10;\begin{document}&#10;&#10; \[T(step 3)=O(n/2)\]&#10;&#10;&#10;\end{document}"/>
  <p:tag name="IGUANATEXSIZE" val="14"/>
  <p:tag name="IGUANATEXCURSOR" val="10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866,892"/>
  <p:tag name="LATEXADDIN" val="\documentclass{article}&#10;\usepackage{amsmath}&#10;\pagestyle{empty}&#10;\begin{document}&#10;&#10;\[T(totale)=T(step 1)+T(step 2)+T(step 3) \simeq O(n^2)\]&#10;&#10;&#10;\end{document}"/>
  <p:tag name="IGUANATEXSIZE" val="14"/>
  <p:tag name="IGUANATEXCURSOR" val="13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737,9077"/>
  <p:tag name="LATEXADDIN" val="\documentclass{article}&#10;\usepackage{amsmath}&#10;\pagestyle{empty}&#10;\begin{document}&#10;&#10;&#10;$\frac{D_{j,i}+D_{j,k}-D_{i,k}}{2}$&#10;&#10;\end{document}"/>
  <p:tag name="IGUANATEXSIZE" val="14"/>
  <p:tag name="IGUANATEXCURSOR" val="11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986,1267"/>
  <p:tag name="LATEXADDIN" val="\documentclass{article}&#10;\usepackage{amsmath}&#10;\pagestyle{empty}&#10;\begin{document}&#10;&#10;&#10;$limbweight(b) = 2$&#10;&#10;\end{document}"/>
  <p:tag name="IGUANATEXSIZE" val="20"/>
  <p:tag name="IGUANATEXCURSOR" val="10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3520,81"/>
  <p:tag name="LATEXADDIN" val="\documentclass{article}&#10;\usepackage{amsmath}&#10;\pagestyle{empty}&#10;\begin{document}&#10;&#10;$limbweight(b)=\frac{D_{f,b}+D_{b,u}-D_{f,u}}{2} \rightarrow limbweight(b)=0,\: quindi\rightarrow $&#10;&#10;&#10;\end{document}"/>
  <p:tag name="IGUANATEXSIZE" val="20"/>
  <p:tag name="IGUANATEXCURSOR" val="17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1184,102"/>
  <p:tag name="LATEXADDIN" val="\documentclass{article}&#10;\usepackage{amsmath}&#10;\pagestyle{empty}&#10;\begin{document}&#10;&#10;$0=\frac{D_{f,b}+D_{b,u}-D_{f,u}}{2}\rightarrow$&#10;&#10;&#10;\end{document}"/>
  <p:tag name="IGUANATEXSIZE" val="20"/>
  <p:tag name="IGUANATEXCURSOR" val="12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1030,371"/>
  <p:tag name="LATEXADDIN" val="\documentclass{article}&#10;\usepackage{amsmath}&#10;\pagestyle{empty}&#10;\begin{document}&#10;&#10;$D_{f,u}=D_{f,b}+D_{b,u}$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,2291"/>
  <p:tag name="ORIGINALWIDTH" val="970,3787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1249</Words>
  <Application>Microsoft Office PowerPoint</Application>
  <PresentationFormat>Presentazione su schermo (4:3)</PresentationFormat>
  <Paragraphs>159</Paragraphs>
  <Slides>13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138</cp:revision>
  <dcterms:created xsi:type="dcterms:W3CDTF">2012-12-06T09:21:12Z</dcterms:created>
  <dcterms:modified xsi:type="dcterms:W3CDTF">2019-06-29T10:51:57Z</dcterms:modified>
</cp:coreProperties>
</file>