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1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6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2" r:id="rId12"/>
    <p:sldId id="273" r:id="rId13"/>
    <p:sldId id="274" r:id="rId14"/>
    <p:sldId id="275" r:id="rId15"/>
    <p:sldId id="276" r:id="rId16"/>
    <p:sldId id="278" r:id="rId17"/>
    <p:sldId id="279" r:id="rId18"/>
    <p:sldId id="281" r:id="rId19"/>
    <p:sldId id="283" r:id="rId2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58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08" y="612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03/07/2019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03/07/2019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567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573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0571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890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0894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9014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2801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6275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0281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0908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806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786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049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8645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3244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731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6373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.emf"/><Relationship Id="rId9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3" Type="http://schemas.openxmlformats.org/officeDocument/2006/relationships/tags" Target="../tags/tag20.xml"/><Relationship Id="rId7" Type="http://schemas.openxmlformats.org/officeDocument/2006/relationships/image" Target="../media/image3.emf"/><Relationship Id="rId12" Type="http://schemas.openxmlformats.org/officeDocument/2006/relationships/image" Target="../media/image52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11.xml"/><Relationship Id="rId11" Type="http://schemas.openxmlformats.org/officeDocument/2006/relationships/image" Target="../media/image5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0.png"/><Relationship Id="rId4" Type="http://schemas.openxmlformats.org/officeDocument/2006/relationships/tags" Target="../tags/tag21.xml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13" Type="http://schemas.openxmlformats.org/officeDocument/2006/relationships/image" Target="../media/image55.png"/><Relationship Id="rId18" Type="http://schemas.openxmlformats.org/officeDocument/2006/relationships/image" Target="../media/image58.png"/><Relationship Id="rId3" Type="http://schemas.openxmlformats.org/officeDocument/2006/relationships/tags" Target="../tags/tag2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tags" Target="../tags/tag23.xml"/><Relationship Id="rId16" Type="http://schemas.openxmlformats.org/officeDocument/2006/relationships/image" Target="../media/image57.png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54.png"/><Relationship Id="rId5" Type="http://schemas.openxmlformats.org/officeDocument/2006/relationships/tags" Target="../tags/tag26.xml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83.png"/><Relationship Id="rId4" Type="http://schemas.openxmlformats.org/officeDocument/2006/relationships/tags" Target="../tags/tag25.xml"/><Relationship Id="rId9" Type="http://schemas.openxmlformats.org/officeDocument/2006/relationships/image" Target="../media/image3.emf"/><Relationship Id="rId14" Type="http://schemas.openxmlformats.org/officeDocument/2006/relationships/image" Target="../media/image7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3.emf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85.png"/><Relationship Id="rId4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13" Type="http://schemas.openxmlformats.org/officeDocument/2006/relationships/image" Target="../media/image92.png"/><Relationship Id="rId18" Type="http://schemas.openxmlformats.org/officeDocument/2006/relationships/image" Target="../media/image95.png"/><Relationship Id="rId3" Type="http://schemas.openxmlformats.org/officeDocument/2006/relationships/tags" Target="../tags/tag3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3.png"/><Relationship Id="rId17" Type="http://schemas.openxmlformats.org/officeDocument/2006/relationships/image" Target="../media/image65.png"/><Relationship Id="rId2" Type="http://schemas.openxmlformats.org/officeDocument/2006/relationships/tags" Target="../tags/tag29.xml"/><Relationship Id="rId16" Type="http://schemas.openxmlformats.org/officeDocument/2006/relationships/image" Target="../media/image64.png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image" Target="../media/image62.png"/><Relationship Id="rId5" Type="http://schemas.openxmlformats.org/officeDocument/2006/relationships/tags" Target="../tags/tag32.xml"/><Relationship Id="rId15" Type="http://schemas.openxmlformats.org/officeDocument/2006/relationships/image" Target="../media/image38.png"/><Relationship Id="rId10" Type="http://schemas.openxmlformats.org/officeDocument/2006/relationships/image" Target="../media/image89.png"/><Relationship Id="rId19" Type="http://schemas.openxmlformats.org/officeDocument/2006/relationships/image" Target="../media/image66.png"/><Relationship Id="rId4" Type="http://schemas.openxmlformats.org/officeDocument/2006/relationships/tags" Target="../tags/tag31.xml"/><Relationship Id="rId9" Type="http://schemas.openxmlformats.org/officeDocument/2006/relationships/image" Target="../media/image3.emf"/><Relationship Id="rId1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67.png"/><Relationship Id="rId4" Type="http://schemas.openxmlformats.org/officeDocument/2006/relationships/image" Target="../media/image9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73.png"/><Relationship Id="rId3" Type="http://schemas.openxmlformats.org/officeDocument/2006/relationships/tags" Target="../tags/tag36.xml"/><Relationship Id="rId7" Type="http://schemas.openxmlformats.org/officeDocument/2006/relationships/image" Target="../media/image101.png"/><Relationship Id="rId12" Type="http://schemas.openxmlformats.org/officeDocument/2006/relationships/image" Target="../media/image72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3.emf"/><Relationship Id="rId11" Type="http://schemas.openxmlformats.org/officeDocument/2006/relationships/image" Target="../media/image105.png"/><Relationship Id="rId5" Type="http://schemas.openxmlformats.org/officeDocument/2006/relationships/notesSlide" Target="../notesSlides/notesSlide16.xml"/><Relationship Id="rId15" Type="http://schemas.openxmlformats.org/officeDocument/2006/relationships/image" Target="../media/image77.png"/><Relationship Id="rId10" Type="http://schemas.openxmlformats.org/officeDocument/2006/relationships/image" Target="../media/image104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1.png"/><Relationship Id="rId14" Type="http://schemas.openxmlformats.org/officeDocument/2006/relationships/image" Target="../media/image7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9.png"/><Relationship Id="rId12" Type="http://schemas.openxmlformats.org/officeDocument/2006/relationships/image" Target="../media/image116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109.png"/><Relationship Id="rId11" Type="http://schemas.openxmlformats.org/officeDocument/2006/relationships/image" Target="../media/image84.png"/><Relationship Id="rId5" Type="http://schemas.openxmlformats.org/officeDocument/2006/relationships/image" Target="../media/image3.emf"/><Relationship Id="rId10" Type="http://schemas.openxmlformats.org/officeDocument/2006/relationships/image" Target="../media/image114.png"/><Relationship Id="rId4" Type="http://schemas.openxmlformats.org/officeDocument/2006/relationships/notesSlide" Target="../notesSlides/notesSlide17.xml"/><Relationship Id="rId9" Type="http://schemas.openxmlformats.org/officeDocument/2006/relationships/image" Target="../media/image82.png"/><Relationship Id="rId14" Type="http://schemas.openxmlformats.org/officeDocument/2006/relationships/image" Target="../media/image1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6" Type="http://schemas.openxmlformats.org/officeDocument/2006/relationships/image" Target="../media/image88.png"/><Relationship Id="rId5" Type="http://schemas.openxmlformats.org/officeDocument/2006/relationships/image" Target="../media/image119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12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4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image" Target="../media/image8.png"/><Relationship Id="rId1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tags" Target="../tags/tag8.xml"/><Relationship Id="rId7" Type="http://schemas.openxmlformats.org/officeDocument/2006/relationships/image" Target="../media/image3.emf"/><Relationship Id="rId12" Type="http://schemas.openxmlformats.org/officeDocument/2006/relationships/image" Target="../media/image21.png"/><Relationship Id="rId2" Type="http://schemas.openxmlformats.org/officeDocument/2006/relationships/tags" Target="../tags/tag7.xml"/><Relationship Id="rId16" Type="http://schemas.openxmlformats.org/officeDocument/2006/relationships/image" Target="../media/image26.png"/><Relationship Id="rId1" Type="http://schemas.openxmlformats.org/officeDocument/2006/relationships/tags" Target="../tags/tag6.xml"/><Relationship Id="rId6" Type="http://schemas.openxmlformats.org/officeDocument/2006/relationships/notesSlide" Target="../notesSlides/notesSlide6.xml"/><Relationship Id="rId11" Type="http://schemas.openxmlformats.org/officeDocument/2006/relationships/image" Target="../media/image22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tags" Target="../tags/tag9.xml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3.emf"/><Relationship Id="rId10" Type="http://schemas.openxmlformats.org/officeDocument/2006/relationships/image" Target="../media/image31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38.png"/><Relationship Id="rId3" Type="http://schemas.openxmlformats.org/officeDocument/2006/relationships/tags" Target="../tags/tag14.xml"/><Relationship Id="rId7" Type="http://schemas.openxmlformats.org/officeDocument/2006/relationships/notesSlide" Target="../notesSlides/notesSlide8.xml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tags" Target="../tags/tag13.xml"/><Relationship Id="rId16" Type="http://schemas.openxmlformats.org/officeDocument/2006/relationships/image" Target="../media/image41.png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6.png"/><Relationship Id="rId5" Type="http://schemas.openxmlformats.org/officeDocument/2006/relationships/tags" Target="../tags/tag16.xml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tags" Target="../tags/tag15.xml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388"/>
            <a:ext cx="9144000" cy="6872387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Matteo Tortoli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5020924" y="4590468"/>
            <a:ext cx="3523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dirty="0">
                <a:latin typeface=""/>
              </a:rPr>
              <a:t>Relatrice Prof.ssa Maria Cecilia Verri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433389" y="647436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Firenze, 12 luglio 2019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016122" y="870433"/>
            <a:ext cx="44117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Applicazioni dell’algoritmica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alla biologia: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alberi evolutivi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49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Additivo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/>
              <p:nvPr/>
            </p:nvSpPr>
            <p:spPr>
              <a:xfrm>
                <a:off x="9062" y="1488049"/>
                <a:ext cx="913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Criticità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l’elemento più piccolo della matrice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deve corrispondere a due foglie vicine nell’albero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.</a:t>
                </a:r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488049"/>
                <a:ext cx="9134754" cy="307777"/>
              </a:xfrm>
              <a:prstGeom prst="rect">
                <a:avLst/>
              </a:prstGeom>
              <a:blipFill>
                <a:blip r:embed="rId5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E4A427C9-49C9-4F01-B579-DB27D679860D}"/>
                  </a:ext>
                </a:extLst>
              </p:cNvPr>
              <p:cNvSpPr txBox="1"/>
              <p:nvPr/>
            </p:nvSpPr>
            <p:spPr>
              <a:xfrm>
                <a:off x="-1" y="2024763"/>
                <a:ext cx="913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Possibile soluzione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Invece di cercare le foglie vicine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aggiungerle all’albero una alla volta.</a:t>
                </a: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E4A427C9-49C9-4F01-B579-DB27D6798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024763"/>
                <a:ext cx="9134754" cy="307777"/>
              </a:xfrm>
              <a:prstGeom prst="rect">
                <a:avLst/>
              </a:prstGeom>
              <a:blipFill>
                <a:blip r:embed="rId6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2B5F6E44-8C16-4EFA-A1CA-072372EDC3C8}"/>
              </a:ext>
            </a:extLst>
          </p:cNvPr>
          <p:cNvCxnSpPr/>
          <p:nvPr/>
        </p:nvCxnSpPr>
        <p:spPr>
          <a:xfrm>
            <a:off x="4571907" y="1795826"/>
            <a:ext cx="0" cy="228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DF37E88-5AF1-4FBD-B36B-6E837A119FB5}"/>
              </a:ext>
            </a:extLst>
          </p:cNvPr>
          <p:cNvSpPr txBox="1"/>
          <p:nvPr/>
        </p:nvSpPr>
        <p:spPr>
          <a:xfrm>
            <a:off x="-1" y="2559744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Nuovo problema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Calcolare il peso degli archi che collegano le foglie con i rispettivi genitori (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arti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).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9AF063F1-D1D3-4A2C-977D-499394212AE3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567376" y="2332540"/>
            <a:ext cx="0" cy="227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2EDAB93-891C-4E81-9C8A-6F0DA421FC6B}"/>
              </a:ext>
            </a:extLst>
          </p:cNvPr>
          <p:cNvSpPr txBox="1"/>
          <p:nvPr/>
        </p:nvSpPr>
        <p:spPr>
          <a:xfrm>
            <a:off x="-1" y="3254503"/>
            <a:ext cx="2959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Teorema del peso degli arti: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C84EA05A-773C-46E3-BCEB-002221CFB655}"/>
                  </a:ext>
                </a:extLst>
              </p:cNvPr>
              <p:cNvSpPr txBox="1"/>
              <p:nvPr/>
            </p:nvSpPr>
            <p:spPr>
              <a:xfrm>
                <a:off x="9246" y="3575326"/>
                <a:ext cx="91347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𝑙𝑖𝑚𝑏𝑤𝑒𝑖𝑔h𝑡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il peso dell’arto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Data una matrice delle distanze additiva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una foglia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𝑙𝑖𝑚𝑏𝑤𝑒𝑖𝑔h𝑡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è uguale al valore minimo di			      tra tutte le foglie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C84EA05A-773C-46E3-BCEB-002221CFB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" y="3575326"/>
                <a:ext cx="9134754" cy="523220"/>
              </a:xfrm>
              <a:prstGeom prst="rect">
                <a:avLst/>
              </a:prstGeom>
              <a:blipFill>
                <a:blip r:embed="rId7"/>
                <a:stretch>
                  <a:fillRect l="-200" t="-2353" r="-668" b="-117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magine 15">
            <a:extLst>
              <a:ext uri="{FF2B5EF4-FFF2-40B4-BE49-F238E27FC236}">
                <a16:creationId xmlns:a16="http://schemas.microsoft.com/office/drawing/2014/main" id="{5FA29C9E-E156-4A77-BD62-06B38441F90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228850" y="3846680"/>
            <a:ext cx="1312462" cy="29477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0F49FD56-3C32-4A32-B301-841F3A9B6C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85081" y="5030439"/>
            <a:ext cx="3294750" cy="1484759"/>
          </a:xfrm>
          <a:prstGeom prst="rect">
            <a:avLst/>
          </a:prstGeom>
        </p:spPr>
      </p:pic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BFE0464B-922D-4792-B745-8246266338F9}"/>
              </a:ext>
            </a:extLst>
          </p:cNvPr>
          <p:cNvCxnSpPr>
            <a:cxnSpLocks/>
          </p:cNvCxnSpPr>
          <p:nvPr/>
        </p:nvCxnSpPr>
        <p:spPr>
          <a:xfrm>
            <a:off x="4561026" y="2853240"/>
            <a:ext cx="0" cy="455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AF833B61-5666-402F-BC99-3BBAAE47915F}"/>
              </a:ext>
            </a:extLst>
          </p:cNvPr>
          <p:cNvSpPr txBox="1"/>
          <p:nvPr/>
        </p:nvSpPr>
        <p:spPr>
          <a:xfrm>
            <a:off x="3042881" y="4352169"/>
            <a:ext cx="297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Algoritmo «albero additivo»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D516BF88-7C2B-43FB-A714-F6C4BC0E399F}"/>
              </a:ext>
            </a:extLst>
          </p:cNvPr>
          <p:cNvSpPr txBox="1"/>
          <p:nvPr/>
        </p:nvSpPr>
        <p:spPr>
          <a:xfrm>
            <a:off x="550508" y="5750854"/>
            <a:ext cx="1583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Matrice in input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2166782C-E65B-4897-A2C6-3DA4F7EE81AF}"/>
              </a:ext>
            </a:extLst>
          </p:cNvPr>
          <p:cNvCxnSpPr>
            <a:cxnSpLocks/>
          </p:cNvCxnSpPr>
          <p:nvPr/>
        </p:nvCxnSpPr>
        <p:spPr>
          <a:xfrm>
            <a:off x="2133939" y="5878046"/>
            <a:ext cx="5505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850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9737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3705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Criticità dell’algoritmo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732A527-DDD6-4448-893B-B37F6311A9E7}"/>
                  </a:ext>
                </a:extLst>
              </p:cNvPr>
              <p:cNvSpPr txBox="1"/>
              <p:nvPr/>
            </p:nvSpPr>
            <p:spPr>
              <a:xfrm>
                <a:off x="-185" y="2218684"/>
                <a:ext cx="913475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Risolve il problema degli alberi basati sulla distanza solamente se l’elemento più piccolo della matrice </a:t>
                </a: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corrisponde a due foglie vicine nell’albero </a:t>
                </a: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b="0" dirty="0">
                    <a:latin typeface="Cambria Math" panose="02040503050406030204" pitchFamily="18" charset="0"/>
                    <a:cs typeface="Arial" panose="020B0604020202020204" pitchFamily="34" charset="0"/>
                    <a:sym typeface="Wingdings" panose="05000000000000000000" pitchFamily="2" charset="2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Non riesce a costruire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non è additiva.</a:t>
                </a:r>
              </a:p>
            </p:txBody>
          </p:sp>
        </mc:Choice>
        <mc:Fallback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732A527-DDD6-4448-893B-B37F6311A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2218684"/>
                <a:ext cx="9134754" cy="738664"/>
              </a:xfrm>
              <a:prstGeom prst="rect">
                <a:avLst/>
              </a:prstGeom>
              <a:blipFill>
                <a:blip r:embed="rId4"/>
                <a:stretch>
                  <a:fillRect l="-134"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218B5CC-D5D3-4534-9DC6-58A563BDD5A1}"/>
              </a:ext>
            </a:extLst>
          </p:cNvPr>
          <p:cNvSpPr txBox="1"/>
          <p:nvPr/>
        </p:nvSpPr>
        <p:spPr>
          <a:xfrm>
            <a:off x="-185" y="3601344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Per definizione di non additività, non c’è modo che un albero si adatti ad una matrice non additiva.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C668A4F-8342-4847-9822-981DC123E2A5}"/>
                  </a:ext>
                </a:extLst>
              </p:cNvPr>
              <p:cNvSpPr txBox="1"/>
              <p:nvPr/>
            </p:nvSpPr>
            <p:spPr>
              <a:xfrm>
                <a:off x="9246" y="4600593"/>
                <a:ext cx="913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tal caso possiamo costruire un albero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approssimi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C668A4F-8342-4847-9822-981DC123E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" y="4600593"/>
                <a:ext cx="9134754" cy="307777"/>
              </a:xfrm>
              <a:prstGeom prst="rect">
                <a:avLst/>
              </a:prstGeom>
              <a:blipFill>
                <a:blip r:embed="rId5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F26E53D5-7275-4EA1-8B8C-CBB7ABFC5C54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>
            <a:off x="4567192" y="3909121"/>
            <a:ext cx="9431" cy="691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22C3A81F-E8D3-45C5-870E-4674BBD0280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576623" y="4908370"/>
            <a:ext cx="0" cy="358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DC4191F-049C-4A1B-96DF-517C461B1E4D}"/>
              </a:ext>
            </a:extLst>
          </p:cNvPr>
          <p:cNvSpPr txBox="1"/>
          <p:nvPr/>
        </p:nvSpPr>
        <p:spPr>
          <a:xfrm>
            <a:off x="-185" y="5266807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Algoritmo che risolve entrambe le criticità: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Neighbor-Joining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A97A078-F0A2-45A5-AFE4-03206DCE28D4}"/>
              </a:ext>
            </a:extLst>
          </p:cNvPr>
          <p:cNvCxnSpPr>
            <a:stCxn id="32" idx="2"/>
          </p:cNvCxnSpPr>
          <p:nvPr/>
        </p:nvCxnSpPr>
        <p:spPr>
          <a:xfrm>
            <a:off x="4567192" y="2957348"/>
            <a:ext cx="9431" cy="643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141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ADDC409-2037-4C63-98EB-84943F468B73}"/>
              </a:ext>
            </a:extLst>
          </p:cNvPr>
          <p:cNvSpPr txBox="1"/>
          <p:nvPr/>
        </p:nvSpPr>
        <p:spPr>
          <a:xfrm>
            <a:off x="-13501" y="2066724"/>
            <a:ext cx="151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Matrice non additiva in input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DA71EFF-CC4F-404C-AACB-9296A5B242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5902" y="1444097"/>
            <a:ext cx="2906159" cy="1485370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DCEBC03-7416-4B9F-B434-F48AC91C54DD}"/>
              </a:ext>
            </a:extLst>
          </p:cNvPr>
          <p:cNvCxnSpPr>
            <a:cxnSpLocks/>
          </p:cNvCxnSpPr>
          <p:nvPr/>
        </p:nvCxnSpPr>
        <p:spPr>
          <a:xfrm>
            <a:off x="1530951" y="2328334"/>
            <a:ext cx="450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69ECD59-B583-4204-A1BF-CAF8FB073365}"/>
                  </a:ext>
                </a:extLst>
              </p:cNvPr>
              <p:cNvSpPr txBox="1"/>
              <p:nvPr/>
            </p:nvSpPr>
            <p:spPr>
              <a:xfrm>
                <a:off x="5910843" y="2066724"/>
                <a:ext cx="32329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Obiettivo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costruire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approssimi al meglio le distanze tra le foglie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69ECD59-B583-4204-A1BF-CAF8FB073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43" y="2066724"/>
                <a:ext cx="3232973" cy="523220"/>
              </a:xfrm>
              <a:prstGeom prst="rect">
                <a:avLst/>
              </a:prstGeom>
              <a:blipFill>
                <a:blip r:embed="rId9"/>
                <a:stretch>
                  <a:fillRect l="-566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97B6F3D-C13B-4402-ACF3-FD9146B6E8F8}"/>
              </a:ext>
            </a:extLst>
          </p:cNvPr>
          <p:cNvCxnSpPr/>
          <p:nvPr/>
        </p:nvCxnSpPr>
        <p:spPr>
          <a:xfrm>
            <a:off x="4952061" y="2328334"/>
            <a:ext cx="8476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F6FE5D5-F472-4E7C-A8EF-040B926745E5}"/>
                  </a:ext>
                </a:extLst>
              </p:cNvPr>
              <p:cNvSpPr txBox="1"/>
              <p:nvPr/>
            </p:nvSpPr>
            <p:spPr>
              <a:xfrm>
                <a:off x="9061" y="3022080"/>
                <a:ext cx="91349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Costruisci la matrice       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Data in input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definisce        la seguente matrice: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F6FE5D5-F472-4E7C-A8EF-040B92674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3022080"/>
                <a:ext cx="9134939" cy="307777"/>
              </a:xfrm>
              <a:prstGeom prst="rect">
                <a:avLst/>
              </a:prstGeom>
              <a:blipFill>
                <a:blip r:embed="rId10"/>
                <a:stretch>
                  <a:fillRect l="-67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0634422C-9AD4-4582-A364-F56E6B0893E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096702" y="3085616"/>
            <a:ext cx="284479" cy="16642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923EAE2F-F50B-40AC-8950-CEC30024AB1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809821" y="3085616"/>
            <a:ext cx="284479" cy="16642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880DC5D-46BA-48E8-A222-FEC04A2BBBA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57431" y="3354285"/>
            <a:ext cx="7228952" cy="69942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2C00EE1-0A57-49C5-8A7F-D78AB9FCE7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81200" y="4416321"/>
            <a:ext cx="4412207" cy="1577422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4B58D50-B8DA-4FE0-8CF9-BD9B7441ACD7}"/>
              </a:ext>
            </a:extLst>
          </p:cNvPr>
          <p:cNvCxnSpPr/>
          <p:nvPr/>
        </p:nvCxnSpPr>
        <p:spPr>
          <a:xfrm>
            <a:off x="4571907" y="4053714"/>
            <a:ext cx="0" cy="316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BC54FFF-C794-4C6F-AFA3-0FE8BD4DC3DA}"/>
                  </a:ext>
                </a:extLst>
              </p:cNvPr>
              <p:cNvSpPr txBox="1"/>
              <p:nvPr/>
            </p:nvSpPr>
            <p:spPr>
              <a:xfrm>
                <a:off x="1011277" y="6375796"/>
                <a:ext cx="70141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L’elemento più </a:t>
                </a:r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piccolo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      corrisponde ad una coppia di foglie </a:t>
                </a:r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vicine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nell’albero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BC54FFF-C794-4C6F-AFA3-0FE8BD4DC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77" y="6375796"/>
                <a:ext cx="7014136" cy="307777"/>
              </a:xfrm>
              <a:prstGeom prst="rect">
                <a:avLst/>
              </a:prstGeom>
              <a:blipFill>
                <a:blip r:embed="rId14"/>
                <a:stretch>
                  <a:fillRect l="-261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Immagine 23">
            <a:extLst>
              <a:ext uri="{FF2B5EF4-FFF2-40B4-BE49-F238E27FC236}">
                <a16:creationId xmlns:a16="http://schemas.microsoft.com/office/drawing/2014/main" id="{35AFE1D6-EA61-47DA-BEB0-E44D09A8039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141629" y="6422176"/>
            <a:ext cx="284479" cy="166420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F749C5D-6AFE-47B4-BC7B-263D290A7828}"/>
              </a:ext>
            </a:extLst>
          </p:cNvPr>
          <p:cNvCxnSpPr/>
          <p:nvPr/>
        </p:nvCxnSpPr>
        <p:spPr>
          <a:xfrm>
            <a:off x="4612547" y="5993743"/>
            <a:ext cx="0" cy="362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416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6FE5D5-F472-4E7C-A8EF-040B926745E5}"/>
              </a:ext>
            </a:extLst>
          </p:cNvPr>
          <p:cNvSpPr txBox="1"/>
          <p:nvPr/>
        </p:nvSpPr>
        <p:spPr>
          <a:xfrm>
            <a:off x="9062" y="1538848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Cerca l’elemento minimo in       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			     .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35AFE1D6-EA61-47DA-BEB0-E44D09A803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631440" y="1599366"/>
            <a:ext cx="284479" cy="16642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D348F97-63CE-4D4D-AF0B-AB0927BBCE5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224113" y="1599366"/>
            <a:ext cx="1196190" cy="286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569A312-8CAF-4195-BBCE-7EF09F4980AB}"/>
                  </a:ext>
                </a:extLst>
              </p:cNvPr>
              <p:cNvSpPr txBox="1"/>
              <p:nvPr/>
            </p:nvSpPr>
            <p:spPr>
              <a:xfrm>
                <a:off x="-10253" y="2071805"/>
                <a:ext cx="8443052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il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delta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tra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𝑡𝑜𝑡𝑎𝑙𝐷𝑖𝑠𝑡𝑎𝑛𝑐𝑒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𝑡𝑜𝑡𝑎𝑙𝐷𝑖𝑠𝑡𝑎𝑛𝑐𝑒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569A312-8CAF-4195-BBCE-7EF09F498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53" y="2071805"/>
                <a:ext cx="8443052" cy="325025"/>
              </a:xfrm>
              <a:prstGeom prst="rect">
                <a:avLst/>
              </a:prstGeom>
              <a:blipFill>
                <a:blip r:embed="rId12"/>
                <a:stretch>
                  <a:fillRect l="-72" t="-3774" b="-132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Immagine 20">
            <a:extLst>
              <a:ext uri="{FF2B5EF4-FFF2-40B4-BE49-F238E27FC236}">
                <a16:creationId xmlns:a16="http://schemas.microsoft.com/office/drawing/2014/main" id="{F4981A49-0193-4A3A-AAF3-11CCA4DD7E3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587485" y="2703360"/>
            <a:ext cx="5494530" cy="415236"/>
          </a:xfrm>
          <a:prstGeom prst="rect">
            <a:avLst/>
          </a:prstGeom>
        </p:spPr>
      </p:pic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C8B2C2C-8FF8-453A-8C4D-88DE7B23D9D6}"/>
              </a:ext>
            </a:extLst>
          </p:cNvPr>
          <p:cNvCxnSpPr>
            <a:cxnSpLocks/>
          </p:cNvCxnSpPr>
          <p:nvPr/>
        </p:nvCxnSpPr>
        <p:spPr>
          <a:xfrm>
            <a:off x="4348480" y="2396830"/>
            <a:ext cx="0" cy="250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C533AB1E-A1D7-4B1D-B73C-E0A26C99FD93}"/>
                  </a:ext>
                </a:extLst>
              </p:cNvPr>
              <p:cNvSpPr txBox="1"/>
              <p:nvPr/>
            </p:nvSpPr>
            <p:spPr>
              <a:xfrm>
                <a:off x="-10253" y="3911810"/>
                <a:ext cx="39015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4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𝑙𝑖𝑚𝑏𝑤𝑒𝑖𝑔h𝑡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𝑙𝑖𝑚𝑏𝑤𝑒𝑖𝑔h𝑡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C533AB1E-A1D7-4B1D-B73C-E0A26C99F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53" y="3911810"/>
                <a:ext cx="3901533" cy="307777"/>
              </a:xfrm>
              <a:prstGeom prst="rect">
                <a:avLst/>
              </a:prstGeom>
              <a:blipFill>
                <a:blip r:embed="rId14"/>
                <a:stretch>
                  <a:fillRect l="-156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Immagine 31">
            <a:extLst>
              <a:ext uri="{FF2B5EF4-FFF2-40B4-BE49-F238E27FC236}">
                <a16:creationId xmlns:a16="http://schemas.microsoft.com/office/drawing/2014/main" id="{EA0361F7-E5BA-4B00-9B6E-A444A7348F3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288883" y="3439370"/>
            <a:ext cx="4836982" cy="521591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9F8768C0-602E-4800-AA62-8AD63384B72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287878" y="4060553"/>
            <a:ext cx="4804663" cy="522022"/>
          </a:xfrm>
          <a:prstGeom prst="rect">
            <a:avLst/>
          </a:prstGeom>
        </p:spPr>
      </p:pic>
      <p:cxnSp>
        <p:nvCxnSpPr>
          <p:cNvPr id="37" name="Connettore a gomito 36">
            <a:extLst>
              <a:ext uri="{FF2B5EF4-FFF2-40B4-BE49-F238E27FC236}">
                <a16:creationId xmlns:a16="http://schemas.microsoft.com/office/drawing/2014/main" id="{57AA5BA1-39C0-4221-8271-0C4F60A8D716}"/>
              </a:ext>
            </a:extLst>
          </p:cNvPr>
          <p:cNvCxnSpPr>
            <a:stCxn id="31" idx="0"/>
          </p:cNvCxnSpPr>
          <p:nvPr/>
        </p:nvCxnSpPr>
        <p:spPr>
          <a:xfrm rot="5400000" flipH="1" flipV="1">
            <a:off x="2970071" y="2670609"/>
            <a:ext cx="211645" cy="22707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a gomito 38">
            <a:extLst>
              <a:ext uri="{FF2B5EF4-FFF2-40B4-BE49-F238E27FC236}">
                <a16:creationId xmlns:a16="http://schemas.microsoft.com/office/drawing/2014/main" id="{980046F2-C7C2-4222-9360-849B9EEA193B}"/>
              </a:ext>
            </a:extLst>
          </p:cNvPr>
          <p:cNvCxnSpPr>
            <a:cxnSpLocks/>
          </p:cNvCxnSpPr>
          <p:nvPr/>
        </p:nvCxnSpPr>
        <p:spPr>
          <a:xfrm>
            <a:off x="3075893" y="4219587"/>
            <a:ext cx="1079547" cy="128893"/>
          </a:xfrm>
          <a:prstGeom prst="bentConnector3">
            <a:avLst>
              <a:gd name="adj1" fmla="val -82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EEA19C1B-9788-4693-8816-3B3BF9EA1EB9}"/>
                  </a:ext>
                </a:extLst>
              </p:cNvPr>
              <p:cNvSpPr txBox="1"/>
              <p:nvPr/>
            </p:nvSpPr>
            <p:spPr>
              <a:xfrm>
                <a:off x="-10254" y="4986422"/>
                <a:ext cx="94082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5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Aggiorna la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Aggiungi il genitore non noto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ovvero una riga ed una colonna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che: </a:t>
                </a:r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EEA19C1B-9788-4693-8816-3B3BF9EA1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54" y="4986422"/>
                <a:ext cx="9408254" cy="307777"/>
              </a:xfrm>
              <a:prstGeom prst="rect">
                <a:avLst/>
              </a:prstGeom>
              <a:blipFill>
                <a:blip r:embed="rId17"/>
                <a:stretch>
                  <a:fillRect l="-65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magine 46">
            <a:extLst>
              <a:ext uri="{FF2B5EF4-FFF2-40B4-BE49-F238E27FC236}">
                <a16:creationId xmlns:a16="http://schemas.microsoft.com/office/drawing/2014/main" id="{73965911-F528-4196-BD79-F6C6FC72237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234999" y="5576890"/>
            <a:ext cx="4379161" cy="357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394968AE-1F9D-407B-9B70-DC042FFA48F7}"/>
                  </a:ext>
                </a:extLst>
              </p:cNvPr>
              <p:cNvSpPr txBox="1"/>
              <p:nvPr/>
            </p:nvSpPr>
            <p:spPr>
              <a:xfrm>
                <a:off x="3075893" y="6259742"/>
                <a:ext cx="27738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Infine si eliminano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394968AE-1F9D-407B-9B70-DC042FFA4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893" y="6259742"/>
                <a:ext cx="2773866" cy="307777"/>
              </a:xfrm>
              <a:prstGeom prst="rect">
                <a:avLst/>
              </a:prstGeom>
              <a:blipFill>
                <a:blip r:embed="rId19"/>
                <a:stretch>
                  <a:fillRect l="-659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8645D829-4CA8-4A3C-8815-33A1872B7727}"/>
              </a:ext>
            </a:extLst>
          </p:cNvPr>
          <p:cNvCxnSpPr/>
          <p:nvPr/>
        </p:nvCxnSpPr>
        <p:spPr>
          <a:xfrm>
            <a:off x="4420303" y="5258634"/>
            <a:ext cx="0" cy="318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3F51039D-CC66-465C-8D01-64B42EC8F1B1}"/>
              </a:ext>
            </a:extLst>
          </p:cNvPr>
          <p:cNvCxnSpPr>
            <a:cxnSpLocks/>
          </p:cNvCxnSpPr>
          <p:nvPr/>
        </p:nvCxnSpPr>
        <p:spPr>
          <a:xfrm flipH="1">
            <a:off x="4420303" y="5964885"/>
            <a:ext cx="4277" cy="28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653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6FE5D5-F472-4E7C-A8EF-040B926745E5}"/>
              </a:ext>
            </a:extLst>
          </p:cNvPr>
          <p:cNvSpPr txBox="1"/>
          <p:nvPr/>
        </p:nvSpPr>
        <p:spPr>
          <a:xfrm>
            <a:off x="-1" y="1912685"/>
            <a:ext cx="1870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La matrice risultate è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5590C64-9A42-4036-AAE6-4116DCD3E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065" y="1363331"/>
            <a:ext cx="3120570" cy="1179988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45DBC41A-55EE-4619-8429-CA96E85D315C}"/>
              </a:ext>
            </a:extLst>
          </p:cNvPr>
          <p:cNvCxnSpPr>
            <a:stCxn id="15" idx="3"/>
          </p:cNvCxnSpPr>
          <p:nvPr/>
        </p:nvCxnSpPr>
        <p:spPr>
          <a:xfrm flipV="1">
            <a:off x="1870537" y="2066573"/>
            <a:ext cx="34988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EC1A52-BD78-4C9C-88C4-97893A307A57}"/>
                  </a:ext>
                </a:extLst>
              </p:cNvPr>
              <p:cNvSpPr txBox="1"/>
              <p:nvPr/>
            </p:nvSpPr>
            <p:spPr>
              <a:xfrm>
                <a:off x="6402163" y="1804964"/>
                <a:ext cx="2570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 gli step fino a che non ottieni una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EC1A52-BD78-4C9C-88C4-97893A307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163" y="1804964"/>
                <a:ext cx="2570482" cy="523220"/>
              </a:xfrm>
              <a:prstGeom prst="rect">
                <a:avLst/>
              </a:prstGeom>
              <a:blipFill>
                <a:blip r:embed="rId5"/>
                <a:stretch>
                  <a:fillRect l="-711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1DA1560-7DFA-4B39-BDD6-FDBAEFB6F183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422275" y="2066574"/>
            <a:ext cx="9798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6F0D14F6-77BE-4B37-950B-35CCA9983C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2163" y="2764065"/>
            <a:ext cx="2735126" cy="991099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8BBA40F3-4895-43DB-91FC-209DC9D293BB}"/>
              </a:ext>
            </a:extLst>
          </p:cNvPr>
          <p:cNvCxnSpPr>
            <a:cxnSpLocks/>
          </p:cNvCxnSpPr>
          <p:nvPr/>
        </p:nvCxnSpPr>
        <p:spPr>
          <a:xfrm>
            <a:off x="7687404" y="2414458"/>
            <a:ext cx="0" cy="349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00CBE11-CC64-4846-BC13-8A3A12E39C58}"/>
                  </a:ext>
                </a:extLst>
              </p:cNvPr>
              <p:cNvSpPr txBox="1"/>
              <p:nvPr/>
            </p:nvSpPr>
            <p:spPr>
              <a:xfrm>
                <a:off x="-1" y="3098340"/>
                <a:ext cx="45720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sono nodi interni collegati da un arco di peso 1,5.</a:t>
                </a:r>
                <a:b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Adesso si può costruire l’albero finale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00CBE11-CC64-4846-BC13-8A3A12E39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098340"/>
                <a:ext cx="4572001" cy="523220"/>
              </a:xfrm>
              <a:prstGeom prst="rect">
                <a:avLst/>
              </a:prstGeom>
              <a:blipFill>
                <a:blip r:embed="rId7"/>
                <a:stretch>
                  <a:fillRect l="-400" t="-116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D65C047C-52B0-4781-877D-2BFF5A758D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0874" y="3993066"/>
            <a:ext cx="4116333" cy="2229680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26F273B-0F1B-4EF7-9F93-E2777D4DEC73}"/>
              </a:ext>
            </a:extLst>
          </p:cNvPr>
          <p:cNvCxnSpPr/>
          <p:nvPr/>
        </p:nvCxnSpPr>
        <p:spPr>
          <a:xfrm flipH="1">
            <a:off x="4572000" y="3401329"/>
            <a:ext cx="1747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0D6FA3E5-A138-44B5-B07B-E6898128A073}"/>
              </a:ext>
            </a:extLst>
          </p:cNvPr>
          <p:cNvCxnSpPr>
            <a:cxnSpLocks/>
            <a:stCxn id="36" idx="2"/>
            <a:endCxn id="19" idx="0"/>
          </p:cNvCxnSpPr>
          <p:nvPr/>
        </p:nvCxnSpPr>
        <p:spPr>
          <a:xfrm rot="16200000" flipH="1">
            <a:off x="3241767" y="2665792"/>
            <a:ext cx="371506" cy="22830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358826E-26A2-47D1-A40A-7A93DACAB6C2}"/>
              </a:ext>
            </a:extLst>
          </p:cNvPr>
          <p:cNvSpPr txBox="1"/>
          <p:nvPr/>
        </p:nvSpPr>
        <p:spPr>
          <a:xfrm>
            <a:off x="3447449" y="6356350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</p:spTree>
    <p:extLst>
      <p:ext uri="{BB962C8B-B14F-4D97-AF65-F5344CB8AC3E}">
        <p14:creationId xmlns:p14="http://schemas.microsoft.com/office/powerpoint/2010/main" val="1605923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850FC2F-845B-4A56-BEE2-E421A688F911}"/>
                  </a:ext>
                </a:extLst>
              </p:cNvPr>
              <p:cNvSpPr txBox="1"/>
              <p:nvPr/>
            </p:nvSpPr>
            <p:spPr>
              <a:xfrm>
                <a:off x="-2" y="1496338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Per capire quanto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approssimi al meglio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costruisce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si calcola la discrepanza tra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Quindi:</a:t>
                </a: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850FC2F-845B-4A56-BEE2-E421A688F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1496338"/>
                <a:ext cx="9143817" cy="307777"/>
              </a:xfrm>
              <a:prstGeom prst="rect">
                <a:avLst/>
              </a:prstGeom>
              <a:blipFill>
                <a:blip r:embed="rId10"/>
                <a:stretch>
                  <a:fillRect l="-200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1BBB9CBA-BD57-4FF9-938C-0ACB28B146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62" y="2113595"/>
            <a:ext cx="3133633" cy="1189894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5D1E377-2E6B-4AA8-912E-55BE6CF4841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022921" y="2251298"/>
            <a:ext cx="4996607" cy="914487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E008E4E-9B8D-4D2D-B2F5-849EDF25E22C}"/>
              </a:ext>
            </a:extLst>
          </p:cNvPr>
          <p:cNvCxnSpPr>
            <a:stCxn id="3" idx="3"/>
            <a:endCxn id="16" idx="1"/>
          </p:cNvCxnSpPr>
          <p:nvPr/>
        </p:nvCxnSpPr>
        <p:spPr>
          <a:xfrm>
            <a:off x="3142695" y="2708542"/>
            <a:ext cx="8802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AAD4E65-013D-4226-B5A8-21B5F3CCF070}"/>
              </a:ext>
            </a:extLst>
          </p:cNvPr>
          <p:cNvSpPr txBox="1"/>
          <p:nvPr/>
        </p:nvSpPr>
        <p:spPr>
          <a:xfrm>
            <a:off x="183" y="3468318"/>
            <a:ext cx="9143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risultato mostra che c’è poca discrepanza tra le due matrici.</a:t>
            </a: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0F403E21-5EF8-48A7-B881-653B67263F43}"/>
              </a:ext>
            </a:extLst>
          </p:cNvPr>
          <p:cNvCxnSpPr>
            <a:cxnSpLocks/>
          </p:cNvCxnSpPr>
          <p:nvPr/>
        </p:nvCxnSpPr>
        <p:spPr>
          <a:xfrm>
            <a:off x="436880" y="3835297"/>
            <a:ext cx="80988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E379512-7B58-4DB3-8F7E-C11A404B9A9E}"/>
              </a:ext>
            </a:extLst>
          </p:cNvPr>
          <p:cNvSpPr txBox="1"/>
          <p:nvPr/>
        </p:nvSpPr>
        <p:spPr>
          <a:xfrm>
            <a:off x="-185" y="3893962"/>
            <a:ext cx="26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66383F1-F80A-4597-B2F9-F46154378BAA}"/>
                  </a:ext>
                </a:extLst>
              </p:cNvPr>
              <p:cNvSpPr txBox="1"/>
              <p:nvPr/>
            </p:nvSpPr>
            <p:spPr>
              <a:xfrm>
                <a:off x="9063" y="4302484"/>
                <a:ext cx="546846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 step: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      e cerca l’elemento minimo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il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delta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il peso degli arti ed infine aggiorna la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66383F1-F80A-4597-B2F9-F46154378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" y="4302484"/>
                <a:ext cx="5468460" cy="738664"/>
              </a:xfrm>
              <a:prstGeom prst="rect">
                <a:avLst/>
              </a:prstGeom>
              <a:blipFill>
                <a:blip r:embed="rId13"/>
                <a:stretch>
                  <a:fillRect l="-334"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magine 27">
            <a:extLst>
              <a:ext uri="{FF2B5EF4-FFF2-40B4-BE49-F238E27FC236}">
                <a16:creationId xmlns:a16="http://schemas.microsoft.com/office/drawing/2014/main" id="{2B192171-216A-4F85-B932-718D8F7666E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02641" y="4593578"/>
            <a:ext cx="284479" cy="16642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1EB13141-CF8B-4CB1-BBBC-2C0AA67D822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703873" y="4580380"/>
            <a:ext cx="2377330" cy="185375"/>
          </a:xfrm>
          <a:prstGeom prst="rect">
            <a:avLst/>
          </a:prstGeom>
        </p:spPr>
      </p:pic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CB9DA538-BBDF-414F-92B5-448543060733}"/>
              </a:ext>
            </a:extLst>
          </p:cNvPr>
          <p:cNvCxnSpPr>
            <a:cxnSpLocks/>
          </p:cNvCxnSpPr>
          <p:nvPr/>
        </p:nvCxnSpPr>
        <p:spPr>
          <a:xfrm>
            <a:off x="3240351" y="4671816"/>
            <a:ext cx="3690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01CE4583-1FE6-44C8-BFE8-44A282FA28D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735951" y="4810764"/>
            <a:ext cx="1176779" cy="166135"/>
          </a:xfrm>
          <a:prstGeom prst="rect">
            <a:avLst/>
          </a:prstGeom>
        </p:spPr>
      </p:pic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1475641-586A-43E0-AA40-70B60EE85942}"/>
              </a:ext>
            </a:extLst>
          </p:cNvPr>
          <p:cNvCxnSpPr/>
          <p:nvPr/>
        </p:nvCxnSpPr>
        <p:spPr>
          <a:xfrm>
            <a:off x="5379868" y="4893831"/>
            <a:ext cx="275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Immagine 44">
            <a:extLst>
              <a:ext uri="{FF2B5EF4-FFF2-40B4-BE49-F238E27FC236}">
                <a16:creationId xmlns:a16="http://schemas.microsoft.com/office/drawing/2014/main" id="{1BA9652B-EEC5-4F43-952B-E1B15E552D3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471272" y="5287366"/>
            <a:ext cx="6201456" cy="2313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11358FDD-7B19-40D0-A395-30676A6BCD14}"/>
                  </a:ext>
                </a:extLst>
              </p:cNvPr>
              <p:cNvSpPr txBox="1"/>
              <p:nvPr/>
            </p:nvSpPr>
            <p:spPr>
              <a:xfrm>
                <a:off x="-185" y="5826915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Eseguito tante volte quante sono le foglie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quindi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volte</a:t>
                </a:r>
              </a:p>
            </p:txBody>
          </p:sp>
        </mc:Choice>
        <mc:Fallback xmlns="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11358FDD-7B19-40D0-A395-30676A6BC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5826915"/>
                <a:ext cx="9143817" cy="307777"/>
              </a:xfrm>
              <a:prstGeom prst="rect">
                <a:avLst/>
              </a:prstGeom>
              <a:blipFill>
                <a:blip r:embed="rId1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Immagine 50">
            <a:extLst>
              <a:ext uri="{FF2B5EF4-FFF2-40B4-BE49-F238E27FC236}">
                <a16:creationId xmlns:a16="http://schemas.microsoft.com/office/drawing/2014/main" id="{A583B48E-1844-4F31-B2F9-0B7A3DBC741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917466" y="6428968"/>
            <a:ext cx="5308514" cy="271048"/>
          </a:xfrm>
          <a:prstGeom prst="rect">
            <a:avLst/>
          </a:prstGeom>
        </p:spPr>
      </p:pic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F776919D-8410-4C21-AF2A-90150C2A68C1}"/>
              </a:ext>
            </a:extLst>
          </p:cNvPr>
          <p:cNvCxnSpPr/>
          <p:nvPr/>
        </p:nvCxnSpPr>
        <p:spPr>
          <a:xfrm>
            <a:off x="4566223" y="5049061"/>
            <a:ext cx="0" cy="17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E515FCDB-5805-421E-AA51-3CFD049A6A40}"/>
              </a:ext>
            </a:extLst>
          </p:cNvPr>
          <p:cNvCxnSpPr>
            <a:stCxn id="45" idx="2"/>
            <a:endCxn id="50" idx="0"/>
          </p:cNvCxnSpPr>
          <p:nvPr/>
        </p:nvCxnSpPr>
        <p:spPr>
          <a:xfrm flipH="1">
            <a:off x="4571724" y="5518676"/>
            <a:ext cx="276" cy="308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DCB1334B-7B61-4857-97FA-820154D9844C}"/>
              </a:ext>
            </a:extLst>
          </p:cNvPr>
          <p:cNvCxnSpPr>
            <a:stCxn id="50" idx="2"/>
            <a:endCxn id="51" idx="0"/>
          </p:cNvCxnSpPr>
          <p:nvPr/>
        </p:nvCxnSpPr>
        <p:spPr>
          <a:xfrm flipH="1">
            <a:off x="4571723" y="6134692"/>
            <a:ext cx="1" cy="294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101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D3A9FC43-F2C9-4408-B899-F2A86937801E}"/>
                  </a:ext>
                </a:extLst>
              </p:cNvPr>
              <p:cNvSpPr txBox="1"/>
              <p:nvPr/>
            </p:nvSpPr>
            <p:spPr>
              <a:xfrm>
                <a:off x="-2" y="1496338"/>
                <a:ext cx="9143817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UPGMA (Unweighted Pair Group Method with Arithmetic Mean)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data in input una matrice delle distanze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additiva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o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non additiva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restituisce un albero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radicato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cui tutte le foglie sono alla stessa distanza dalla radice (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albero ultrametrico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Foglie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entità biologiche attualmente esistenti;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Nodi interni  Speciazioni (processi in cui si formano nuove specie).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Ogni vertice ha associato un numero non negativo  età del vertice;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Peso degli archi  differenza tra le età dei nodi;</a:t>
                </a:r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D3A9FC43-F2C9-4408-B899-F2A869378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1496338"/>
                <a:ext cx="9143817" cy="1600438"/>
              </a:xfrm>
              <a:prstGeom prst="rect">
                <a:avLst/>
              </a:prstGeom>
              <a:blipFill>
                <a:blip r:embed="rId4"/>
                <a:stretch>
                  <a:fillRect l="-200" t="-380" b="-30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23F45879-4FAE-433B-864F-BC6AB7355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5849" y="4341701"/>
            <a:ext cx="2806686" cy="1472095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9DB61547-2C89-4D3B-B732-077DD3E5D4B0}"/>
              </a:ext>
            </a:extLst>
          </p:cNvPr>
          <p:cNvSpPr txBox="1"/>
          <p:nvPr/>
        </p:nvSpPr>
        <p:spPr>
          <a:xfrm>
            <a:off x="9972" y="4980559"/>
            <a:ext cx="151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Matrice non additiva in input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FCF9CA4A-3CB4-4379-962E-749E26AFEF77}"/>
              </a:ext>
            </a:extLst>
          </p:cNvPr>
          <p:cNvCxnSpPr>
            <a:cxnSpLocks/>
          </p:cNvCxnSpPr>
          <p:nvPr/>
        </p:nvCxnSpPr>
        <p:spPr>
          <a:xfrm>
            <a:off x="1554424" y="5242203"/>
            <a:ext cx="450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05A39BFF-5BF6-44C2-A2A7-506D5FA561CD}"/>
              </a:ext>
            </a:extLst>
          </p:cNvPr>
          <p:cNvCxnSpPr>
            <a:cxnSpLocks/>
          </p:cNvCxnSpPr>
          <p:nvPr/>
        </p:nvCxnSpPr>
        <p:spPr>
          <a:xfrm>
            <a:off x="361303" y="3640610"/>
            <a:ext cx="8174460" cy="66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/>
              <p:nvPr/>
            </p:nvSpPr>
            <p:spPr>
              <a:xfrm>
                <a:off x="5530588" y="4416478"/>
                <a:ext cx="36043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 partire da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crea </a:t>
                </a:r>
                <a14:m>
                  <m:oMath xmlns:m="http://schemas.openxmlformats.org/officeDocument/2006/math">
                    <m:r>
                      <a:rPr lang="it-IT" sz="1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cluster, uno per  ogni foglia</a:t>
                </a: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588" y="4416478"/>
                <a:ext cx="3604349" cy="523220"/>
              </a:xfrm>
              <a:prstGeom prst="rect">
                <a:avLst/>
              </a:prstGeom>
              <a:blipFill>
                <a:blip r:embed="rId6"/>
                <a:stretch>
                  <a:fillRect l="-169" t="-116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ttore a gomito 5">
            <a:extLst>
              <a:ext uri="{FF2B5EF4-FFF2-40B4-BE49-F238E27FC236}">
                <a16:creationId xmlns:a16="http://schemas.microsoft.com/office/drawing/2014/main" id="{62072968-7F3F-4319-B4DD-90D752C5D527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4922535" y="4678088"/>
            <a:ext cx="608053" cy="564115"/>
          </a:xfrm>
          <a:prstGeom prst="bentConnector3">
            <a:avLst>
              <a:gd name="adj1" fmla="val 354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Immagine 16">
            <a:extLst>
              <a:ext uri="{FF2B5EF4-FFF2-40B4-BE49-F238E27FC236}">
                <a16:creationId xmlns:a16="http://schemas.microsoft.com/office/drawing/2014/main" id="{AD8FED7F-31F3-45C7-9AFA-FF29DE7A55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1538" y="5446385"/>
            <a:ext cx="3035807" cy="327956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5C0FAADA-8E48-4F12-B109-1B84743F22D3}"/>
              </a:ext>
            </a:extLst>
          </p:cNvPr>
          <p:cNvCxnSpPr>
            <a:endCxn id="17" idx="0"/>
          </p:cNvCxnSpPr>
          <p:nvPr/>
        </p:nvCxnSpPr>
        <p:spPr>
          <a:xfrm>
            <a:off x="7589441" y="4939698"/>
            <a:ext cx="1" cy="506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681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/>
              <p:nvPr/>
            </p:nvSpPr>
            <p:spPr>
              <a:xfrm>
                <a:off x="-1" y="2578386"/>
                <a:ext cx="60150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un cluster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𝑍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è dato dall’unione di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∪{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578386"/>
                <a:ext cx="6015054" cy="307777"/>
              </a:xfrm>
              <a:prstGeom prst="rect">
                <a:avLst/>
              </a:prstGeom>
              <a:blipFill>
                <a:blip r:embed="rId7"/>
                <a:stretch>
                  <a:fillRect l="-101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07E4BA6A-F030-4C07-B89E-08C99A5E739D}"/>
                  </a:ext>
                </a:extLst>
              </p:cNvPr>
              <p:cNvSpPr txBox="1"/>
              <p:nvPr/>
            </p:nvSpPr>
            <p:spPr>
              <a:xfrm>
                <a:off x="9062" y="1532315"/>
                <a:ext cx="284954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2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Scegli i due cluster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più vicini secondo la seguente definizione di distanza: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07E4BA6A-F030-4C07-B89E-08C99A5E7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532315"/>
                <a:ext cx="2849548" cy="738664"/>
              </a:xfrm>
              <a:prstGeom prst="rect">
                <a:avLst/>
              </a:prstGeom>
              <a:blipFill>
                <a:blip r:embed="rId8"/>
                <a:stretch>
                  <a:fillRect l="-214" t="-820" b="-73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Immagine 24">
            <a:extLst>
              <a:ext uri="{FF2B5EF4-FFF2-40B4-BE49-F238E27FC236}">
                <a16:creationId xmlns:a16="http://schemas.microsoft.com/office/drawing/2014/main" id="{3F46870D-F456-46D1-AF91-92BA37F2E0A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088" r="2401"/>
          <a:stretch/>
        </p:blipFill>
        <p:spPr>
          <a:xfrm>
            <a:off x="3598658" y="1563277"/>
            <a:ext cx="2607267" cy="676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709D0147-8AA2-4D85-8906-C974F21EEAA6}"/>
                  </a:ext>
                </a:extLst>
              </p:cNvPr>
              <p:cNvSpPr txBox="1"/>
              <p:nvPr/>
            </p:nvSpPr>
            <p:spPr>
              <a:xfrm>
                <a:off x="7016995" y="1743044"/>
                <a:ext cx="1043930" cy="317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</m:t>
                      </m:r>
                    </m:oMath>
                  </m:oMathPara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709D0147-8AA2-4D85-8906-C974F21EE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995" y="1743044"/>
                <a:ext cx="1043930" cy="3172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B5D930D8-AB3A-4E77-AC4C-67986940CEBE}"/>
              </a:ext>
            </a:extLst>
          </p:cNvPr>
          <p:cNvCxnSpPr>
            <a:cxnSpLocks/>
          </p:cNvCxnSpPr>
          <p:nvPr/>
        </p:nvCxnSpPr>
        <p:spPr>
          <a:xfrm flipV="1">
            <a:off x="6347969" y="1901646"/>
            <a:ext cx="74004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F2435345-C7CE-42CF-B6E0-E70528A110F6}"/>
              </a:ext>
            </a:extLst>
          </p:cNvPr>
          <p:cNvCxnSpPr>
            <a:cxnSpLocks/>
          </p:cNvCxnSpPr>
          <p:nvPr/>
        </p:nvCxnSpPr>
        <p:spPr>
          <a:xfrm>
            <a:off x="2752077" y="1901647"/>
            <a:ext cx="7400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42151C3-9278-4367-8A1F-A42144718720}"/>
                  </a:ext>
                </a:extLst>
              </p:cNvPr>
              <p:cNvSpPr txBox="1"/>
              <p:nvPr/>
            </p:nvSpPr>
            <p:spPr>
              <a:xfrm>
                <a:off x="-2" y="3030295"/>
                <a:ext cx="8957571" cy="401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4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un nodo interno per il cluster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𝑍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calcola la sua età (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𝑎𝑔𝑒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𝑍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sub>
                        </m:sSub>
                      </m:num>
                      <m:den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) ed il peso degli archi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42151C3-9278-4367-8A1F-A42144718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3030295"/>
                <a:ext cx="8957571" cy="401905"/>
              </a:xfrm>
              <a:prstGeom prst="rect">
                <a:avLst/>
              </a:prstGeom>
              <a:blipFill>
                <a:blip r:embed="rId11"/>
                <a:stretch>
                  <a:fillRect l="-68" b="-45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2DEF1D5F-03D1-49CD-A722-26947F7A2AA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517486" y="3647322"/>
            <a:ext cx="1922596" cy="39187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B47B70D-15AF-4372-8EA1-651F8B5229E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4719" y="4429320"/>
            <a:ext cx="3712870" cy="178551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57CEA16-4702-444C-ABCA-BE94E68391E8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4478783" y="3432200"/>
            <a:ext cx="1" cy="225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magine 20">
            <a:extLst>
              <a:ext uri="{FF2B5EF4-FFF2-40B4-BE49-F238E27FC236}">
                <a16:creationId xmlns:a16="http://schemas.microsoft.com/office/drawing/2014/main" id="{8D6FCA56-C117-47F0-82EC-33D9F186345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357685" y="4429320"/>
            <a:ext cx="3751596" cy="178886"/>
          </a:xfrm>
          <a:prstGeom prst="rect">
            <a:avLst/>
          </a:prstGeom>
        </p:spPr>
      </p:pic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087BC7C9-ABB5-4DDB-A8B8-5970532DAA7E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1891155" y="3843258"/>
            <a:ext cx="1482361" cy="58606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27173C04-3806-4BAC-B613-B39F2908E12A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584052" y="3856211"/>
            <a:ext cx="1649431" cy="5731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Immagine 32">
            <a:extLst>
              <a:ext uri="{FF2B5EF4-FFF2-40B4-BE49-F238E27FC236}">
                <a16:creationId xmlns:a16="http://schemas.microsoft.com/office/drawing/2014/main" id="{8C97D80C-378F-43E4-9181-811A05E6BD1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23052" y="5524608"/>
            <a:ext cx="3897896" cy="1139772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BED56E4-AAA8-4E8B-A071-AD875BF6ADC5}"/>
              </a:ext>
            </a:extLst>
          </p:cNvPr>
          <p:cNvSpPr txBox="1"/>
          <p:nvPr/>
        </p:nvSpPr>
        <p:spPr>
          <a:xfrm>
            <a:off x="3791721" y="5113299"/>
            <a:ext cx="1648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L’albero risultante:</a:t>
            </a:r>
          </a:p>
        </p:txBody>
      </p:sp>
    </p:spTree>
    <p:extLst>
      <p:ext uri="{BB962C8B-B14F-4D97-AF65-F5344CB8AC3E}">
        <p14:creationId xmlns:p14="http://schemas.microsoft.com/office/powerpoint/2010/main" val="3854110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/>
              <p:nvPr/>
            </p:nvSpPr>
            <p:spPr>
              <a:xfrm>
                <a:off x="9060" y="1440875"/>
                <a:ext cx="91349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5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𝑋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𝑌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la distanza tra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𝑍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gli altri elementi presenti in D usando la formula dello step 2</a:t>
                </a: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" y="1440875"/>
                <a:ext cx="9134939" cy="523220"/>
              </a:xfrm>
              <a:prstGeom prst="rect">
                <a:avLst/>
              </a:prstGeom>
              <a:blipFill>
                <a:blip r:embed="rId6"/>
                <a:stretch>
                  <a:fillRect l="-67" t="-116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A1BC80F6-EB03-4F1B-94BF-AD0B24AF87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0887" y="1939107"/>
            <a:ext cx="2076388" cy="32953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78866C2-4B1F-4990-9B0A-57F3D276751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0887" y="2546409"/>
            <a:ext cx="2041440" cy="32982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D152E68-8F9D-42C0-A044-1D784C3DC0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7585" y="1939107"/>
            <a:ext cx="2534945" cy="943235"/>
          </a:xfrm>
          <a:prstGeom prst="rect">
            <a:avLst/>
          </a:prstGeom>
        </p:spPr>
      </p:pic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07CD6817-5007-4096-BA22-30BBB38D062A}"/>
              </a:ext>
            </a:extLst>
          </p:cNvPr>
          <p:cNvSpPr/>
          <p:nvPr/>
        </p:nvSpPr>
        <p:spPr>
          <a:xfrm>
            <a:off x="2323547" y="2326731"/>
            <a:ext cx="887767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24CEB69-28C5-454F-AD59-8096AF491DD2}"/>
                  </a:ext>
                </a:extLst>
              </p:cNvPr>
              <p:cNvSpPr txBox="1"/>
              <p:nvPr/>
            </p:nvSpPr>
            <p:spPr>
              <a:xfrm>
                <a:off x="6862439" y="2055127"/>
                <a:ext cx="228235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 gli step fino a che non ottieni una matrice di dimensione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24CEB69-28C5-454F-AD59-8096AF491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439" y="2055127"/>
                <a:ext cx="2282354" cy="738664"/>
              </a:xfrm>
              <a:prstGeom prst="rect">
                <a:avLst/>
              </a:prstGeom>
              <a:blipFill>
                <a:blip r:embed="rId10"/>
                <a:stretch>
                  <a:fillRect l="-802" t="-1653" b="-82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reccia a destra 33">
            <a:extLst>
              <a:ext uri="{FF2B5EF4-FFF2-40B4-BE49-F238E27FC236}">
                <a16:creationId xmlns:a16="http://schemas.microsoft.com/office/drawing/2014/main" id="{D023312B-917B-4D41-BDBB-80A5F7B9E349}"/>
              </a:ext>
            </a:extLst>
          </p:cNvPr>
          <p:cNvSpPr/>
          <p:nvPr/>
        </p:nvSpPr>
        <p:spPr>
          <a:xfrm>
            <a:off x="6019061" y="2326731"/>
            <a:ext cx="736846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10AA3CA1-7437-4E5E-817D-B8DFF2F1DF8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870" y="3390754"/>
            <a:ext cx="2276533" cy="778814"/>
          </a:xfrm>
          <a:prstGeom prst="rect">
            <a:avLst/>
          </a:prstGeom>
        </p:spPr>
      </p:pic>
      <p:sp>
        <p:nvSpPr>
          <p:cNvPr id="36" name="Freccia a destra 35">
            <a:extLst>
              <a:ext uri="{FF2B5EF4-FFF2-40B4-BE49-F238E27FC236}">
                <a16:creationId xmlns:a16="http://schemas.microsoft.com/office/drawing/2014/main" id="{9832FEB6-D224-46E0-A938-3727F027D5A0}"/>
              </a:ext>
            </a:extLst>
          </p:cNvPr>
          <p:cNvSpPr/>
          <p:nvPr/>
        </p:nvSpPr>
        <p:spPr>
          <a:xfrm>
            <a:off x="82984" y="3780161"/>
            <a:ext cx="534878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Freccia a destra 38">
            <a:extLst>
              <a:ext uri="{FF2B5EF4-FFF2-40B4-BE49-F238E27FC236}">
                <a16:creationId xmlns:a16="http://schemas.microsoft.com/office/drawing/2014/main" id="{A1561473-CE8F-4D78-AEE7-6B20B18D9866}"/>
              </a:ext>
            </a:extLst>
          </p:cNvPr>
          <p:cNvSpPr/>
          <p:nvPr/>
        </p:nvSpPr>
        <p:spPr>
          <a:xfrm>
            <a:off x="3102506" y="3780161"/>
            <a:ext cx="534878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186E21D0-DA76-4A7B-81AB-AF242016B147}"/>
                  </a:ext>
                </a:extLst>
              </p:cNvPr>
              <p:cNvSpPr txBox="1"/>
              <p:nvPr/>
            </p:nvSpPr>
            <p:spPr>
              <a:xfrm>
                <a:off x="3717094" y="3701377"/>
                <a:ext cx="54687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Il cluster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contiene tutte le specie ed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è la radice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186E21D0-DA76-4A7B-81AB-AF242016B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094" y="3701377"/>
                <a:ext cx="5468703" cy="307777"/>
              </a:xfrm>
              <a:prstGeom prst="rect">
                <a:avLst/>
              </a:prstGeom>
              <a:blipFill>
                <a:blip r:embed="rId12"/>
                <a:stretch>
                  <a:fillRect l="-334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FF3AC412-2F3E-45DD-8967-56EA6FE0C9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41383" y="4402952"/>
            <a:ext cx="3910062" cy="2287197"/>
          </a:xfrm>
          <a:prstGeom prst="rect">
            <a:avLst/>
          </a:prstGeom>
        </p:spPr>
      </p:pic>
      <p:sp>
        <p:nvSpPr>
          <p:cNvPr id="41" name="Freccia a destra 40">
            <a:extLst>
              <a:ext uri="{FF2B5EF4-FFF2-40B4-BE49-F238E27FC236}">
                <a16:creationId xmlns:a16="http://schemas.microsoft.com/office/drawing/2014/main" id="{69FB28F1-A257-44F0-A809-D4D17B142241}"/>
              </a:ext>
            </a:extLst>
          </p:cNvPr>
          <p:cNvSpPr/>
          <p:nvPr/>
        </p:nvSpPr>
        <p:spPr>
          <a:xfrm>
            <a:off x="76203" y="5475511"/>
            <a:ext cx="534878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1FE56245-9E92-46D5-B150-A64943F5748A}"/>
                  </a:ext>
                </a:extLst>
              </p:cNvPr>
              <p:cNvSpPr txBox="1"/>
              <p:nvPr/>
            </p:nvSpPr>
            <p:spPr>
              <a:xfrm>
                <a:off x="686308" y="5392661"/>
                <a:ext cx="13538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Albero finale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1FE56245-9E92-46D5-B150-A64943F57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08" y="5392661"/>
                <a:ext cx="1353810" cy="307777"/>
              </a:xfrm>
              <a:prstGeom prst="rect">
                <a:avLst/>
              </a:prstGeom>
              <a:blipFill>
                <a:blip r:embed="rId14"/>
                <a:stretch>
                  <a:fillRect l="-1351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ccia a destra 42">
            <a:extLst>
              <a:ext uri="{FF2B5EF4-FFF2-40B4-BE49-F238E27FC236}">
                <a16:creationId xmlns:a16="http://schemas.microsoft.com/office/drawing/2014/main" id="{23663A61-5271-414D-9E59-5C46044CF962}"/>
              </a:ext>
            </a:extLst>
          </p:cNvPr>
          <p:cNvSpPr/>
          <p:nvPr/>
        </p:nvSpPr>
        <p:spPr>
          <a:xfrm>
            <a:off x="2122327" y="5475510"/>
            <a:ext cx="534878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D16608CB-5ED0-4571-9503-922A53173F47}"/>
              </a:ext>
            </a:extLst>
          </p:cNvPr>
          <p:cNvSpPr txBox="1"/>
          <p:nvPr/>
        </p:nvSpPr>
        <p:spPr>
          <a:xfrm>
            <a:off x="6563512" y="5463699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</p:spTree>
    <p:extLst>
      <p:ext uri="{BB962C8B-B14F-4D97-AF65-F5344CB8AC3E}">
        <p14:creationId xmlns:p14="http://schemas.microsoft.com/office/powerpoint/2010/main" val="44671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370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4 – 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/>
              <p:nvPr/>
            </p:nvSpPr>
            <p:spPr>
              <a:xfrm>
                <a:off x="9061" y="1754259"/>
                <a:ext cx="914381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Ad ogni iterazione vengono effettuate una serie di operazioni, tra cui aggiornare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calcolando la distanza tra il cluster appena inserito e gli altri elementi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Queste iterazioni vengono fatte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volte, ovvero fino a che non si ottiene una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−2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1754259"/>
                <a:ext cx="9143817" cy="738664"/>
              </a:xfrm>
              <a:prstGeom prst="rect">
                <a:avLst/>
              </a:prstGeom>
              <a:blipFill>
                <a:blip r:embed="rId5"/>
                <a:stretch>
                  <a:fillRect l="-200"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8CD65936-78F3-4826-B7B2-81CAA1D1C50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82536" y="2871698"/>
            <a:ext cx="4596868" cy="257615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B0FB8B9-56AD-4A99-B50B-360C4BF940D1}"/>
              </a:ext>
            </a:extLst>
          </p:cNvPr>
          <p:cNvCxnSpPr>
            <a:stCxn id="28" idx="2"/>
          </p:cNvCxnSpPr>
          <p:nvPr/>
        </p:nvCxnSpPr>
        <p:spPr>
          <a:xfrm flipH="1">
            <a:off x="4580969" y="2492923"/>
            <a:ext cx="1" cy="378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DF44D95-4AFC-4045-B578-F752434E8D2B}"/>
              </a:ext>
            </a:extLst>
          </p:cNvPr>
          <p:cNvSpPr txBox="1"/>
          <p:nvPr/>
        </p:nvSpPr>
        <p:spPr>
          <a:xfrm>
            <a:off x="-7109" y="4440250"/>
            <a:ext cx="9143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La discussione è terminata!</a:t>
            </a:r>
          </a:p>
        </p:txBody>
      </p:sp>
    </p:spTree>
    <p:extLst>
      <p:ext uri="{BB962C8B-B14F-4D97-AF65-F5344CB8AC3E}">
        <p14:creationId xmlns:p14="http://schemas.microsoft.com/office/powerpoint/2010/main" val="218326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Concetti base di biologia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61" y="1085353"/>
            <a:ext cx="366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DNA ed allineamento di sequenze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9061" y="1958606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acido desossiribonucleico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una macromolecola contenente il patrimonio genetico degli esseri viventi.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1755A96-1207-43B6-AFD7-F017181F64BC}"/>
              </a:ext>
            </a:extLst>
          </p:cNvPr>
          <p:cNvSpPr txBox="1"/>
          <p:nvPr/>
        </p:nvSpPr>
        <p:spPr>
          <a:xfrm>
            <a:off x="5376004" y="2373343"/>
            <a:ext cx="341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Struttura a doppia elica di lunghezza variabile;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4086DA60-4C7B-4433-A1C6-40EB2BC942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195"/>
          <a:stretch/>
        </p:blipFill>
        <p:spPr>
          <a:xfrm>
            <a:off x="9061" y="2266383"/>
            <a:ext cx="5203627" cy="125074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87CB79F-8F8C-43DB-B9CB-998010991571}"/>
              </a:ext>
            </a:extLst>
          </p:cNvPr>
          <p:cNvSpPr txBox="1"/>
          <p:nvPr/>
        </p:nvSpPr>
        <p:spPr>
          <a:xfrm>
            <a:off x="5376004" y="2833761"/>
            <a:ext cx="3412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4 tipi di basi azotate: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Timina (T)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Adenina (A)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Guanina (G)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Citosina (C)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9D3F274-A700-4B6F-907B-2CAD85377F28}"/>
              </a:ext>
            </a:extLst>
          </p:cNvPr>
          <p:cNvSpPr txBox="1"/>
          <p:nvPr/>
        </p:nvSpPr>
        <p:spPr>
          <a:xfrm>
            <a:off x="1790498" y="5896150"/>
            <a:ext cx="297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 di una sequenza di DNA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644040A-8CC9-4D53-AD0F-F87742495383}"/>
              </a:ext>
            </a:extLst>
          </p:cNvPr>
          <p:cNvSpPr txBox="1"/>
          <p:nvPr/>
        </p:nvSpPr>
        <p:spPr>
          <a:xfrm>
            <a:off x="5615326" y="5890246"/>
            <a:ext cx="138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ATGTAAGACT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070D16C-A28B-45DB-B756-1AADA56E1860}"/>
              </a:ext>
            </a:extLst>
          </p:cNvPr>
          <p:cNvSpPr txBox="1"/>
          <p:nvPr/>
        </p:nvSpPr>
        <p:spPr>
          <a:xfrm>
            <a:off x="1790498" y="4953761"/>
            <a:ext cx="5203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Una successione di basi azotate prende il nome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sequenza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5E82E6B-B26A-4DEB-8D40-07A73DBE6567}"/>
              </a:ext>
            </a:extLst>
          </p:cNvPr>
          <p:cNvCxnSpPr>
            <a:cxnSpLocks/>
          </p:cNvCxnSpPr>
          <p:nvPr/>
        </p:nvCxnSpPr>
        <p:spPr>
          <a:xfrm flipV="1">
            <a:off x="4691362" y="6044135"/>
            <a:ext cx="850809" cy="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Che cos’è la bioinformatica?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14377C4-A00C-4CAC-8DF0-02C66F5CF0FF}"/>
              </a:ext>
            </a:extLst>
          </p:cNvPr>
          <p:cNvSpPr txBox="1"/>
          <p:nvPr/>
        </p:nvSpPr>
        <p:spPr>
          <a:xfrm>
            <a:off x="140171" y="1913252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X-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Informatics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2413474" y="1805530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risultato dell’incontro tra l’informatica ed altre scienze di base, quali la biologia, la chimica, l’astronomia ecc.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55851EF-2DBA-441C-ADB1-9FC403C76C25}"/>
              </a:ext>
            </a:extLst>
          </p:cNvPr>
          <p:cNvSpPr txBox="1"/>
          <p:nvPr/>
        </p:nvSpPr>
        <p:spPr>
          <a:xfrm>
            <a:off x="3638528" y="2909456"/>
            <a:ext cx="186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Bioinformatica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96CA2BC-D5CB-49E5-952D-9887A3FFF82D}"/>
              </a:ext>
            </a:extLst>
          </p:cNvPr>
          <p:cNvSpPr txBox="1"/>
          <p:nvPr/>
        </p:nvSpPr>
        <p:spPr>
          <a:xfrm>
            <a:off x="9062" y="3443431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La bioinformatica è un campo multidisciplinare della scienza che coinvolge la genetica, la biologia molecolare, l’informatica, la matematica e la statistica, rivolta a studiare sistemi biologici utilizzando metodi e modelli informatici e computazionali.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5E874F5-6BE8-4F33-B887-89781349BE33}"/>
              </a:ext>
            </a:extLst>
          </p:cNvPr>
          <p:cNvSpPr txBox="1"/>
          <p:nvPr/>
        </p:nvSpPr>
        <p:spPr>
          <a:xfrm>
            <a:off x="140171" y="5332197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Filogenetica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76DAC05-47AC-4BB4-AEAE-A8D48E1209CD}"/>
              </a:ext>
            </a:extLst>
          </p:cNvPr>
          <p:cNvSpPr txBox="1"/>
          <p:nvPr/>
        </p:nvSpPr>
        <p:spPr>
          <a:xfrm>
            <a:off x="2413474" y="5224475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Area di ricerca che studia le relazioni evolutive tra le entità biologiche attraverso la costruzione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evolutivi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(chiamati anche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filogenetici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E75F54D-BB5E-4DE1-BF07-8BB8F52732BF}"/>
              </a:ext>
            </a:extLst>
          </p:cNvPr>
          <p:cNvCxnSpPr>
            <a:cxnSpLocks/>
          </p:cNvCxnSpPr>
          <p:nvPr/>
        </p:nvCxnSpPr>
        <p:spPr>
          <a:xfrm>
            <a:off x="1358283" y="206714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D414C9C-7913-418E-B5DD-340886D2E0FD}"/>
              </a:ext>
            </a:extLst>
          </p:cNvPr>
          <p:cNvCxnSpPr>
            <a:cxnSpLocks/>
          </p:cNvCxnSpPr>
          <p:nvPr/>
        </p:nvCxnSpPr>
        <p:spPr>
          <a:xfrm>
            <a:off x="1340527" y="546262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4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8307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Evolutivo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9062" y="1093155"/>
            <a:ext cx="9125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 diagramma che rappresenta le relazioni evolutive tra le entità biologiche, dove i nodi (o vertici) rappresentano tali entità, mentre gli archi mostrano loro relazioni.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con grado maggiore di 1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nodi interni;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Vertici con grado uguale ad 1  foglie.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3F6BF4-0428-413E-A1B3-7C53EF9D3236}"/>
              </a:ext>
            </a:extLst>
          </p:cNvPr>
          <p:cNvSpPr txBox="1"/>
          <p:nvPr/>
        </p:nvSpPr>
        <p:spPr>
          <a:xfrm>
            <a:off x="3511299" y="2356859"/>
            <a:ext cx="1518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Due tipi di albero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AA9263-AF48-4E85-8354-5AF6EC99A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7" y="3326257"/>
            <a:ext cx="4210763" cy="20322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FB32206-4F7B-4BF3-A1CD-F66349CBD741}"/>
              </a:ext>
            </a:extLst>
          </p:cNvPr>
          <p:cNvSpPr txBox="1"/>
          <p:nvPr/>
        </p:nvSpPr>
        <p:spPr>
          <a:xfrm>
            <a:off x="306721" y="3039898"/>
            <a:ext cx="296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radicato (o con radice)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F934D1B-534B-4BD7-BACB-82BE356707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842" r="6575" b="8228"/>
          <a:stretch/>
        </p:blipFill>
        <p:spPr>
          <a:xfrm>
            <a:off x="5574859" y="3336966"/>
            <a:ext cx="2573196" cy="2010782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03D695C-2A85-4C44-BCE4-B5ADFC878D38}"/>
              </a:ext>
            </a:extLst>
          </p:cNvPr>
          <p:cNvSpPr txBox="1"/>
          <p:nvPr/>
        </p:nvSpPr>
        <p:spPr>
          <a:xfrm>
            <a:off x="4996357" y="3036436"/>
            <a:ext cx="31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non radicato (o senza radice)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60E9484-6610-469C-876A-9B487BBFC61D}"/>
              </a:ext>
            </a:extLst>
          </p:cNvPr>
          <p:cNvSpPr txBox="1"/>
          <p:nvPr/>
        </p:nvSpPr>
        <p:spPr>
          <a:xfrm>
            <a:off x="9061" y="5328257"/>
            <a:ext cx="4210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Nodo speciale, chiamato radice;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La radice è l’antenato comune a tutti i vertici.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1405EB9-6F38-4F75-8441-F0F3DBC799FA}"/>
              </a:ext>
            </a:extLst>
          </p:cNvPr>
          <p:cNvSpPr txBox="1"/>
          <p:nvPr/>
        </p:nvSpPr>
        <p:spPr>
          <a:xfrm>
            <a:off x="4734255" y="5362031"/>
            <a:ext cx="44097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Alberi senza la radice;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Usati per mostrare le relazioni tra le entità piuttosto che mostrare l’antenato comune a tutti.</a:t>
            </a:r>
          </a:p>
        </p:txBody>
      </p: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E942FD1F-4570-4A5A-BD30-934EECF45FA4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1787161" y="2510748"/>
            <a:ext cx="1660612" cy="5291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3BDF959A-62A3-4032-9D64-E31BDD2FFBDE}"/>
              </a:ext>
            </a:extLst>
          </p:cNvPr>
          <p:cNvCxnSpPr>
            <a:stCxn id="9" idx="3"/>
            <a:endCxn id="17" idx="0"/>
          </p:cNvCxnSpPr>
          <p:nvPr/>
        </p:nvCxnSpPr>
        <p:spPr>
          <a:xfrm>
            <a:off x="5029380" y="2510748"/>
            <a:ext cx="1517853" cy="5256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181822D-53CA-4487-8406-D2566F498455}"/>
              </a:ext>
            </a:extLst>
          </p:cNvPr>
          <p:cNvSpPr txBox="1"/>
          <p:nvPr/>
        </p:nvSpPr>
        <p:spPr>
          <a:xfrm>
            <a:off x="2670148" y="6266859"/>
            <a:ext cx="3803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Come si costruiscono gli alberi evolutivi?</a:t>
            </a:r>
          </a:p>
        </p:txBody>
      </p:sp>
    </p:spTree>
    <p:extLst>
      <p:ext uri="{BB962C8B-B14F-4D97-AF65-F5344CB8AC3E}">
        <p14:creationId xmlns:p14="http://schemas.microsoft.com/office/powerpoint/2010/main" val="280409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3373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Matrice delle distanze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1475127" y="1246471"/>
            <a:ext cx="618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Algoritmi basati sulla distanza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: prendono in input una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matrice delle distanze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/>
              <p:nvPr/>
            </p:nvSpPr>
            <p:spPr>
              <a:xfrm>
                <a:off x="-8326" y="2674310"/>
                <a:ext cx="34709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Distanza è una funzione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che: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26" y="2674310"/>
                <a:ext cx="3470986" cy="307777"/>
              </a:xfrm>
              <a:prstGeom prst="rect">
                <a:avLst/>
              </a:prstGeom>
              <a:blipFill>
                <a:blip r:embed="rId8"/>
                <a:stretch>
                  <a:fillRect l="-527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32D09BF5-6CDD-45E4-9335-23715D74B470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5400000">
            <a:off x="2586248" y="695168"/>
            <a:ext cx="1120062" cy="2838223"/>
          </a:xfrm>
          <a:prstGeom prst="bentConnector3">
            <a:avLst>
              <a:gd name="adj1" fmla="val 2857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A952079A-2A5D-4E78-B5D6-A8886F9145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925952" y="2178799"/>
            <a:ext cx="1944401" cy="221813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86C2B4FE-7BA0-43FE-83F1-79EE02BD4D9C}"/>
              </a:ext>
            </a:extLst>
          </p:cNvPr>
          <p:cNvSpPr txBox="1"/>
          <p:nvPr/>
        </p:nvSpPr>
        <p:spPr>
          <a:xfrm>
            <a:off x="4565390" y="2145039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Non negatività</a:t>
            </a: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266C092B-59B0-4389-9F91-F3AF5A2D795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927432" y="2526514"/>
            <a:ext cx="1719832" cy="194256"/>
          </a:xfrm>
          <a:prstGeom prst="rect">
            <a:avLst/>
          </a:prstGeom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6E0B7A2-0684-43D6-85B0-9EC5999AE65D}"/>
              </a:ext>
            </a:extLst>
          </p:cNvPr>
          <p:cNvSpPr txBox="1"/>
          <p:nvPr/>
        </p:nvSpPr>
        <p:spPr>
          <a:xfrm>
            <a:off x="4566870" y="247499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Identità</a:t>
            </a:r>
          </a:p>
        </p:txBody>
      </p:sp>
      <p:pic>
        <p:nvPicPr>
          <p:cNvPr id="60" name="Immagine 59">
            <a:extLst>
              <a:ext uri="{FF2B5EF4-FFF2-40B4-BE49-F238E27FC236}">
                <a16:creationId xmlns:a16="http://schemas.microsoft.com/office/drawing/2014/main" id="{C87E4718-CE52-4837-A076-95771DE82F1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927430" y="2854978"/>
            <a:ext cx="2251528" cy="226414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DAC351BB-2825-4208-90DC-6CC7998DDF79}"/>
              </a:ext>
            </a:extLst>
          </p:cNvPr>
          <p:cNvSpPr txBox="1"/>
          <p:nvPr/>
        </p:nvSpPr>
        <p:spPr>
          <a:xfrm>
            <a:off x="4566868" y="282121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Simmetria</a:t>
            </a:r>
          </a:p>
        </p:txBody>
      </p:sp>
      <p:pic>
        <p:nvPicPr>
          <p:cNvPr id="65" name="Immagine 64">
            <a:extLst>
              <a:ext uri="{FF2B5EF4-FFF2-40B4-BE49-F238E27FC236}">
                <a16:creationId xmlns:a16="http://schemas.microsoft.com/office/drawing/2014/main" id="{D1336C6E-FB36-4796-9E16-E63629E8274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928910" y="3300353"/>
            <a:ext cx="3179267" cy="224870"/>
          </a:xfrm>
          <a:prstGeom prst="rect">
            <a:avLst/>
          </a:prstGeom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4F68C9AC-2BAC-49D9-B68E-CB247D55D584}"/>
              </a:ext>
            </a:extLst>
          </p:cNvPr>
          <p:cNvSpPr txBox="1"/>
          <p:nvPr/>
        </p:nvSpPr>
        <p:spPr>
          <a:xfrm>
            <a:off x="4568348" y="3151178"/>
            <a:ext cx="1455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Disuguaglianza triangolare</a:t>
            </a:r>
          </a:p>
        </p:txBody>
      </p:sp>
      <p:cxnSp>
        <p:nvCxnSpPr>
          <p:cNvPr id="70" name="Connettore a gomito 69">
            <a:extLst>
              <a:ext uri="{FF2B5EF4-FFF2-40B4-BE49-F238E27FC236}">
                <a16:creationId xmlns:a16="http://schemas.microsoft.com/office/drawing/2014/main" id="{B4A0C156-9FA4-49C6-BD66-F66D48A02D3C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 flipV="1">
            <a:off x="3462660" y="2298928"/>
            <a:ext cx="1102730" cy="52927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a gomito 71">
            <a:extLst>
              <a:ext uri="{FF2B5EF4-FFF2-40B4-BE49-F238E27FC236}">
                <a16:creationId xmlns:a16="http://schemas.microsoft.com/office/drawing/2014/main" id="{832CB24E-8A90-42C3-BBED-193B2E981CD3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462660" y="2638889"/>
            <a:ext cx="1113593" cy="1893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a gomito 73">
            <a:extLst>
              <a:ext uri="{FF2B5EF4-FFF2-40B4-BE49-F238E27FC236}">
                <a16:creationId xmlns:a16="http://schemas.microsoft.com/office/drawing/2014/main" id="{29907025-AC18-4B65-A93E-E9F268CC0D4D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462660" y="2828199"/>
            <a:ext cx="1104208" cy="1538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a gomito 75">
            <a:extLst>
              <a:ext uri="{FF2B5EF4-FFF2-40B4-BE49-F238E27FC236}">
                <a16:creationId xmlns:a16="http://schemas.microsoft.com/office/drawing/2014/main" id="{242FF6A7-004E-4B9E-A547-979BC9EA3C9C}"/>
              </a:ext>
            </a:extLst>
          </p:cNvPr>
          <p:cNvCxnSpPr>
            <a:cxnSpLocks/>
          </p:cNvCxnSpPr>
          <p:nvPr/>
        </p:nvCxnSpPr>
        <p:spPr>
          <a:xfrm>
            <a:off x="3470985" y="2828198"/>
            <a:ext cx="1072447" cy="5461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/>
              <p:nvPr/>
            </p:nvSpPr>
            <p:spPr>
              <a:xfrm>
                <a:off x="162205" y="3873674"/>
                <a:ext cx="88280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Date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unità, calcolando la distanza per ogni coppia di elementi si ottiene una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matrice delle distanze </a:t>
                </a: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di dimensione 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05" y="3873674"/>
                <a:ext cx="8828096" cy="523220"/>
              </a:xfrm>
              <a:prstGeom prst="rect">
                <a:avLst/>
              </a:prstGeom>
              <a:blipFill>
                <a:blip r:embed="rId13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907B1148-3CBD-4F9E-96B8-03ABD30887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51248" y="4987170"/>
            <a:ext cx="5681522" cy="1363902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D9623A5-83A3-4017-8977-103AD48508B2}"/>
              </a:ext>
            </a:extLst>
          </p:cNvPr>
          <p:cNvSpPr txBox="1"/>
          <p:nvPr/>
        </p:nvSpPr>
        <p:spPr>
          <a:xfrm>
            <a:off x="4098470" y="4669693"/>
            <a:ext cx="960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Esempio: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FAC831A9-7A2F-44CA-813C-BE929082F9CF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4576253" y="4396894"/>
            <a:ext cx="2692" cy="272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4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67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73FB786-FDF9-4EA0-B536-B98D883F3A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48" r="2363" b="3121"/>
          <a:stretch/>
        </p:blipFill>
        <p:spPr>
          <a:xfrm>
            <a:off x="4078663" y="1263488"/>
            <a:ext cx="4803886" cy="2254928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E11C606-8F48-4422-8E2B-D90C38B91667}"/>
              </a:ext>
            </a:extLst>
          </p:cNvPr>
          <p:cNvSpPr txBox="1"/>
          <p:nvPr/>
        </p:nvSpPr>
        <p:spPr>
          <a:xfrm>
            <a:off x="9061" y="1602031"/>
            <a:ext cx="40869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Proprietà dell’albero: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Numero non negativo su ogni arco rappresenta la distanza tra le foglie;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Tutti i vertici hanno grado diverso da 2 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Albero semplice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L’albero si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adatta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alla matrice 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/>
              <p:nvPr/>
            </p:nvSpPr>
            <p:spPr>
              <a:xfrm>
                <a:off x="715574" y="3856118"/>
                <a:ext cx="46232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Un albero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adatta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ad una matrice delle distanze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 </a:t>
                </a:r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74" y="3856118"/>
                <a:ext cx="4623235" cy="307777"/>
              </a:xfrm>
              <a:prstGeom prst="rect">
                <a:avLst/>
              </a:prstGeom>
              <a:blipFill>
                <a:blip r:embed="rId6"/>
                <a:stretch>
                  <a:fillRect l="-395" t="-4000" r="-791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549817D7-5005-47AE-B9FB-AC85E56E51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829190" y="3898183"/>
            <a:ext cx="2106197" cy="229623"/>
          </a:xfrm>
          <a:prstGeom prst="rect">
            <a:avLst/>
          </a:prstGeo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338809" y="4010007"/>
            <a:ext cx="4172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/>
              <p:nvPr/>
            </p:nvSpPr>
            <p:spPr>
              <a:xfrm>
                <a:off x="1434544" y="4340549"/>
                <a:ext cx="56997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definiscono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additivi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altrimenti si parla di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non additività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544" y="4340549"/>
                <a:ext cx="5699718" cy="307777"/>
              </a:xfrm>
              <a:prstGeom prst="rect">
                <a:avLst/>
              </a:prstGeom>
              <a:blipFill>
                <a:blip r:embed="rId8"/>
                <a:stretch>
                  <a:fillRect l="-321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D76B533-3BF2-4167-8DD3-38BA2D7261DA}"/>
              </a:ext>
            </a:extLst>
          </p:cNvPr>
          <p:cNvSpPr txBox="1"/>
          <p:nvPr/>
        </p:nvSpPr>
        <p:spPr>
          <a:xfrm>
            <a:off x="144074" y="4986152"/>
            <a:ext cx="569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Problema degli alberi basati sulla distanza: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E101B46-F7FB-4E5F-9EF6-11355486EE87}"/>
              </a:ext>
            </a:extLst>
          </p:cNvPr>
          <p:cNvSpPr txBox="1"/>
          <p:nvPr/>
        </p:nvSpPr>
        <p:spPr>
          <a:xfrm>
            <a:off x="144074" y="5346537"/>
            <a:ext cx="7264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Data in </a:t>
            </a:r>
            <a:r>
              <a:rPr lang="it-IT" sz="1400" b="1" i="1" dirty="0"/>
              <a:t>input</a:t>
            </a:r>
            <a:r>
              <a:rPr lang="it-IT" sz="1400" i="1" dirty="0"/>
              <a:t> una matrice delle distanze additiva restituire in </a:t>
            </a:r>
            <a:r>
              <a:rPr lang="it-IT" sz="1400" b="1" i="1" dirty="0"/>
              <a:t>output</a:t>
            </a:r>
            <a:r>
              <a:rPr lang="it-IT" sz="1400" i="1" dirty="0"/>
              <a:t> un albero evolutivo semplice.</a:t>
            </a:r>
            <a:endParaRPr lang="it-IT" sz="1400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07339FC-3734-4F7D-B1AD-9755149806CA}"/>
              </a:ext>
            </a:extLst>
          </p:cNvPr>
          <p:cNvSpPr txBox="1"/>
          <p:nvPr/>
        </p:nvSpPr>
        <p:spPr>
          <a:xfrm>
            <a:off x="261451" y="6006731"/>
            <a:ext cx="3467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Obiettivo degli algoritmi basati sulla distanza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5830A77-FBA3-415E-9424-BC44548BE865}"/>
              </a:ext>
            </a:extLst>
          </p:cNvPr>
          <p:cNvSpPr txBox="1"/>
          <p:nvPr/>
        </p:nvSpPr>
        <p:spPr>
          <a:xfrm>
            <a:off x="4838331" y="6008337"/>
            <a:ext cx="4044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Risolvere il problema degli alberi basati sulla distanza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2A43E591-7FF9-4F44-848E-B0D24B008D56}"/>
              </a:ext>
            </a:extLst>
          </p:cNvPr>
          <p:cNvCxnSpPr/>
          <p:nvPr/>
        </p:nvCxnSpPr>
        <p:spPr>
          <a:xfrm>
            <a:off x="3736946" y="6162767"/>
            <a:ext cx="1030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9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F76A307-4A6F-4E91-B391-23862C1AEDD3}"/>
              </a:ext>
            </a:extLst>
          </p:cNvPr>
          <p:cNvSpPr txBox="1"/>
          <p:nvPr/>
        </p:nvSpPr>
        <p:spPr>
          <a:xfrm>
            <a:off x="9061" y="1997106"/>
            <a:ext cx="1391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0" dirty="0">
                <a:latin typeface="Arial" panose="020B0604020202020204" pitchFamily="34" charset="0"/>
                <a:cs typeface="Arial" panose="020B0604020202020204" pitchFamily="34" charset="0"/>
              </a:rPr>
              <a:t>Matrice in input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400824" y="2150995"/>
            <a:ext cx="4546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B6E30B22-D803-43C2-B5FB-E8341E47D0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5433" y="1289821"/>
            <a:ext cx="2768698" cy="147115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A27702F0-3179-4874-9563-9C371EBC500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897922" y="2037743"/>
            <a:ext cx="1581643" cy="226504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97A8F71-A206-4CAB-9810-AFCFA06065E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3" r="3004" b="-1"/>
          <a:stretch/>
        </p:blipFill>
        <p:spPr>
          <a:xfrm>
            <a:off x="5942921" y="3545381"/>
            <a:ext cx="3196183" cy="2595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/>
              <p:nvPr/>
            </p:nvSpPr>
            <p:spPr>
              <a:xfrm>
                <a:off x="6985121" y="1665316"/>
                <a:ext cx="2149818" cy="97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Come trovare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Si aggiunge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si scrivono le distanze in funzione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121" y="1665316"/>
                <a:ext cx="2149818" cy="971356"/>
              </a:xfrm>
              <a:prstGeom prst="rect">
                <a:avLst/>
              </a:prstGeom>
              <a:blipFill>
                <a:blip r:embed="rId11"/>
                <a:stretch>
                  <a:fillRect l="-850" t="-1250" r="-1133" b="-56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DCE55FC0-FE6D-4C8E-9C4A-B40CAFA67A7A}"/>
              </a:ext>
            </a:extLst>
          </p:cNvPr>
          <p:cNvCxnSpPr>
            <a:cxnSpLocks/>
            <a:stCxn id="27" idx="2"/>
            <a:endCxn id="20" idx="0"/>
          </p:cNvCxnSpPr>
          <p:nvPr/>
        </p:nvCxnSpPr>
        <p:spPr>
          <a:xfrm rot="5400000">
            <a:off x="7346168" y="2831518"/>
            <a:ext cx="908709" cy="51901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Immagine 37">
            <a:extLst>
              <a:ext uri="{FF2B5EF4-FFF2-40B4-BE49-F238E27FC236}">
                <a16:creationId xmlns:a16="http://schemas.microsoft.com/office/drawing/2014/main" id="{A5717F8D-9309-455F-8BEC-305E6195B8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351646" y="3606957"/>
            <a:ext cx="1735910" cy="251922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B2D5797C-14F6-4502-9EE8-BF21AE76CB5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351646" y="4131647"/>
            <a:ext cx="1676190" cy="248381"/>
          </a:xfrm>
          <a:prstGeom prst="rect">
            <a:avLst/>
          </a:prstGeom>
        </p:spPr>
      </p:pic>
      <p:pic>
        <p:nvPicPr>
          <p:cNvPr id="42" name="Immagine 41">
            <a:extLst>
              <a:ext uri="{FF2B5EF4-FFF2-40B4-BE49-F238E27FC236}">
                <a16:creationId xmlns:a16="http://schemas.microsoft.com/office/drawing/2014/main" id="{90C8C20A-4C3A-4039-8B10-7686F67703A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14919" y="4731441"/>
            <a:ext cx="1971809" cy="3398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/>
              <p:nvPr/>
            </p:nvSpPr>
            <p:spPr>
              <a:xfrm>
                <a:off x="634193" y="3800604"/>
                <a:ext cx="1676190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Come trovare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𝑢𝑝</m:t>
                        </m:r>
                      </m:sub>
                    </m:sSub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?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93" y="3800604"/>
                <a:ext cx="1676190" cy="325025"/>
              </a:xfrm>
              <a:prstGeom prst="rect">
                <a:avLst/>
              </a:prstGeom>
              <a:blipFill>
                <a:blip r:embed="rId15"/>
                <a:stretch>
                  <a:fillRect l="-1091" t="-1852" b="-12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/>
              <p:nvPr/>
            </p:nvSpPr>
            <p:spPr>
              <a:xfrm>
                <a:off x="-23705" y="5568179"/>
                <a:ext cx="3028950" cy="557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Sostituendo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alle due formule si ottiene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𝑓𝑝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𝑏𝑝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705" y="5568179"/>
                <a:ext cx="3028950" cy="557076"/>
              </a:xfrm>
              <a:prstGeom prst="rect">
                <a:avLst/>
              </a:prstGeom>
              <a:blipFill>
                <a:blip r:embed="rId16"/>
                <a:stretch>
                  <a:fillRect l="-604" t="-1087" b="-76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8872DA56-D320-47A6-8DD8-32233041DE81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>
            <a:off x="5087557" y="4000500"/>
            <a:ext cx="855365" cy="8426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ccia a destra 29">
            <a:extLst>
              <a:ext uri="{FF2B5EF4-FFF2-40B4-BE49-F238E27FC236}">
                <a16:creationId xmlns:a16="http://schemas.microsoft.com/office/drawing/2014/main" id="{B938C658-5951-4949-A0CC-90A3D7765844}"/>
              </a:ext>
            </a:extLst>
          </p:cNvPr>
          <p:cNvSpPr/>
          <p:nvPr/>
        </p:nvSpPr>
        <p:spPr>
          <a:xfrm rot="10800000">
            <a:off x="2415240" y="3858879"/>
            <a:ext cx="656602" cy="2381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65A4A76E-3EF0-47C9-B6C9-02CCC4C5B6A7}"/>
              </a:ext>
            </a:extLst>
          </p:cNvPr>
          <p:cNvCxnSpPr>
            <a:stCxn id="43" idx="2"/>
          </p:cNvCxnSpPr>
          <p:nvPr/>
        </p:nvCxnSpPr>
        <p:spPr>
          <a:xfrm>
            <a:off x="1472288" y="4125629"/>
            <a:ext cx="0" cy="480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A4A0AB2E-B63B-4749-A561-745E594EE9DC}"/>
              </a:ext>
            </a:extLst>
          </p:cNvPr>
          <p:cNvCxnSpPr>
            <a:stCxn id="42" idx="2"/>
          </p:cNvCxnSpPr>
          <p:nvPr/>
        </p:nvCxnSpPr>
        <p:spPr>
          <a:xfrm flipH="1">
            <a:off x="1400823" y="5071251"/>
            <a:ext cx="1" cy="496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67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89E122D-89D4-4694-ABB4-927AAD839C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1251" y="2549411"/>
            <a:ext cx="1762033" cy="18069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7EB7A15-BD67-4EB6-A082-990A54B8FE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1250" y="2917474"/>
            <a:ext cx="1762033" cy="18069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33E2BF3-9AF7-4FAE-8D38-E36F2FC8DC3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39" t="2399" r="1914"/>
          <a:stretch/>
        </p:blipFill>
        <p:spPr>
          <a:xfrm>
            <a:off x="2668323" y="1906143"/>
            <a:ext cx="2347461" cy="1944210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66FE646E-E901-45FC-875E-80976316D199}"/>
              </a:ext>
            </a:extLst>
          </p:cNvPr>
          <p:cNvSpPr/>
          <p:nvPr/>
        </p:nvSpPr>
        <p:spPr>
          <a:xfrm>
            <a:off x="1957704" y="2684591"/>
            <a:ext cx="607938" cy="1806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ECB0DEF-8312-4D52-8544-7AC2C7912E3D}"/>
                  </a:ext>
                </a:extLst>
              </p:cNvPr>
              <p:cNvSpPr txBox="1"/>
              <p:nvPr/>
            </p:nvSpPr>
            <p:spPr>
              <a:xfrm>
                <a:off x="6449511" y="1638050"/>
                <a:ext cx="234746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Aggiorniamo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si 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al loro posto si inserisce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ECB0DEF-8312-4D52-8544-7AC2C7912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511" y="1638050"/>
                <a:ext cx="2347460" cy="738664"/>
              </a:xfrm>
              <a:prstGeom prst="rect">
                <a:avLst/>
              </a:prstGeom>
              <a:blipFill>
                <a:blip r:embed="rId9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050A282F-7FC5-4178-962D-2EA66E99AE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7968" y="2684591"/>
            <a:ext cx="2479003" cy="1153236"/>
          </a:xfrm>
          <a:prstGeom prst="rect">
            <a:avLst/>
          </a:prstGeom>
        </p:spPr>
      </p:pic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E2D06914-DA81-4F97-9F25-85FD3700F126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 flipV="1">
            <a:off x="5015784" y="2007382"/>
            <a:ext cx="1433727" cy="8708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F184F795-A184-4800-A9F3-A9FE340FCA10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7623241" y="2376714"/>
            <a:ext cx="0" cy="263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781D90B-D53C-4926-A116-6CA1C8023A6A}"/>
                  </a:ext>
                </a:extLst>
              </p:cNvPr>
              <p:cNvSpPr txBox="1"/>
              <p:nvPr/>
            </p:nvSpPr>
            <p:spPr>
              <a:xfrm>
                <a:off x="6078054" y="5228407"/>
                <a:ext cx="295883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Il genitore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 Si sceglie un generico nodo interno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si applicano ricorsivamente gli step precedenti</a:t>
                </a:r>
              </a:p>
            </p:txBody>
          </p:sp>
        </mc:Choice>
        <mc:Fallback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781D90B-D53C-4926-A116-6CA1C8023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054" y="5228407"/>
                <a:ext cx="2958831" cy="954107"/>
              </a:xfrm>
              <a:prstGeom prst="rect">
                <a:avLst/>
              </a:prstGeom>
              <a:blipFill>
                <a:blip r:embed="rId11"/>
                <a:stretch>
                  <a:fillRect t="-1282" b="-57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EEDD66CC-C988-4A89-8B61-2125BC170A3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7557470" y="3837827"/>
            <a:ext cx="0" cy="1390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5C8F5DD0-6C39-474A-8395-389B7B47C2A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958" t="277" r="958" b="1203"/>
          <a:stretch/>
        </p:blipFill>
        <p:spPr>
          <a:xfrm>
            <a:off x="2053711" y="4733355"/>
            <a:ext cx="3576683" cy="1944211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7B8F3390-4BBE-4141-B3FC-D1A3872166D4}"/>
              </a:ext>
            </a:extLst>
          </p:cNvPr>
          <p:cNvCxnSpPr>
            <a:stCxn id="17" idx="1"/>
            <a:endCxn id="16" idx="3"/>
          </p:cNvCxnSpPr>
          <p:nvPr/>
        </p:nvCxnSpPr>
        <p:spPr>
          <a:xfrm flipH="1">
            <a:off x="5630394" y="5705461"/>
            <a:ext cx="4476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7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003C2189-CDF9-466D-8337-1D355E1664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722268" y="1647609"/>
            <a:ext cx="2743202" cy="220677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B73AB6CC-4039-450D-B50C-2FAFC2E1A31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03" t="570" r="1103"/>
          <a:stretch/>
        </p:blipFill>
        <p:spPr>
          <a:xfrm>
            <a:off x="186195" y="3295783"/>
            <a:ext cx="3888658" cy="21502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/>
              <p:nvPr/>
            </p:nvSpPr>
            <p:spPr>
              <a:xfrm>
                <a:off x="9062" y="1604059"/>
                <a:ext cx="1917387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Infine si calcola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604059"/>
                <a:ext cx="1917387" cy="324384"/>
              </a:xfrm>
              <a:prstGeom prst="rect">
                <a:avLst/>
              </a:prstGeom>
              <a:blipFill>
                <a:blip r:embed="rId11"/>
                <a:stretch>
                  <a:fillRect l="-952" t="-3774" b="-150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FDEECD0-C443-4E95-AC1A-1380DB5D43B2}"/>
              </a:ext>
            </a:extLst>
          </p:cNvPr>
          <p:cNvSpPr txBox="1"/>
          <p:nvPr/>
        </p:nvSpPr>
        <p:spPr>
          <a:xfrm>
            <a:off x="1517904" y="2400351"/>
            <a:ext cx="1171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Albero finale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DF2DD30-6CD8-4BEA-993A-95CFDE042D57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2103889" y="1907660"/>
            <a:ext cx="1" cy="49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6CAE33B5-8DD6-44E9-9D13-39C63D0F6B24}"/>
              </a:ext>
            </a:extLst>
          </p:cNvPr>
          <p:cNvCxnSpPr>
            <a:cxnSpLocks/>
          </p:cNvCxnSpPr>
          <p:nvPr/>
        </p:nvCxnSpPr>
        <p:spPr>
          <a:xfrm>
            <a:off x="2103890" y="2708128"/>
            <a:ext cx="0" cy="534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9905958-8A7E-43B8-A062-72EB40A5770D}"/>
              </a:ext>
            </a:extLst>
          </p:cNvPr>
          <p:cNvSpPr txBox="1"/>
          <p:nvPr/>
        </p:nvSpPr>
        <p:spPr>
          <a:xfrm>
            <a:off x="3450316" y="6099373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79441CC4-CE2A-47E5-BFBA-BE18AD1D4AEC}"/>
              </a:ext>
            </a:extLst>
          </p:cNvPr>
          <p:cNvSpPr txBox="1"/>
          <p:nvPr/>
        </p:nvSpPr>
        <p:spPr>
          <a:xfrm>
            <a:off x="5126657" y="1445400"/>
            <a:ext cx="3567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14A4554-C4CF-47D2-BF3A-9C5BE54DDFC0}"/>
                  </a:ext>
                </a:extLst>
              </p:cNvPr>
              <p:cNvSpPr txBox="1"/>
              <p:nvPr/>
            </p:nvSpPr>
            <p:spPr>
              <a:xfrm>
                <a:off x="5126657" y="2014280"/>
                <a:ext cx="401715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 Step: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Trovare il minimo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di dimensione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endParaRPr lang="it-IT" sz="14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14A4554-C4CF-47D2-BF3A-9C5BE54DD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657" y="2014280"/>
                <a:ext cx="4017159" cy="738664"/>
              </a:xfrm>
              <a:prstGeom prst="rect">
                <a:avLst/>
              </a:prstGeom>
              <a:blipFill>
                <a:blip r:embed="rId12"/>
                <a:stretch>
                  <a:fillRect l="-455" t="-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Immagine 40">
            <a:extLst>
              <a:ext uri="{FF2B5EF4-FFF2-40B4-BE49-F238E27FC236}">
                <a16:creationId xmlns:a16="http://schemas.microsoft.com/office/drawing/2014/main" id="{CF414978-8B26-4CBA-A5C6-D1CE39B4DCD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964030" y="2562527"/>
            <a:ext cx="2571733" cy="2005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E12B5A93-DEC9-4958-9188-F913DDBC305F}"/>
                  </a:ext>
                </a:extLst>
              </p:cNvPr>
              <p:cNvSpPr txBox="1"/>
              <p:nvPr/>
            </p:nvSpPr>
            <p:spPr>
              <a:xfrm>
                <a:off x="5119261" y="2771265"/>
                <a:ext cx="401715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Trovare il genitore per ogni coppia di foglie e calcolare la distanza di tutte le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foglie rispetto al genitore stesso</a:t>
                </a:r>
              </a:p>
            </p:txBody>
          </p:sp>
        </mc:Choice>
        <mc:Fallback xmlns="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E12B5A93-DEC9-4958-9188-F913DDBC3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261" y="2771265"/>
                <a:ext cx="4017159" cy="738664"/>
              </a:xfrm>
              <a:prstGeom prst="rect">
                <a:avLst/>
              </a:prstGeom>
              <a:blipFill>
                <a:blip r:embed="rId14"/>
                <a:stretch>
                  <a:fillRect l="-303" t="-1653" r="-152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Immagine 48">
            <a:extLst>
              <a:ext uri="{FF2B5EF4-FFF2-40B4-BE49-F238E27FC236}">
                <a16:creationId xmlns:a16="http://schemas.microsoft.com/office/drawing/2014/main" id="{9F940E34-E853-4F26-AE59-57FE617C10C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956634" y="3584946"/>
            <a:ext cx="2475766" cy="179383"/>
          </a:xfrm>
          <a:prstGeom prst="rect">
            <a:avLst/>
          </a:prstGeom>
        </p:spPr>
      </p:pic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ACF07961-80C8-4C63-9B53-3E8A5BAA36AC}"/>
              </a:ext>
            </a:extLst>
          </p:cNvPr>
          <p:cNvSpPr txBox="1"/>
          <p:nvPr/>
        </p:nvSpPr>
        <p:spPr>
          <a:xfrm>
            <a:off x="5073435" y="3839346"/>
            <a:ext cx="401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Calcolare la distanza tra le foglie interne (genitori)</a:t>
            </a: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ED2E1232-4512-4FA4-9977-6A66C80C828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910808" y="4573126"/>
            <a:ext cx="1450063" cy="179719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9B727038-6828-4A63-ACB2-90318637F94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977657" y="5165136"/>
            <a:ext cx="4079660" cy="202698"/>
          </a:xfrm>
          <a:prstGeom prst="rect">
            <a:avLst/>
          </a:prstGeom>
        </p:spPr>
      </p:pic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99F7F7F2-B938-4F65-8337-9ACA24A59030}"/>
              </a:ext>
            </a:extLst>
          </p:cNvPr>
          <p:cNvCxnSpPr>
            <a:cxnSpLocks/>
          </p:cNvCxnSpPr>
          <p:nvPr/>
        </p:nvCxnSpPr>
        <p:spPr>
          <a:xfrm>
            <a:off x="4847208" y="1446515"/>
            <a:ext cx="0" cy="427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762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287,589"/>
  <p:tag name="LATEXADDIN" val="\documentclass{article}&#10;\usepackage{amsmath}&#10;\pagestyle{empty}&#10;\begin{document}&#10;&#10; \[d(x,y)\geq 0\hspace{1em} \forall \: x,y\in R^k\]&#10;&#10;&#10;\end{document}"/>
  <p:tag name="IGUANATEXSIZE" val="20"/>
  <p:tag name="IGUANATEXCURSOR" val="10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1085,864"/>
  <p:tag name="LATEXADDIN" val="\documentclass{article}&#10;\usepackage{amsmath}&#10;\pagestyle{empty}&#10;\begin{document}&#10;&#10;$d_{up}=d_{fu}-d_{fp}=5$&#10;&#10;&#10;\end{document}"/>
  <p:tag name="IGUANATEXSIZE" val="20"/>
  <p:tag name="IGUANATEXCURSOR" val="8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036,37"/>
  <p:tag name="LATEXADDIN" val="\documentclass{article}&#10;\usepackage{amsmath}&#10;\pagestyle{empty}&#10;\begin{document}&#10;&#10;$d_{sp}=d_{bs}-d_{bp}=4$&#10;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522,31"/>
  <p:tag name="LATEXADDIN" val="\documentclass{article}&#10;\usepackage{amsmath}&#10;\pagestyle{empty}&#10;\begin{document}&#10;&#10;\[d_{kp}=d_{up}-d_{uk}=5-2=3\]&#10;&#10;&#10;\end{document}"/>
  <p:tag name="IGUANATEXSIZE" val="20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808,024"/>
  <p:tag name="LATEXADDIN" val="\documentclass{article}&#10;\usepackage{amsmath}&#10;\pagestyle{empty}&#10;\begin{document}&#10;&#10;\[T(step 1)=O(n) \times O(n) = O(n^2)\]&#10;&#10;&#10;\end{document}"/>
  <p:tag name="IGUANATEXSIZE" val="14"/>
  <p:tag name="IGUANATEXCURSOR" val="12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740,532"/>
  <p:tag name="LATEXADDIN" val="\documentclass{article}&#10;\usepackage{amsmath}&#10;\pagestyle{empty}&#10;\begin{document}&#10;&#10;\[T(step 2)=O(n)+O(1) \simeq O(n)\]&#10;&#10;&#10;\end{document}"/>
  <p:tag name="IGUANATEXSIZE" val="14"/>
  <p:tag name="IGUANATEXCURSOR" val="11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019,123"/>
  <p:tag name="LATEXADDIN" val="\documentclass{article}&#10;\usepackage{amsmath}&#10;\pagestyle{empty}&#10;\begin{document}&#10;&#10; \[T(step 3)=O(n/2)\]&#10;&#10;&#10;\end{document}"/>
  <p:tag name="IGUANATEXSIZE" val="14"/>
  <p:tag name="IGUANATEXCURSOR" val="10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866,892"/>
  <p:tag name="LATEXADDIN" val="\documentclass{article}&#10;\usepackage{amsmath}&#10;\pagestyle{empty}&#10;\begin{document}&#10;&#10;\[T(totale)=T(step 1)+T(step 2)+T(step 3) \simeq O(n^2)\]&#10;&#10;&#10;\end{document}"/>
  <p:tag name="IGUANATEXSIZE" val="14"/>
  <p:tag name="IGUANATEXCURSOR" val="13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,7293"/>
  <p:tag name="ORIGINALWIDTH" val="737,9077"/>
  <p:tag name="LATEXADDIN" val="\documentclass{article}&#10;\usepackage{amsmath}&#10;\pagestyle{empty}&#10;\begin{document}&#10;&#10;&#10;$\frac{D_{j,i}+D_{j,k}-D_{i,k}}{2}$&#10;&#10;\end{document}"/>
  <p:tag name="IGUANATEXSIZE" val="14"/>
  <p:tag name="IGUANATEXCURSOR" val="11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138,358"/>
  <p:tag name="LATEXADDIN" val="\documentclass{article}&#10;\usepackage{amsmath}&#10;\pagestyle{empty}&#10;\begin{document}&#10;&#10;\[d(x,y)=0 \; \leftrightarrow \; x=y\]&#10;&#10;\end{document}"/>
  <p:tag name="IGUANATEXSIZE" val="20"/>
  <p:tag name="IGUANATEXCURSOR" val="11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4,207"/>
  <p:tag name="ORIGINALWIDTH" val="3557,555"/>
  <p:tag name="LATEXADDIN" val="\documentclass{article}&#10;\usepackage{amsmath}&#10;\pagestyle{empty}&#10;\begin{document}&#10;&#10;\[\forall \,f,b\in D,\: \, D^\star(f,b)=(n-2)\cdot D(f,b)-\sum_{k=1}^{n}D(f,k)-\sum_{k=1}^{n}D(b,k)\]&#10;&#10;&#10;\end{document}"/>
  <p:tag name="IGUANATEXSIZE" val="20"/>
  <p:tag name="IGUANATEXCURSOR" val="18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588,6764"/>
  <p:tag name="LATEXADDIN" val="\documentclass{article}&#10;\usepackage{amsmath}&#10;\pagestyle{empty}&#10;\begin{document}&#10;&#10;$D^\star_{fb}=-16$&#10;&#10;&#10;\end{document}"/>
  <p:tag name="IGUANATEXSIZE" val="20"/>
  <p:tag name="IGUANATEXCURSOR" val="9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4,7169"/>
  <p:tag name="ORIGINALWIDTH" val="3502,812"/>
  <p:tag name="LATEXADDIN" val="\documentclass{article}&#10;\usepackage{amsmath}&#10;\pagestyle{empty}&#10;\begin{document}&#10;&#10;\[\Delta_{fb}=\frac{totalDistance(D_f)-totalDistance(D_b)}{n-2}=\frac{10-12}{4-2}=-1\]&#10;&#10;&#10;\end{document}"/>
  <p:tag name="IGUANATEXSIZE" val="14"/>
  <p:tag name="IGUANATEXCURSOR" val="16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,2171"/>
  <p:tag name="ORIGINALWIDTH" val="2440,945"/>
  <p:tag name="LATEXADDIN" val="\documentclass{article}&#10;\usepackage{amsmath}&#10;\pagestyle{empty}&#10;\begin{document}&#10;&#10;&#10;\[limbweight(f)=\frac{D_{fb}+\Delta_{fb}}{2}=\frac{3+(-1)}{2}=1\]&#10;&#10;\end{document}"/>
  <p:tag name="IGUANATEXSIZE" val="20"/>
  <p:tag name="IGUANATEXCURSOR" val="14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,2171"/>
  <p:tag name="ORIGINALWIDTH" val="2423,697"/>
  <p:tag name="LATEXADDIN" val="\documentclass{article}&#10;\usepackage{amsmath}&#10;\pagestyle{empty}&#10;\begin{document}&#10;&#10;&#10;\[limbweight(b)=\frac{D_{fb}-\Delta_{fb}}{2}=\frac{3-(-1)}{2}=2\]&#10;&#10;\end{document}"/>
  <p:tag name="IGUANATEXSIZE" val="20"/>
  <p:tag name="IGUANATEXCURSOR" val="14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,7293"/>
  <p:tag name="ORIGINALWIDTH" val="2029,996"/>
  <p:tag name="LATEXADDIN" val="\documentclass{article}&#10;\usepackage{amsmath}&#10;\pagestyle{empty}&#10;\begin{document}&#10;&#10;$\forall u\in D\setminus \, \{f,b\}, \; D_{up}=\frac{D_{fu}+D_{bu}-D_{fb}}{2}$&#10;&#10;&#10;\end{document}"/>
  <p:tag name="IGUANATEXSIZE" val="14"/>
  <p:tag name="IGUANATEXCURSOR" val="15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1,6723"/>
  <p:tag name="ORIGINALWIDTH" val="3415,823"/>
  <p:tag name="LATEXADDIN" val="\documentclass{article}&#10;\usepackage{amsmath}&#10;\pagestyle{empty}&#10;\begin{document}&#10;&#10;\[Discrepancy(D(T),D)=\sum_{i=1}^{j-1}\sum_{j=i+1}^{n}(D_{ij}(T)-D_{ij})^2=\]&#10;\[=0+(3,5-4)^2+(3,5-3)^2+(4,5-4)^2+(4,5-5)^2+0=1\]&#10;&#10;&#10;\end{document}"/>
  <p:tag name="IGUANATEXSIZE" val="20"/>
  <p:tag name="IGUANATEXCURSOR" val="15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489,314"/>
  <p:tag name="LATEXADDIN" val="\documentclass{article}&#10;\usepackage{amsmath}&#10;\pagestyle{empty}&#10;\begin{document}&#10;&#10; \[d(x,y)=d(y,x)\; \forall \: x,y\in R^k\]&#10;&#10;&#10;\end{document}"/>
  <p:tag name="IGUANATEXSIZE" val="20"/>
  <p:tag name="IGUANATEXCURSOR" val="9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808,024"/>
  <p:tag name="LATEXADDIN" val="\documentclass{article}&#10;\usepackage{amsmath}&#10;\pagestyle{empty}&#10;\begin{document}&#10;&#10; \[T(step1)=O(n) \times O(n)=O(n^2)\]&#10;&#10;&#10;\end{document}"/>
  <p:tag name="IGUANATEXSIZE" val="20"/>
  <p:tag name="IGUANATEXCURSOR" val="11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894,6382"/>
  <p:tag name="LATEXADDIN" val="\documentclass{article}&#10;\usepackage{amsmath}&#10;\pagestyle{empty}&#10;\begin{document}&#10;&#10;\[T(step2)=O(n)\] &#10;&#10;&#10;\end{document}"/>
  <p:tag name="IGUANATEXSIZE" val="20"/>
  <p:tag name="IGUANATEXCURSOR" val="9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3805,774"/>
  <p:tag name="LATEXADDIN" val="\documentclass{article}&#10;\usepackage{amsmath}&#10;\pagestyle{empty}&#10;\begin{document}&#10;&#10;&#10;\[T(NeighborJoining)=T(step1)+T(step2)=O(n^2)+O(n)=O(n^2)\]&#10;&#10;\end{document}"/>
  <p:tag name="IGUANATEXSIZE" val="20"/>
  <p:tag name="IGUANATEXCURSOR" val="12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761,155"/>
  <p:tag name="LATEXADDIN" val="\documentclass{article}&#10;\usepackage{amsmath}&#10;\pagestyle{empty}&#10;\begin{document}&#10;&#10;&#10;\[T(Totale)=T(NeighborJoining) \times O(n)= O(n^3)\]&#10;&#10;\end{document}"/>
  <p:tag name="IGUANATEXSIZE" val="20"/>
  <p:tag name="IGUANATEXCURSOR" val="13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247,844"/>
  <p:tag name="LATEXADDIN" val="\documentclass{article}&#10;\usepackage{amsmath}&#10;\pagestyle{empty}&#10;\begin{document}&#10;&#10;\[age(\{u, s\})=\frac{D_{u,s}}{2}=1\]&#10;&#10;&#10;\end{document}"/>
  <p:tag name="IGUANATEXSIZE" val="20"/>
  <p:tag name="IGUANATEXCURSOR" val="11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605,924"/>
  <p:tag name="LATEXADDIN" val="\documentclass{article}&#10;\usepackage{amsmath}&#10;\pagestyle{empty}&#10;\begin{document}&#10;&#10;\[edgeweight(\{u, s\},s)=age(\{u, s\})-age(s)=1\]&#10;&#10;&#10;\end{document}"/>
  <p:tag name="IGUANATEXSIZE" val="20"/>
  <p:tag name="IGUANATEXCURSOR" val="12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632,171"/>
  <p:tag name="LATEXADDIN" val="\documentclass{article}&#10;\usepackage{amsmath}&#10;\pagestyle{empty}&#10;\begin{document}&#10;&#10;\[edgeweight(\{u, s\},u)=age(\{u, s\})-age(u)=1\]&#10;&#10;&#10;\end{document}"/>
  <p:tag name="IGUANATEXSIZE" val="20"/>
  <p:tag name="IGUANATEXCURSOR" val="12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601,8"/>
  <p:tag name="LATEXADDIN" val="\documentclass{article}&#10;\usepackage{amsmath}&#10;\pagestyle{empty}&#10;\begin{document}&#10;&#10;\[D_{f, \{u, s\}}=\frac{D_{f,u}+D_{f,s}}{2}=3,5\]&#10;&#10;&#10;\end{document}"/>
  <p:tag name="IGUANATEXSIZE" val="20"/>
  <p:tag name="IGUANATEXCURSOR" val="12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574,053"/>
  <p:tag name="LATEXADDIN" val="\documentclass{article}&#10;\usepackage{amsmath}&#10;\pagestyle{empty}&#10;\begin{document}&#10;&#10;\[D_{b, \{u, s\}}=\frac{D_{b,u}+D_{b,s}}{2}=4,5\]&#10;&#10;&#10;\end{document}"/>
  <p:tag name="IGUANATEXSIZE" val="20"/>
  <p:tag name="IGUANATEXCURSOR" val="12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533,183"/>
  <p:tag name="LATEXADDIN" val="\documentclass{article}&#10;\usepackage{amsmath}&#10;\pagestyle{empty}&#10;\begin{document}&#10;&#10;&#10;\[T(Totale)=T(UPGMA) \times O(n-2)\simeq O(n^2)\]&#10;&#10;\end{document}"/>
  <p:tag name="IGUANATEXSIZE" val="20"/>
  <p:tag name="IGUANATEXCURSOR" val="12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2103,487"/>
  <p:tag name="LATEXADDIN" val="\documentclass{article}&#10;\usepackage{amsmath}&#10;\pagestyle{empty}&#10;\begin{document}&#10;&#10; \[d(x,y)\leq d(x,z)+d(y,z)\; \forall \: x,y,z\in R^k\]&#10;&#10;&#10;\end{document}"/>
  <p:tag name="IGUANATEXSIZE" val="20"/>
  <p:tag name="IGUANATEXCURSOR" val="11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,4837"/>
  <p:tag name="ORIGINALWIDTH" val="1196,85"/>
  <p:tag name="LATEXADDIN" val="\documentclass{article}&#10;\usepackage{amsmath}&#10;\pagestyle{empty}&#10;\begin{document}&#10;&#10;&#10;$ \forall i,j\in V,D_{ij}=d_{ij}(T)$&#10;&#10;\end{document}"/>
  <p:tag name="IGUANATEXSIZE" val="14"/>
  <p:tag name="IGUANATEXCURSOR" val="11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851,1436"/>
  <p:tag name="LATEXADDIN" val="\documentclass{article}&#10;\usepackage{amsmath}&#10;\pagestyle{empty}&#10;\begin{document}&#10;&#10;$min \rightarrow D_{fb}=2$&#10;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854,1432"/>
  <p:tag name="LATEXADDIN" val="\documentclass{article}&#10;\usepackage{amsmath}&#10;\pagestyle{empty}&#10;\begin{document}&#10;&#10;\[d_{fp}=d_{fu}-d_{up}\]&#10;&#10;&#10;\end{document}"/>
  <p:tag name="IGUANATEXSIZE" val="20"/>
  <p:tag name="IGUANATEXCURSOR" val="8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824,8969"/>
  <p:tag name="LATEXADDIN" val="\documentclass{article}&#10;\usepackage{amsmath}&#10;\pagestyle{empty}&#10;\begin{document}&#10;&#10;&#10;\[d_{bp}=d_{bu}-d_{up}\]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,2291"/>
  <p:tag name="ORIGINALWIDTH" val="970,3787"/>
  <p:tag name="LATEXADDIN" val="\documentclass{article}&#10;\usepackage{amsmath}&#10;\pagestyle{empty}&#10;\begin{document}&#10;&#10;&#10;$d_{up}=\frac{d_{fu}+d_{bu}-d_{fb}}2$&#10;&#10;\end{document}"/>
  <p:tag name="IGUANATEXSIZE" val="20"/>
  <p:tag name="IGUANATEXCURSOR" val="11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1658</Words>
  <Application>Microsoft Office PowerPoint</Application>
  <PresentationFormat>Presentazione su schermo (4:3)</PresentationFormat>
  <Paragraphs>219</Paragraphs>
  <Slides>19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Matteo Tortoli</cp:lastModifiedBy>
  <cp:revision>211</cp:revision>
  <dcterms:created xsi:type="dcterms:W3CDTF">2012-12-06T09:21:12Z</dcterms:created>
  <dcterms:modified xsi:type="dcterms:W3CDTF">2019-07-03T08:36:21Z</dcterms:modified>
</cp:coreProperties>
</file>