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980" y="60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27/06/2019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27/06/2019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0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80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8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49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64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image" Target="../media/image3.emf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3" Type="http://schemas.openxmlformats.org/officeDocument/2006/relationships/tags" Target="../tags/tag8.xml"/><Relationship Id="rId7" Type="http://schemas.openxmlformats.org/officeDocument/2006/relationships/image" Target="../media/image3.emf"/><Relationship Id="rId12" Type="http://schemas.openxmlformats.org/officeDocument/2006/relationships/image" Target="../media/image22.png"/><Relationship Id="rId2" Type="http://schemas.openxmlformats.org/officeDocument/2006/relationships/tags" Target="../tags/tag7.xml"/><Relationship Id="rId16" Type="http://schemas.openxmlformats.org/officeDocument/2006/relationships/image" Target="../media/image26.png"/><Relationship Id="rId1" Type="http://schemas.openxmlformats.org/officeDocument/2006/relationships/tags" Target="../tags/tag6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tags" Target="../tags/tag9.xml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388"/>
            <a:ext cx="9144000" cy="687238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020924" y="4590468"/>
            <a:ext cx="352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1649996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2064733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1957773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2525151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1790498" y="558754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615326" y="558163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-9061" y="4636273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che contiene una determinata informazione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5E82E6B-B26A-4DEB-8D40-07A73DBE6567}"/>
              </a:ext>
            </a:extLst>
          </p:cNvPr>
          <p:cNvCxnSpPr>
            <a:cxnSpLocks/>
          </p:cNvCxnSpPr>
          <p:nvPr/>
        </p:nvCxnSpPr>
        <p:spPr>
          <a:xfrm flipV="1">
            <a:off x="4691362" y="5735525"/>
            <a:ext cx="850809" cy="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 cos’è la bioinformatica?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4377C4-A00C-4CAC-8DF0-02C66F5CF0FF}"/>
              </a:ext>
            </a:extLst>
          </p:cNvPr>
          <p:cNvSpPr txBox="1"/>
          <p:nvPr/>
        </p:nvSpPr>
        <p:spPr>
          <a:xfrm>
            <a:off x="140171" y="1856102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413474" y="1748380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base, quali la biologia, la chimica, l’astronomia ecc.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5851EF-2DBA-441C-ADB1-9FC403C76C25}"/>
              </a:ext>
            </a:extLst>
          </p:cNvPr>
          <p:cNvSpPr txBox="1"/>
          <p:nvPr/>
        </p:nvSpPr>
        <p:spPr>
          <a:xfrm>
            <a:off x="3638528" y="2692286"/>
            <a:ext cx="186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6CA2BC-D5CB-49E5-952D-9887A3FFF82D}"/>
              </a:ext>
            </a:extLst>
          </p:cNvPr>
          <p:cNvSpPr txBox="1"/>
          <p:nvPr/>
        </p:nvSpPr>
        <p:spPr>
          <a:xfrm>
            <a:off x="9062" y="3226261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5E874F5-6BE8-4F33-B887-89781349BE33}"/>
              </a:ext>
            </a:extLst>
          </p:cNvPr>
          <p:cNvSpPr txBox="1"/>
          <p:nvPr/>
        </p:nvSpPr>
        <p:spPr>
          <a:xfrm>
            <a:off x="140171" y="5332197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Filogenetica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6DAC05-47AC-4BB4-AEAE-A8D48E1209CD}"/>
              </a:ext>
            </a:extLst>
          </p:cNvPr>
          <p:cNvSpPr txBox="1"/>
          <p:nvPr/>
        </p:nvSpPr>
        <p:spPr>
          <a:xfrm>
            <a:off x="2413474" y="5224475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Area di ricerca che studia le relazioni evolutive tra le entità biologiche attraverso la costruzione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evolutivi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(chiamati anche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filogenetici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E75F54D-BB5E-4DE1-BF07-8BB8F52732BF}"/>
              </a:ext>
            </a:extLst>
          </p:cNvPr>
          <p:cNvCxnSpPr>
            <a:cxnSpLocks/>
          </p:cNvCxnSpPr>
          <p:nvPr/>
        </p:nvCxnSpPr>
        <p:spPr>
          <a:xfrm>
            <a:off x="1358283" y="200999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D414C9C-7913-418E-B5DD-340886D2E0FD}"/>
              </a:ext>
            </a:extLst>
          </p:cNvPr>
          <p:cNvCxnSpPr>
            <a:cxnSpLocks/>
          </p:cNvCxnSpPr>
          <p:nvPr/>
        </p:nvCxnSpPr>
        <p:spPr>
          <a:xfrm>
            <a:off x="1340527" y="546262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Evolutivo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7185" y="1066400"/>
            <a:ext cx="912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 diagramma che rappresenta le relazioni evolutive tra le varie entità biologiche, dove i nodi (o vertici) rappresentano tali entità, mentre gli archi mostrano loro relazioni tra di loro.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F6BF4-0428-413E-A1B3-7C53EF9D3236}"/>
              </a:ext>
            </a:extLst>
          </p:cNvPr>
          <p:cNvSpPr txBox="1"/>
          <p:nvPr/>
        </p:nvSpPr>
        <p:spPr>
          <a:xfrm>
            <a:off x="3511299" y="1762499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Due tipi di albero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AA9263-AF48-4E85-8354-5AF6EC99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7" y="2731897"/>
            <a:ext cx="4210763" cy="20322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B32206-4F7B-4BF3-A1CD-F66349CBD741}"/>
              </a:ext>
            </a:extLst>
          </p:cNvPr>
          <p:cNvSpPr txBox="1"/>
          <p:nvPr/>
        </p:nvSpPr>
        <p:spPr>
          <a:xfrm>
            <a:off x="306721" y="2445538"/>
            <a:ext cx="29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radicato (o con radice)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934D1B-534B-4BD7-BACB-82BE35670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42" r="6575" b="8228"/>
          <a:stretch/>
        </p:blipFill>
        <p:spPr>
          <a:xfrm>
            <a:off x="5574859" y="2742606"/>
            <a:ext cx="2573196" cy="201078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3D695C-2A85-4C44-BCE4-B5ADFC878D38}"/>
              </a:ext>
            </a:extLst>
          </p:cNvPr>
          <p:cNvSpPr txBox="1"/>
          <p:nvPr/>
        </p:nvSpPr>
        <p:spPr>
          <a:xfrm>
            <a:off x="4996357" y="2442076"/>
            <a:ext cx="31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non radicato (o senza radice)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0E9484-6610-469C-876A-9B487BBFC61D}"/>
              </a:ext>
            </a:extLst>
          </p:cNvPr>
          <p:cNvSpPr txBox="1"/>
          <p:nvPr/>
        </p:nvSpPr>
        <p:spPr>
          <a:xfrm>
            <a:off x="9061" y="4733897"/>
            <a:ext cx="4210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Nodo speciale, chiamato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(nodi interni) con grado maggiore di 1 sono gli antenati;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(foglie) con grado 1 sono le specie attualmente esistenti;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Quindi la radice è l’antenato comune a tutti i vertici.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405EB9-6F38-4F75-8441-F0F3DBC799FA}"/>
              </a:ext>
            </a:extLst>
          </p:cNvPr>
          <p:cNvSpPr txBox="1"/>
          <p:nvPr/>
        </p:nvSpPr>
        <p:spPr>
          <a:xfrm>
            <a:off x="4734255" y="4767671"/>
            <a:ext cx="44097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Alberi senza la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maggiore di 1 sono i nodi interni;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1 sono dette foglie;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Usati per mostrare le relazioni tra le entità piuttosto che mostrare l’antenato comune a tutti.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E942FD1F-4570-4A5A-BD30-934EECF45FA4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1787161" y="1916388"/>
            <a:ext cx="1660612" cy="5291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3BDF959A-62A3-4032-9D64-E31BDD2FFBDE}"/>
              </a:ext>
            </a:extLst>
          </p:cNvPr>
          <p:cNvCxnSpPr>
            <a:stCxn id="9" idx="3"/>
            <a:endCxn id="17" idx="0"/>
          </p:cNvCxnSpPr>
          <p:nvPr/>
        </p:nvCxnSpPr>
        <p:spPr>
          <a:xfrm>
            <a:off x="5029380" y="1916388"/>
            <a:ext cx="1517853" cy="5256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81822D-53CA-4487-8406-D2566F498455}"/>
              </a:ext>
            </a:extLst>
          </p:cNvPr>
          <p:cNvSpPr txBox="1"/>
          <p:nvPr/>
        </p:nvSpPr>
        <p:spPr>
          <a:xfrm>
            <a:off x="2670148" y="6209709"/>
            <a:ext cx="380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Come si costruiscono gli alberi evolutivi?</a:t>
            </a:r>
          </a:p>
        </p:txBody>
      </p:sp>
    </p:spTree>
    <p:extLst>
      <p:ext uri="{BB962C8B-B14F-4D97-AF65-F5344CB8AC3E}">
        <p14:creationId xmlns:p14="http://schemas.microsoft.com/office/powerpoint/2010/main" val="28040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37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Matrice delle distanze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-8326" y="1155171"/>
            <a:ext cx="915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Gli algoritmi utilizzati per la costruzione degli alberi evolutivi prendono il nome di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algoritmi basati sulla distanza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in quanto prendono in input una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matrice delle distanze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/>
              <p:nvPr/>
            </p:nvSpPr>
            <p:spPr>
              <a:xfrm>
                <a:off x="9061" y="2676550"/>
                <a:ext cx="30093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Distanza: funzione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2676550"/>
                <a:ext cx="3009347" cy="307777"/>
              </a:xfrm>
              <a:prstGeom prst="rect">
                <a:avLst/>
              </a:prstGeom>
              <a:blipFill>
                <a:blip r:embed="rId8"/>
                <a:stretch>
                  <a:fillRect l="-607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32D09BF5-6CDD-45E4-9335-23715D74B47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2541707" y="650419"/>
            <a:ext cx="998159" cy="3054102"/>
          </a:xfrm>
          <a:prstGeom prst="bentConnector3">
            <a:avLst>
              <a:gd name="adj1" fmla="val 144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A952079A-2A5D-4E78-B5D6-A8886F9145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25952" y="2178799"/>
            <a:ext cx="1944401" cy="221813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C2B4FE-7BA0-43FE-83F1-79EE02BD4D9C}"/>
              </a:ext>
            </a:extLst>
          </p:cNvPr>
          <p:cNvSpPr txBox="1"/>
          <p:nvPr/>
        </p:nvSpPr>
        <p:spPr>
          <a:xfrm>
            <a:off x="4565390" y="2145039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negatività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266C092B-59B0-4389-9F91-F3AF5A2D79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927432" y="2526514"/>
            <a:ext cx="1719832" cy="194256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6E0B7A2-0684-43D6-85B0-9EC5999AE65D}"/>
              </a:ext>
            </a:extLst>
          </p:cNvPr>
          <p:cNvSpPr txBox="1"/>
          <p:nvPr/>
        </p:nvSpPr>
        <p:spPr>
          <a:xfrm>
            <a:off x="4566870" y="247499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Identità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C87E4718-CE52-4837-A076-95771DE82F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927430" y="2854978"/>
            <a:ext cx="2251528" cy="226414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AC351BB-2825-4208-90DC-6CC7998DDF79}"/>
              </a:ext>
            </a:extLst>
          </p:cNvPr>
          <p:cNvSpPr txBox="1"/>
          <p:nvPr/>
        </p:nvSpPr>
        <p:spPr>
          <a:xfrm>
            <a:off x="4566868" y="282121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Simmetria</a:t>
            </a:r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D1336C6E-FB36-4796-9E16-E63629E827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928910" y="3300353"/>
            <a:ext cx="3179267" cy="224870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F68C9AC-2BAC-49D9-B68E-CB247D55D584}"/>
              </a:ext>
            </a:extLst>
          </p:cNvPr>
          <p:cNvSpPr txBox="1"/>
          <p:nvPr/>
        </p:nvSpPr>
        <p:spPr>
          <a:xfrm>
            <a:off x="4568348" y="3151178"/>
            <a:ext cx="145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Disuguaglianza triangolare</a:t>
            </a:r>
          </a:p>
        </p:txBody>
      </p: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B4A0C156-9FA4-49C6-BD66-F66D48A02D3C}"/>
              </a:ext>
            </a:extLst>
          </p:cNvPr>
          <p:cNvCxnSpPr>
            <a:endCxn id="33" idx="1"/>
          </p:cNvCxnSpPr>
          <p:nvPr/>
        </p:nvCxnSpPr>
        <p:spPr>
          <a:xfrm flipV="1">
            <a:off x="3018408" y="2298928"/>
            <a:ext cx="1546982" cy="5222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832CB24E-8A90-42C3-BBED-193B2E981CD3}"/>
              </a:ext>
            </a:extLst>
          </p:cNvPr>
          <p:cNvCxnSpPr>
            <a:cxnSpLocks/>
          </p:cNvCxnSpPr>
          <p:nvPr/>
        </p:nvCxnSpPr>
        <p:spPr>
          <a:xfrm flipV="1">
            <a:off x="3027791" y="2638888"/>
            <a:ext cx="1548462" cy="201552"/>
          </a:xfrm>
          <a:prstGeom prst="bentConnector3">
            <a:avLst>
              <a:gd name="adj1" fmla="val 4942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29907025-AC18-4B65-A93E-E9F268CC0D4D}"/>
              </a:ext>
            </a:extLst>
          </p:cNvPr>
          <p:cNvCxnSpPr>
            <a:cxnSpLocks/>
          </p:cNvCxnSpPr>
          <p:nvPr/>
        </p:nvCxnSpPr>
        <p:spPr>
          <a:xfrm>
            <a:off x="3026733" y="2828198"/>
            <a:ext cx="1540135" cy="1538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242FF6A7-004E-4B9E-A547-979BC9EA3C9C}"/>
              </a:ext>
            </a:extLst>
          </p:cNvPr>
          <p:cNvCxnSpPr>
            <a:cxnSpLocks/>
          </p:cNvCxnSpPr>
          <p:nvPr/>
        </p:nvCxnSpPr>
        <p:spPr>
          <a:xfrm>
            <a:off x="3015870" y="2821218"/>
            <a:ext cx="1527562" cy="553127"/>
          </a:xfrm>
          <a:prstGeom prst="bentConnector3">
            <a:avLst>
              <a:gd name="adj1" fmla="val 511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/>
              <p:nvPr/>
            </p:nvSpPr>
            <p:spPr>
              <a:xfrm>
                <a:off x="162205" y="3873674"/>
                <a:ext cx="88280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unità, calcolando la distanza per ogni coppia di elementi si ottiene una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5" y="3873674"/>
                <a:ext cx="8828096" cy="307777"/>
              </a:xfrm>
              <a:prstGeom prst="rect">
                <a:avLst/>
              </a:prstGeom>
              <a:blipFill>
                <a:blip r:embed="rId13"/>
                <a:stretch>
                  <a:fillRect l="-207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907B1148-3CBD-4F9E-96B8-03ABD30887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1248" y="4851449"/>
            <a:ext cx="5681522" cy="136390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D9623A5-83A3-4017-8977-103AD48508B2}"/>
              </a:ext>
            </a:extLst>
          </p:cNvPr>
          <p:cNvSpPr txBox="1"/>
          <p:nvPr/>
        </p:nvSpPr>
        <p:spPr>
          <a:xfrm>
            <a:off x="4062958" y="4454070"/>
            <a:ext cx="96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Esempio:</a:t>
            </a:r>
          </a:p>
        </p:txBody>
      </p:sp>
      <p:cxnSp>
        <p:nvCxnSpPr>
          <p:cNvPr id="5" name="Connettore a gomito 4">
            <a:extLst>
              <a:ext uri="{FF2B5EF4-FFF2-40B4-BE49-F238E27FC236}">
                <a16:creationId xmlns:a16="http://schemas.microsoft.com/office/drawing/2014/main" id="{86D063A2-1359-4CB5-963F-22CC8E380155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rot="5400000">
            <a:off x="4423534" y="4301350"/>
            <a:ext cx="272619" cy="328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67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73FB786-FDF9-4EA0-B536-B98D883F3A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" r="2363" b="3121"/>
          <a:stretch/>
        </p:blipFill>
        <p:spPr>
          <a:xfrm>
            <a:off x="4078663" y="1263488"/>
            <a:ext cx="4803886" cy="22549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E11C606-8F48-4422-8E2B-D90C38B91667}"/>
                  </a:ext>
                </a:extLst>
              </p:cNvPr>
              <p:cNvSpPr txBox="1"/>
              <p:nvPr/>
            </p:nvSpPr>
            <p:spPr>
              <a:xfrm>
                <a:off x="-8326" y="1155171"/>
                <a:ext cx="408698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Proprietà dell’albero: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Numero non negativo su ogni arco rappresenta la distanza tra le foglie;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 evolutiva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 due entità biologiche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somma del peso degli archi che  collegano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Tutti i vertici hanno grado diverso da 2 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Albero semplice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L’albero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alla matrice D.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E11C606-8F48-4422-8E2B-D90C38B91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6" y="1155171"/>
                <a:ext cx="4086989" cy="2031325"/>
              </a:xfrm>
              <a:prstGeom prst="rect">
                <a:avLst/>
              </a:prstGeom>
              <a:blipFill>
                <a:blip r:embed="rId6"/>
                <a:stretch>
                  <a:fillRect l="-448" t="-299" b="-20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/>
              <p:nvPr/>
            </p:nvSpPr>
            <p:spPr>
              <a:xfrm>
                <a:off x="144074" y="3558938"/>
                <a:ext cx="46232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Un albero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ad una matrice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4" y="3558938"/>
                <a:ext cx="4623235" cy="307777"/>
              </a:xfrm>
              <a:prstGeom prst="rect">
                <a:avLst/>
              </a:prstGeom>
              <a:blipFill>
                <a:blip r:embed="rId7"/>
                <a:stretch>
                  <a:fillRect l="-396" t="-4000" r="-923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549817D7-5005-47AE-B9FB-AC85E56E51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257690" y="3601003"/>
            <a:ext cx="2106197" cy="229623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67309" y="3712827"/>
            <a:ext cx="417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/>
              <p:nvPr/>
            </p:nvSpPr>
            <p:spPr>
              <a:xfrm>
                <a:off x="1228804" y="4009079"/>
                <a:ext cx="5699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definiscono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altrimenti si parla di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non additività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04" y="4009079"/>
                <a:ext cx="5699718" cy="307777"/>
              </a:xfrm>
              <a:prstGeom prst="rect">
                <a:avLst/>
              </a:prstGeom>
              <a:blipFill>
                <a:blip r:embed="rId9"/>
                <a:stretch>
                  <a:fillRect l="-32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D76B533-3BF2-4167-8DD3-38BA2D7261DA}"/>
              </a:ext>
            </a:extLst>
          </p:cNvPr>
          <p:cNvSpPr txBox="1"/>
          <p:nvPr/>
        </p:nvSpPr>
        <p:spPr>
          <a:xfrm>
            <a:off x="144074" y="4631822"/>
            <a:ext cx="569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Problema degli alberi basati sulla distanza: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E101B46-F7FB-4E5F-9EF6-11355486EE87}"/>
              </a:ext>
            </a:extLst>
          </p:cNvPr>
          <p:cNvSpPr txBox="1"/>
          <p:nvPr/>
        </p:nvSpPr>
        <p:spPr>
          <a:xfrm>
            <a:off x="144074" y="4992207"/>
            <a:ext cx="726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Data in </a:t>
            </a:r>
            <a:r>
              <a:rPr lang="it-IT" sz="1400" b="1" i="1" dirty="0"/>
              <a:t>input</a:t>
            </a:r>
            <a:r>
              <a:rPr lang="it-IT" sz="1400" i="1" dirty="0"/>
              <a:t> una matrice delle distanze additiva restituire in </a:t>
            </a:r>
            <a:r>
              <a:rPr lang="it-IT" sz="1400" b="1" i="1" dirty="0"/>
              <a:t>output</a:t>
            </a:r>
            <a:r>
              <a:rPr lang="it-IT" sz="1400" i="1" dirty="0"/>
              <a:t> un albero evolutivo semplice.</a:t>
            </a:r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7339FC-3734-4F7D-B1AD-9755149806CA}"/>
              </a:ext>
            </a:extLst>
          </p:cNvPr>
          <p:cNvSpPr txBox="1"/>
          <p:nvPr/>
        </p:nvSpPr>
        <p:spPr>
          <a:xfrm>
            <a:off x="261451" y="5720981"/>
            <a:ext cx="346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Obiettivo degli algoritmi basati sulla distanza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5830A77-FBA3-415E-9424-BC44548BE865}"/>
              </a:ext>
            </a:extLst>
          </p:cNvPr>
          <p:cNvSpPr txBox="1"/>
          <p:nvPr/>
        </p:nvSpPr>
        <p:spPr>
          <a:xfrm>
            <a:off x="4838331" y="5722587"/>
            <a:ext cx="40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Risolvere il problema degli alberi basati sulla distanza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A43E591-7FF9-4F44-848E-B0D24B008D56}"/>
              </a:ext>
            </a:extLst>
          </p:cNvPr>
          <p:cNvCxnSpPr/>
          <p:nvPr/>
        </p:nvCxnSpPr>
        <p:spPr>
          <a:xfrm>
            <a:off x="3736946" y="5877017"/>
            <a:ext cx="1030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9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76A307-4A6F-4E91-B391-23862C1AEDD3}"/>
              </a:ext>
            </a:extLst>
          </p:cNvPr>
          <p:cNvSpPr txBox="1"/>
          <p:nvPr/>
        </p:nvSpPr>
        <p:spPr>
          <a:xfrm>
            <a:off x="9061" y="1997106"/>
            <a:ext cx="1391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400824" y="2150995"/>
            <a:ext cx="454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6E30B22-D803-43C2-B5FB-E8341E47D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433" y="1289821"/>
            <a:ext cx="2768698" cy="147115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27702F0-3179-4874-9563-9C371EBC50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897922" y="2037743"/>
            <a:ext cx="1581643" cy="22650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97A8F71-A206-4CAB-9810-AFCFA06065E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3" r="3004" b="-1"/>
          <a:stretch/>
        </p:blipFill>
        <p:spPr>
          <a:xfrm>
            <a:off x="6402163" y="3449011"/>
            <a:ext cx="2579825" cy="20949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/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Si aggiunge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riscrivono le distanze in funzione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blipFill>
                <a:blip r:embed="rId11"/>
                <a:stretch>
                  <a:fillRect l="-850" t="-1250" r="-1133" b="-56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DCE55FC0-FE6D-4C8E-9C4A-B40CAFA67A7A}"/>
              </a:ext>
            </a:extLst>
          </p:cNvPr>
          <p:cNvCxnSpPr>
            <a:stCxn id="27" idx="2"/>
            <a:endCxn id="20" idx="0"/>
          </p:cNvCxnSpPr>
          <p:nvPr/>
        </p:nvCxnSpPr>
        <p:spPr>
          <a:xfrm rot="5400000">
            <a:off x="7469884" y="2858864"/>
            <a:ext cx="812339" cy="3679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A5717F8D-9309-455F-8BEC-305E6195B8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177594" y="3615610"/>
            <a:ext cx="1735910" cy="251922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D5797C-14F6-4502-9EE8-BF21AE76CB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210680" y="5123193"/>
            <a:ext cx="1676190" cy="248381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90C8C20A-4C3A-4039-8B10-7686F67703A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801667" y="4308582"/>
            <a:ext cx="1971809" cy="3398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/>
              <p:nvPr/>
            </p:nvSpPr>
            <p:spPr>
              <a:xfrm>
                <a:off x="4207454" y="4324684"/>
                <a:ext cx="1676190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𝑢𝑝</m:t>
                        </m:r>
                      </m:sub>
                    </m:sSub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?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454" y="4324684"/>
                <a:ext cx="1676190" cy="325025"/>
              </a:xfrm>
              <a:prstGeom prst="rect">
                <a:avLst/>
              </a:prstGeom>
              <a:blipFill>
                <a:blip r:embed="rId15"/>
                <a:stretch>
                  <a:fillRect l="-1091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577F59B-D14A-4F65-9936-5653BC580E34}"/>
              </a:ext>
            </a:extLst>
          </p:cNvPr>
          <p:cNvCxnSpPr>
            <a:stCxn id="38" idx="2"/>
            <a:endCxn id="43" idx="0"/>
          </p:cNvCxnSpPr>
          <p:nvPr/>
        </p:nvCxnSpPr>
        <p:spPr>
          <a:xfrm>
            <a:off x="5045549" y="3867532"/>
            <a:ext cx="0" cy="457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A13BAAB6-EA1A-4A27-A81D-C9116B203822}"/>
              </a:ext>
            </a:extLst>
          </p:cNvPr>
          <p:cNvCxnSpPr>
            <a:stCxn id="40" idx="0"/>
            <a:endCxn id="43" idx="2"/>
          </p:cNvCxnSpPr>
          <p:nvPr/>
        </p:nvCxnSpPr>
        <p:spPr>
          <a:xfrm flipH="1" flipV="1">
            <a:off x="5045549" y="4649709"/>
            <a:ext cx="3226" cy="473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3767EA2D-621B-4D46-8787-FF6E01E39FA1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800385" y="4487197"/>
            <a:ext cx="407069" cy="9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/>
              <p:nvPr/>
            </p:nvSpPr>
            <p:spPr>
              <a:xfrm>
                <a:off x="9061" y="3865563"/>
                <a:ext cx="1471375" cy="1225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Sostituendo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alle due formule si ottiene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/>
                        </m:ctrlPr>
                      </m:sSubPr>
                      <m:e>
                        <m:r>
                          <a:rPr lang="it-IT" sz="1400" i="1"/>
                          <m:t>𝐷</m:t>
                        </m:r>
                      </m:e>
                      <m:sub>
                        <m:r>
                          <a:rPr lang="it-IT" sz="1400" i="1"/>
                          <m:t>𝑓</m:t>
                        </m:r>
                        <m:r>
                          <a:rPr lang="it-IT" sz="1400" i="1"/>
                          <m:t>,</m:t>
                        </m:r>
                        <m:r>
                          <a:rPr lang="it-IT" sz="1400" i="1"/>
                          <m:t>𝑝</m:t>
                        </m:r>
                      </m:sub>
                    </m:sSub>
                    <m:r>
                      <a:rPr lang="it-IT" sz="1400" i="1"/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/>
                        </m:ctrlPr>
                      </m:sSubPr>
                      <m:e>
                        <m:r>
                          <a:rPr lang="it-IT" sz="1400" i="1"/>
                          <m:t>𝐷</m:t>
                        </m:r>
                      </m:e>
                      <m:sub>
                        <m:r>
                          <a:rPr lang="it-IT" sz="1400" i="1"/>
                          <m:t>𝑏</m:t>
                        </m:r>
                        <m:r>
                          <a:rPr lang="it-IT" sz="1400" i="1"/>
                          <m:t>,</m:t>
                        </m:r>
                        <m:r>
                          <a:rPr lang="it-IT" sz="1400" i="1"/>
                          <m:t>𝑝</m:t>
                        </m:r>
                      </m:sub>
                    </m:sSub>
                    <m:r>
                      <a:rPr lang="it-IT" sz="1400" i="1"/>
                      <m:t>=0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3865563"/>
                <a:ext cx="1471375" cy="1225848"/>
              </a:xfrm>
              <a:prstGeom prst="rect">
                <a:avLst/>
              </a:prstGeom>
              <a:blipFill>
                <a:blip r:embed="rId16"/>
                <a:stretch>
                  <a:fillRect l="-1240" t="-995" r="-24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D7969D80-158E-46C1-A9B3-3C5EED014A3D}"/>
              </a:ext>
            </a:extLst>
          </p:cNvPr>
          <p:cNvCxnSpPr>
            <a:cxnSpLocks/>
            <a:stCxn id="42" idx="1"/>
            <a:endCxn id="54" idx="3"/>
          </p:cNvCxnSpPr>
          <p:nvPr/>
        </p:nvCxnSpPr>
        <p:spPr>
          <a:xfrm flipH="1">
            <a:off x="1480436" y="4478487"/>
            <a:ext cx="3212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6701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287,589"/>
  <p:tag name="LATEXADDIN" val="\documentclass{article}&#10;\usepackage{amsmath}&#10;\pagestyle{empty}&#10;\begin{document}&#10;&#10; \[d(x,y)\geq 0\hspace{1em} \forall \: x,y\in R^k\]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138,358"/>
  <p:tag name="LATEXADDIN" val="\documentclass{article}&#10;\usepackage{amsmath}&#10;\pagestyle{empty}&#10;\begin{document}&#10;&#10;\[d(x,y)=0 \; \leftrightarrow \; x=y\]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489,314"/>
  <p:tag name="LATEXADDIN" val="\documentclass{article}&#10;\usepackage{amsmath}&#10;\pagestyle{empty}&#10;\begin{document}&#10;&#10; \[d(x,y)=d(y,x)\; \forall \: x,y\in R^k\]&#10;&#10;&#10;\end{document}"/>
  <p:tag name="IGUANATEXSIZE" val="20"/>
  <p:tag name="IGUANATEXCURSOR" val="9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2103,487"/>
  <p:tag name="LATEXADDIN" val="\documentclass{article}&#10;\usepackage{amsmath}&#10;\pagestyle{empty}&#10;\begin{document}&#10;&#10; \[d(x,y)\leq d(x,z)+d(y,z)\; \forall \: x,y,z\in R^k\]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1196,85"/>
  <p:tag name="LATEXADDIN" val="\documentclass{article}&#10;\usepackage{amsmath}&#10;\pagestyle{empty}&#10;\begin{document}&#10;&#10;&#10;$ \forall i,j\in V,D_{ij}=d_{ij}(T)$&#10;&#10;\end{document}"/>
  <p:tag name="IGUANATEXSIZE" val="14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851,1436"/>
  <p:tag name="LATEXADDIN" val="\documentclass{article}&#10;\usepackage{amsmath}&#10;\pagestyle{empty}&#10;\begin{document}&#10;&#10;$min \rightarrow D_{fb}=2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854,1432"/>
  <p:tag name="LATEXADDIN" val="\documentclass{article}&#10;\usepackage{amsmath}&#10;\pagestyle{empty}&#10;\begin{document}&#10;&#10;\[d_{fp}=d_{fu}-d_{up}\]&#10;&#10;&#10;\end{document}"/>
  <p:tag name="IGUANATEXSIZE" val="20"/>
  <p:tag name="IGUANATEXCURSOR" val="8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824,8969"/>
  <p:tag name="LATEXADDIN" val="\documentclass{article}&#10;\usepackage{amsmath}&#10;\pagestyle{empty}&#10;\begin{document}&#10;&#10;&#10;\[d_{bp}=d_{bu}-d_{up}\]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,2291"/>
  <p:tag name="ORIGINALWIDTH" val="970,3787"/>
  <p:tag name="LATEXADDIN" val="\documentclass{article}&#10;\usepackage{amsmath}&#10;\pagestyle{empty}&#10;\begin{document}&#10;&#10;&#10;$d_{up}=\frac{d_{fu}+d_{bu}-d_{fb}}2$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671</Words>
  <Application>Microsoft Office PowerPoint</Application>
  <PresentationFormat>Presentazione su schermo (4:3)</PresentationFormat>
  <Paragraphs>89</Paragraphs>
  <Slides>7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 Tortoli</cp:lastModifiedBy>
  <cp:revision>101</cp:revision>
  <dcterms:created xsi:type="dcterms:W3CDTF">2012-12-06T09:21:12Z</dcterms:created>
  <dcterms:modified xsi:type="dcterms:W3CDTF">2019-06-27T19:51:59Z</dcterms:modified>
</cp:coreProperties>
</file>