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6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7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10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notesSlides/notesSlide15.xml" ContentType="application/vnd.openxmlformats-officedocument.presentationml.notesSlide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notesSlides/notesSlide16.xml" ContentType="application/vnd.openxmlformats-officedocument.presentationml.notesSlide+xml"/>
  <Override PartName="/ppt/tags/tag38.xml" ContentType="application/vnd.openxmlformats-officedocument.presentationml.tags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72" r:id="rId11"/>
    <p:sldId id="273" r:id="rId12"/>
    <p:sldId id="274" r:id="rId13"/>
    <p:sldId id="275" r:id="rId14"/>
    <p:sldId id="276" r:id="rId15"/>
    <p:sldId id="278" r:id="rId16"/>
    <p:sldId id="279" r:id="rId17"/>
    <p:sldId id="281" r:id="rId18"/>
    <p:sldId id="283" r:id="rId19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6">
          <p15:clr>
            <a:srgbClr val="A4A3A4"/>
          </p15:clr>
        </p15:guide>
        <p15:guide id="2" pos="45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4979"/>
    <a:srgbClr val="003257"/>
    <a:srgbClr val="0030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58" autoAdjust="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108" y="612"/>
      </p:cViewPr>
      <p:guideLst>
        <p:guide orient="horz" pos="1806"/>
        <p:guide pos="45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BF3CCC-77DD-F84F-A249-CA3C5045A043}" type="datetime1">
              <a:rPr lang="it-IT" smtClean="0"/>
              <a:pPr/>
              <a:t>03/07/2019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CFBF69-E6D8-384B-B1CC-31CC9EB4A4AC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91485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692227-D6DC-FD45-9507-DB2BAD58473C}" type="datetime1">
              <a:rPr lang="it-IT" smtClean="0"/>
              <a:pPr/>
              <a:t>03/07/2019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986711-015B-0142-88C4-65D50E44FA77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6209625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62390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05737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205715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618902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508946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190144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28010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862754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0281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509083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218063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47865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504928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986459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932441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797311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59567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03/07/2019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97240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03/07/2019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8563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03/07/2019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1774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03/07/2019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55808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03/07/2019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8374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03/07/2019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03381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03/07/2019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9635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03/07/2019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6006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03/07/2019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6321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03/07/2019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890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03/07/2019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49643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BF249-6BAC-CD40-AAE9-334F110649E5}" type="datetimeFigureOut">
              <a:rPr lang="it-IT" smtClean="0"/>
              <a:pPr/>
              <a:t>03/07/2019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37915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5.png"/><Relationship Id="rId3" Type="http://schemas.openxmlformats.org/officeDocument/2006/relationships/tags" Target="../tags/tag19.xml"/><Relationship Id="rId7" Type="http://schemas.openxmlformats.org/officeDocument/2006/relationships/image" Target="../media/image3.emf"/><Relationship Id="rId12" Type="http://schemas.openxmlformats.org/officeDocument/2006/relationships/image" Target="../media/image44.png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notesSlide" Target="../notesSlides/notesSlide10.xml"/><Relationship Id="rId11" Type="http://schemas.openxmlformats.org/officeDocument/2006/relationships/image" Target="../media/image43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70.png"/><Relationship Id="rId4" Type="http://schemas.openxmlformats.org/officeDocument/2006/relationships/tags" Target="../tags/tag20.xml"/><Relationship Id="rId9" Type="http://schemas.openxmlformats.org/officeDocument/2006/relationships/image" Target="../media/image69.png"/><Relationship Id="rId14" Type="http://schemas.openxmlformats.org/officeDocument/2006/relationships/image" Target="../media/image7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1.xml"/><Relationship Id="rId13" Type="http://schemas.openxmlformats.org/officeDocument/2006/relationships/image" Target="../media/image47.png"/><Relationship Id="rId18" Type="http://schemas.openxmlformats.org/officeDocument/2006/relationships/image" Target="../media/image52.png"/><Relationship Id="rId3" Type="http://schemas.openxmlformats.org/officeDocument/2006/relationships/tags" Target="../tags/tag23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76.png"/><Relationship Id="rId17" Type="http://schemas.openxmlformats.org/officeDocument/2006/relationships/image" Target="../media/image81.png"/><Relationship Id="rId2" Type="http://schemas.openxmlformats.org/officeDocument/2006/relationships/tags" Target="../tags/tag22.xml"/><Relationship Id="rId16" Type="http://schemas.openxmlformats.org/officeDocument/2006/relationships/image" Target="../media/image51.png"/><Relationship Id="rId1" Type="http://schemas.openxmlformats.org/officeDocument/2006/relationships/tags" Target="../tags/tag21.xml"/><Relationship Id="rId6" Type="http://schemas.openxmlformats.org/officeDocument/2006/relationships/tags" Target="../tags/tag26.xml"/><Relationship Id="rId11" Type="http://schemas.openxmlformats.org/officeDocument/2006/relationships/image" Target="../media/image46.png"/><Relationship Id="rId5" Type="http://schemas.openxmlformats.org/officeDocument/2006/relationships/tags" Target="../tags/tag25.xml"/><Relationship Id="rId15" Type="http://schemas.openxmlformats.org/officeDocument/2006/relationships/image" Target="../media/image50.png"/><Relationship Id="rId10" Type="http://schemas.openxmlformats.org/officeDocument/2006/relationships/image" Target="../media/image43.png"/><Relationship Id="rId19" Type="http://schemas.openxmlformats.org/officeDocument/2006/relationships/image" Target="../media/image83.png"/><Relationship Id="rId4" Type="http://schemas.openxmlformats.org/officeDocument/2006/relationships/tags" Target="../tags/tag24.xml"/><Relationship Id="rId9" Type="http://schemas.openxmlformats.org/officeDocument/2006/relationships/image" Target="../media/image3.emf"/><Relationship Id="rId14" Type="http://schemas.openxmlformats.org/officeDocument/2006/relationships/image" Target="../media/image7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3.emf"/><Relationship Id="rId7" Type="http://schemas.openxmlformats.org/officeDocument/2006/relationships/image" Target="../media/image8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85.png"/><Relationship Id="rId4" Type="http://schemas.openxmlformats.org/officeDocument/2006/relationships/image" Target="../media/image5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3.xml"/><Relationship Id="rId13" Type="http://schemas.openxmlformats.org/officeDocument/2006/relationships/image" Target="../media/image92.png"/><Relationship Id="rId18" Type="http://schemas.openxmlformats.org/officeDocument/2006/relationships/image" Target="../media/image95.png"/><Relationship Id="rId3" Type="http://schemas.openxmlformats.org/officeDocument/2006/relationships/tags" Target="../tags/tag29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57.png"/><Relationship Id="rId17" Type="http://schemas.openxmlformats.org/officeDocument/2006/relationships/image" Target="../media/image59.png"/><Relationship Id="rId2" Type="http://schemas.openxmlformats.org/officeDocument/2006/relationships/tags" Target="../tags/tag28.xml"/><Relationship Id="rId16" Type="http://schemas.openxmlformats.org/officeDocument/2006/relationships/image" Target="../media/image58.png"/><Relationship Id="rId1" Type="http://schemas.openxmlformats.org/officeDocument/2006/relationships/tags" Target="../tags/tag27.xml"/><Relationship Id="rId6" Type="http://schemas.openxmlformats.org/officeDocument/2006/relationships/tags" Target="../tags/tag32.xml"/><Relationship Id="rId11" Type="http://schemas.openxmlformats.org/officeDocument/2006/relationships/image" Target="../media/image56.png"/><Relationship Id="rId5" Type="http://schemas.openxmlformats.org/officeDocument/2006/relationships/tags" Target="../tags/tag31.xml"/><Relationship Id="rId15" Type="http://schemas.openxmlformats.org/officeDocument/2006/relationships/image" Target="../media/image35.png"/><Relationship Id="rId10" Type="http://schemas.openxmlformats.org/officeDocument/2006/relationships/image" Target="../media/image89.png"/><Relationship Id="rId19" Type="http://schemas.openxmlformats.org/officeDocument/2006/relationships/image" Target="../media/image60.png"/><Relationship Id="rId4" Type="http://schemas.openxmlformats.org/officeDocument/2006/relationships/tags" Target="../tags/tag30.xml"/><Relationship Id="rId9" Type="http://schemas.openxmlformats.org/officeDocument/2006/relationships/image" Target="../media/image3.emf"/><Relationship Id="rId14" Type="http://schemas.openxmlformats.org/officeDocument/2006/relationships/image" Target="../media/image4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7" Type="http://schemas.openxmlformats.org/officeDocument/2006/relationships/image" Target="../media/image6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9.png"/><Relationship Id="rId5" Type="http://schemas.openxmlformats.org/officeDocument/2006/relationships/image" Target="../media/image61.png"/><Relationship Id="rId4" Type="http://schemas.openxmlformats.org/officeDocument/2006/relationships/image" Target="../media/image9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png"/><Relationship Id="rId13" Type="http://schemas.openxmlformats.org/officeDocument/2006/relationships/image" Target="../media/image65.png"/><Relationship Id="rId3" Type="http://schemas.openxmlformats.org/officeDocument/2006/relationships/tags" Target="../tags/tag35.xml"/><Relationship Id="rId7" Type="http://schemas.openxmlformats.org/officeDocument/2006/relationships/image" Target="../media/image101.png"/><Relationship Id="rId12" Type="http://schemas.openxmlformats.org/officeDocument/2006/relationships/image" Target="../media/image64.png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image" Target="../media/image3.emf"/><Relationship Id="rId11" Type="http://schemas.openxmlformats.org/officeDocument/2006/relationships/image" Target="../media/image105.png"/><Relationship Id="rId5" Type="http://schemas.openxmlformats.org/officeDocument/2006/relationships/notesSlide" Target="../notesSlides/notesSlide15.xml"/><Relationship Id="rId15" Type="http://schemas.openxmlformats.org/officeDocument/2006/relationships/image" Target="../media/image67.png"/><Relationship Id="rId10" Type="http://schemas.openxmlformats.org/officeDocument/2006/relationships/image" Target="../media/image104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63.png"/><Relationship Id="rId14" Type="http://schemas.openxmlformats.org/officeDocument/2006/relationships/image" Target="../media/image6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75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68.png"/><Relationship Id="rId12" Type="http://schemas.openxmlformats.org/officeDocument/2006/relationships/image" Target="../media/image116.png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6" Type="http://schemas.openxmlformats.org/officeDocument/2006/relationships/image" Target="../media/image109.png"/><Relationship Id="rId11" Type="http://schemas.openxmlformats.org/officeDocument/2006/relationships/image" Target="../media/image73.png"/><Relationship Id="rId5" Type="http://schemas.openxmlformats.org/officeDocument/2006/relationships/image" Target="../media/image3.emf"/><Relationship Id="rId10" Type="http://schemas.openxmlformats.org/officeDocument/2006/relationships/image" Target="../media/image114.png"/><Relationship Id="rId4" Type="http://schemas.openxmlformats.org/officeDocument/2006/relationships/notesSlide" Target="../notesSlides/notesSlide16.xml"/><Relationship Id="rId9" Type="http://schemas.openxmlformats.org/officeDocument/2006/relationships/image" Target="../media/image72.png"/><Relationship Id="rId14" Type="http://schemas.openxmlformats.org/officeDocument/2006/relationships/image" Target="../media/image1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8.xml"/><Relationship Id="rId6" Type="http://schemas.openxmlformats.org/officeDocument/2006/relationships/image" Target="../media/image77.png"/><Relationship Id="rId5" Type="http://schemas.openxmlformats.org/officeDocument/2006/relationships/image" Target="../media/image119.png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tags" Target="../tags/tag3.xml"/><Relationship Id="rId7" Type="http://schemas.openxmlformats.org/officeDocument/2006/relationships/image" Target="../media/image3.emf"/><Relationship Id="rId12" Type="http://schemas.openxmlformats.org/officeDocument/2006/relationships/image" Target="../media/image11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notesSlide" Target="../notesSlides/notesSlide4.xml"/><Relationship Id="rId11" Type="http://schemas.openxmlformats.org/officeDocument/2006/relationships/image" Target="../media/image10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9.png"/><Relationship Id="rId4" Type="http://schemas.openxmlformats.org/officeDocument/2006/relationships/tags" Target="../tags/tag4.xml"/><Relationship Id="rId9" Type="http://schemas.openxmlformats.org/officeDocument/2006/relationships/image" Target="../media/image8.png"/><Relationship Id="rId14" Type="http://schemas.openxmlformats.org/officeDocument/2006/relationships/image" Target="../media/image12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15.png"/><Relationship Id="rId5" Type="http://schemas.openxmlformats.org/officeDocument/2006/relationships/image" Target="../media/image13.emf"/><Relationship Id="rId4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tags" Target="../tags/tag8.xml"/><Relationship Id="rId7" Type="http://schemas.openxmlformats.org/officeDocument/2006/relationships/image" Target="../media/image3.emf"/><Relationship Id="rId12" Type="http://schemas.openxmlformats.org/officeDocument/2006/relationships/image" Target="../media/image20.png"/><Relationship Id="rId2" Type="http://schemas.openxmlformats.org/officeDocument/2006/relationships/tags" Target="../tags/tag7.xml"/><Relationship Id="rId16" Type="http://schemas.openxmlformats.org/officeDocument/2006/relationships/image" Target="../media/image24.png"/><Relationship Id="rId1" Type="http://schemas.openxmlformats.org/officeDocument/2006/relationships/tags" Target="../tags/tag6.xml"/><Relationship Id="rId6" Type="http://schemas.openxmlformats.org/officeDocument/2006/relationships/notesSlide" Target="../notesSlides/notesSlide6.xml"/><Relationship Id="rId11" Type="http://schemas.openxmlformats.org/officeDocument/2006/relationships/image" Target="../media/image22.png"/><Relationship Id="rId5" Type="http://schemas.openxmlformats.org/officeDocument/2006/relationships/slideLayout" Target="../slideLayouts/slideLayout2.xml"/><Relationship Id="rId15" Type="http://schemas.openxmlformats.org/officeDocument/2006/relationships/image" Target="../media/image25.png"/><Relationship Id="rId10" Type="http://schemas.openxmlformats.org/officeDocument/2006/relationships/image" Target="../media/image19.png"/><Relationship Id="rId4" Type="http://schemas.openxmlformats.org/officeDocument/2006/relationships/tags" Target="../tags/tag9.xml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7.png"/><Relationship Id="rId12" Type="http://schemas.openxmlformats.org/officeDocument/2006/relationships/image" Target="../media/image31.png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image" Target="../media/image26.png"/><Relationship Id="rId11" Type="http://schemas.openxmlformats.org/officeDocument/2006/relationships/image" Target="../media/image32.png"/><Relationship Id="rId5" Type="http://schemas.openxmlformats.org/officeDocument/2006/relationships/image" Target="../media/image3.emf"/><Relationship Id="rId10" Type="http://schemas.openxmlformats.org/officeDocument/2006/relationships/image" Target="../media/image29.png"/><Relationship Id="rId4" Type="http://schemas.openxmlformats.org/officeDocument/2006/relationships/notesSlide" Target="../notesSlides/notesSlide7.xml"/><Relationship Id="rId9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13" Type="http://schemas.openxmlformats.org/officeDocument/2006/relationships/image" Target="../media/image35.png"/><Relationship Id="rId3" Type="http://schemas.openxmlformats.org/officeDocument/2006/relationships/tags" Target="../tags/tag14.xml"/><Relationship Id="rId7" Type="http://schemas.openxmlformats.org/officeDocument/2006/relationships/notesSlide" Target="../notesSlides/notesSlide8.xml"/><Relationship Id="rId12" Type="http://schemas.openxmlformats.org/officeDocument/2006/relationships/image" Target="../media/image37.png"/><Relationship Id="rId17" Type="http://schemas.openxmlformats.org/officeDocument/2006/relationships/image" Target="../media/image41.png"/><Relationship Id="rId2" Type="http://schemas.openxmlformats.org/officeDocument/2006/relationships/tags" Target="../tags/tag13.xml"/><Relationship Id="rId16" Type="http://schemas.openxmlformats.org/officeDocument/2006/relationships/image" Target="../media/image40.png"/><Relationship Id="rId1" Type="http://schemas.openxmlformats.org/officeDocument/2006/relationships/tags" Target="../tags/tag12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36.png"/><Relationship Id="rId5" Type="http://schemas.openxmlformats.org/officeDocument/2006/relationships/tags" Target="../tags/tag16.xml"/><Relationship Id="rId15" Type="http://schemas.openxmlformats.org/officeDocument/2006/relationships/image" Target="../media/image38.png"/><Relationship Id="rId10" Type="http://schemas.openxmlformats.org/officeDocument/2006/relationships/image" Target="../media/image34.png"/><Relationship Id="rId4" Type="http://schemas.openxmlformats.org/officeDocument/2006/relationships/tags" Target="../tags/tag15.xml"/><Relationship Id="rId9" Type="http://schemas.openxmlformats.org/officeDocument/2006/relationships/image" Target="../media/image33.png"/><Relationship Id="rId14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8930" y="6347762"/>
            <a:ext cx="2545261" cy="522390"/>
          </a:xfrm>
          <a:prstGeom prst="rect">
            <a:avLst/>
          </a:prstGeom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4388"/>
            <a:ext cx="9144000" cy="6872387"/>
          </a:xfrm>
          <a:prstGeom prst="rect">
            <a:avLst/>
          </a:prstGeom>
        </p:spPr>
      </p:pic>
      <p:sp>
        <p:nvSpPr>
          <p:cNvPr id="8" name="CasellaDiTesto 7"/>
          <p:cNvSpPr txBox="1"/>
          <p:nvPr/>
        </p:nvSpPr>
        <p:spPr>
          <a:xfrm>
            <a:off x="4914900" y="2932536"/>
            <a:ext cx="3629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/>
              <a:t>Matteo Tortoli</a:t>
            </a:r>
          </a:p>
        </p:txBody>
      </p:sp>
      <p:sp>
        <p:nvSpPr>
          <p:cNvPr id="11" name="CasellaDiTesto 10"/>
          <p:cNvSpPr txBox="1"/>
          <p:nvPr/>
        </p:nvSpPr>
        <p:spPr>
          <a:xfrm>
            <a:off x="5020924" y="4590468"/>
            <a:ext cx="35235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1600" dirty="0">
                <a:latin typeface=""/>
              </a:rPr>
              <a:t>Relatrice Prof.ssa Maria Cecilia Verri</a:t>
            </a:r>
          </a:p>
        </p:txBody>
      </p:sp>
      <p:sp>
        <p:nvSpPr>
          <p:cNvPr id="13" name="CasellaDiTesto 12"/>
          <p:cNvSpPr txBox="1"/>
          <p:nvPr/>
        </p:nvSpPr>
        <p:spPr>
          <a:xfrm>
            <a:off x="6433389" y="6474363"/>
            <a:ext cx="19944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"/>
              </a:rPr>
              <a:t>Firenze, 12 luglio 2019</a:t>
            </a:r>
          </a:p>
        </p:txBody>
      </p:sp>
      <p:sp>
        <p:nvSpPr>
          <p:cNvPr id="15" name="CasellaDiTesto 14"/>
          <p:cNvSpPr txBox="1"/>
          <p:nvPr/>
        </p:nvSpPr>
        <p:spPr>
          <a:xfrm>
            <a:off x="4016122" y="870433"/>
            <a:ext cx="441172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"/>
              </a:rPr>
              <a:t>Applicazioni dell’algoritmica </a:t>
            </a:r>
            <a:b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"/>
              </a:rPr>
            </a:br>
            <a: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"/>
              </a:rPr>
              <a:t>alla biologia: </a:t>
            </a:r>
            <a:b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"/>
              </a:rPr>
            </a:br>
            <a: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"/>
              </a:rPr>
              <a:t>alberi evolutivi</a:t>
            </a:r>
          </a:p>
        </p:txBody>
      </p:sp>
    </p:spTree>
    <p:extLst>
      <p:ext uri="{BB962C8B-B14F-4D97-AF65-F5344CB8AC3E}">
        <p14:creationId xmlns:p14="http://schemas.microsoft.com/office/powerpoint/2010/main" val="3311714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-19737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37056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Criticità dell’algoritmo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10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sellaDiTesto 31">
                <a:extLst>
                  <a:ext uri="{FF2B5EF4-FFF2-40B4-BE49-F238E27FC236}">
                    <a16:creationId xmlns:a16="http://schemas.microsoft.com/office/drawing/2014/main" id="{8732A527-DDD6-4448-893B-B37F6311A9E7}"/>
                  </a:ext>
                </a:extLst>
              </p:cNvPr>
              <p:cNvSpPr txBox="1"/>
              <p:nvPr/>
            </p:nvSpPr>
            <p:spPr>
              <a:xfrm>
                <a:off x="-185" y="2218684"/>
                <a:ext cx="9134754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Risolve il problema degli alberi basati sulla distanza solamente se l’elemento più piccolo della matrice </a:t>
                </a:r>
                <a14:m>
                  <m:oMath xmlns:m="http://schemas.openxmlformats.org/officeDocument/2006/math">
                    <m:r>
                      <a:rPr lang="it-IT" sz="1400" i="1" dirty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corrisponde a due foglie vicine nell’albero </a:t>
                </a:r>
                <a14:m>
                  <m:oMath xmlns:m="http://schemas.openxmlformats.org/officeDocument/2006/math">
                    <m:r>
                      <a:rPr lang="it-IT" sz="1400" i="1" dirty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𝑇</m:t>
                    </m:r>
                  </m:oMath>
                </a14:m>
                <a:r>
                  <a:rPr lang="it-IT" sz="1400" b="0" dirty="0">
                    <a:latin typeface="Cambria Math" panose="02040503050406030204" pitchFamily="18" charset="0"/>
                    <a:cs typeface="Arial" panose="020B0604020202020204" pitchFamily="34" charset="0"/>
                    <a:sym typeface="Wingdings" panose="05000000000000000000" pitchFamily="2" charset="2"/>
                  </a:rPr>
                  <a:t>;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Non riesce a costruire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se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non è additiva.</a:t>
                </a:r>
              </a:p>
            </p:txBody>
          </p:sp>
        </mc:Choice>
        <mc:Fallback xmlns="">
          <p:sp>
            <p:nvSpPr>
              <p:cNvPr id="32" name="CasellaDiTesto 31">
                <a:extLst>
                  <a:ext uri="{FF2B5EF4-FFF2-40B4-BE49-F238E27FC236}">
                    <a16:creationId xmlns:a16="http://schemas.microsoft.com/office/drawing/2014/main" id="{8732A527-DDD6-4448-893B-B37F6311A9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5" y="2218684"/>
                <a:ext cx="9134754" cy="738664"/>
              </a:xfrm>
              <a:prstGeom prst="rect">
                <a:avLst/>
              </a:prstGeom>
              <a:blipFill>
                <a:blip r:embed="rId4"/>
                <a:stretch>
                  <a:fillRect l="-134" t="-1653" b="-743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8218B5CC-D5D3-4534-9DC6-58A563BDD5A1}"/>
              </a:ext>
            </a:extLst>
          </p:cNvPr>
          <p:cNvSpPr txBox="1"/>
          <p:nvPr/>
        </p:nvSpPr>
        <p:spPr>
          <a:xfrm>
            <a:off x="-185" y="3601344"/>
            <a:ext cx="9134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Per definizione di non additività, non c’è modo che un albero si adatti ad una matrice non additiva.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AC668A4F-8342-4847-9822-981DC123E2A5}"/>
                  </a:ext>
                </a:extLst>
              </p:cNvPr>
              <p:cNvSpPr txBox="1"/>
              <p:nvPr/>
            </p:nvSpPr>
            <p:spPr>
              <a:xfrm>
                <a:off x="9246" y="4600593"/>
                <a:ext cx="913475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In tal caso possiamo costruire un albero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che approssimi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AC668A4F-8342-4847-9822-981DC123E2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6" y="4600593"/>
                <a:ext cx="9134754" cy="307777"/>
              </a:xfrm>
              <a:prstGeom prst="rect">
                <a:avLst/>
              </a:prstGeom>
              <a:blipFill>
                <a:blip r:embed="rId5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F26E53D5-7275-4EA1-8B8C-CBB7ABFC5C54}"/>
              </a:ext>
            </a:extLst>
          </p:cNvPr>
          <p:cNvCxnSpPr>
            <a:stCxn id="19" idx="2"/>
            <a:endCxn id="24" idx="0"/>
          </p:cNvCxnSpPr>
          <p:nvPr/>
        </p:nvCxnSpPr>
        <p:spPr>
          <a:xfrm>
            <a:off x="4567192" y="3909121"/>
            <a:ext cx="9431" cy="6914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22C3A81F-E8D3-45C5-870E-4674BBD0280B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4576623" y="4908370"/>
            <a:ext cx="0" cy="3584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EDC4191F-049C-4A1B-96DF-517C461B1E4D}"/>
              </a:ext>
            </a:extLst>
          </p:cNvPr>
          <p:cNvSpPr txBox="1"/>
          <p:nvPr/>
        </p:nvSpPr>
        <p:spPr>
          <a:xfrm>
            <a:off x="-185" y="5266807"/>
            <a:ext cx="9134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Algoritmo che risolve entrambe le criticità: </a:t>
            </a:r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Neighbor-Joining</a:t>
            </a:r>
            <a:endParaRPr lang="it-IT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4A97A078-F0A2-45A5-AFE4-03206DCE28D4}"/>
              </a:ext>
            </a:extLst>
          </p:cNvPr>
          <p:cNvCxnSpPr>
            <a:stCxn id="32" idx="2"/>
          </p:cNvCxnSpPr>
          <p:nvPr/>
        </p:nvCxnSpPr>
        <p:spPr>
          <a:xfrm>
            <a:off x="4567192" y="2957348"/>
            <a:ext cx="9431" cy="6439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91410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" y="3123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2764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Neighbor-Joining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11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C4172192-17B0-4035-AFD1-CBC8BDE7E4CD}"/>
              </a:ext>
            </a:extLst>
          </p:cNvPr>
          <p:cNvSpPr txBox="1"/>
          <p:nvPr/>
        </p:nvSpPr>
        <p:spPr>
          <a:xfrm>
            <a:off x="9062" y="1077183"/>
            <a:ext cx="1078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latin typeface="Arial"/>
                <a:cs typeface="Arial"/>
              </a:rPr>
              <a:t>Parte 1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2ADDC409-2037-4C63-98EB-84943F468B73}"/>
              </a:ext>
            </a:extLst>
          </p:cNvPr>
          <p:cNvSpPr txBox="1"/>
          <p:nvPr/>
        </p:nvSpPr>
        <p:spPr>
          <a:xfrm>
            <a:off x="-13501" y="2066724"/>
            <a:ext cx="1512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Matrice non additiva in input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5DA71EFF-CC4F-404C-AACB-9296A5B242D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45902" y="1444097"/>
            <a:ext cx="2906159" cy="1485370"/>
          </a:xfrm>
          <a:prstGeom prst="rect">
            <a:avLst/>
          </a:prstGeom>
        </p:spPr>
      </p:pic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7DCEBC03-7416-4B9F-B434-F48AC91C54DD}"/>
              </a:ext>
            </a:extLst>
          </p:cNvPr>
          <p:cNvCxnSpPr>
            <a:cxnSpLocks/>
          </p:cNvCxnSpPr>
          <p:nvPr/>
        </p:nvCxnSpPr>
        <p:spPr>
          <a:xfrm>
            <a:off x="1530951" y="2328334"/>
            <a:ext cx="4502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869ECD59-B583-4204-A1BF-CAF8FB073365}"/>
                  </a:ext>
                </a:extLst>
              </p:cNvPr>
              <p:cNvSpPr txBox="1"/>
              <p:nvPr/>
            </p:nvSpPr>
            <p:spPr>
              <a:xfrm>
                <a:off x="5910843" y="2066724"/>
                <a:ext cx="32329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Obiettivo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: costruire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che approssimi al meglio le distanze tra le foglie in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869ECD59-B583-4204-A1BF-CAF8FB0733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0843" y="2066724"/>
                <a:ext cx="3232973" cy="523220"/>
              </a:xfrm>
              <a:prstGeom prst="rect">
                <a:avLst/>
              </a:prstGeom>
              <a:blipFill>
                <a:blip r:embed="rId9"/>
                <a:stretch>
                  <a:fillRect l="-566" t="-2326" b="-1162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E97B6F3D-C13B-4402-ACF3-FD9146B6E8F8}"/>
              </a:ext>
            </a:extLst>
          </p:cNvPr>
          <p:cNvCxnSpPr/>
          <p:nvPr/>
        </p:nvCxnSpPr>
        <p:spPr>
          <a:xfrm>
            <a:off x="4952061" y="2328334"/>
            <a:ext cx="84760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6F6FE5D5-F472-4E7C-A8EF-040B926745E5}"/>
                  </a:ext>
                </a:extLst>
              </p:cNvPr>
              <p:cNvSpPr txBox="1"/>
              <p:nvPr/>
            </p:nvSpPr>
            <p:spPr>
              <a:xfrm>
                <a:off x="9061" y="3022080"/>
                <a:ext cx="913493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Costruisci la matrice        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 Data in input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si definisce        la seguente matrice:</a:t>
                </a:r>
              </a:p>
            </p:txBody>
          </p:sp>
        </mc:Choice>
        <mc:Fallback xmlns="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6F6FE5D5-F472-4E7C-A8EF-040B926745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1" y="3022080"/>
                <a:ext cx="9134939" cy="307777"/>
              </a:xfrm>
              <a:prstGeom prst="rect">
                <a:avLst/>
              </a:prstGeom>
              <a:blipFill>
                <a:blip r:embed="rId10"/>
                <a:stretch>
                  <a:fillRect l="-67" t="-4000" b="-2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magine 4">
            <a:extLst>
              <a:ext uri="{FF2B5EF4-FFF2-40B4-BE49-F238E27FC236}">
                <a16:creationId xmlns:a16="http://schemas.microsoft.com/office/drawing/2014/main" id="{0634422C-9AD4-4582-A364-F56E6B0893E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2096702" y="3085616"/>
            <a:ext cx="284479" cy="166420"/>
          </a:xfrm>
          <a:prstGeom prst="rect">
            <a:avLst/>
          </a:prstGeom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923EAE2F-F50B-40AC-8950-CEC30024AB11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4809821" y="3085616"/>
            <a:ext cx="284479" cy="166420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B880DC5D-46BA-48E8-A222-FEC04A2BBBA7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957431" y="3354285"/>
            <a:ext cx="7228952" cy="699429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62C00EE1-0A57-49C5-8A7F-D78AB9FCE7A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981200" y="4416321"/>
            <a:ext cx="4412207" cy="1577422"/>
          </a:xfrm>
          <a:prstGeom prst="rect">
            <a:avLst/>
          </a:prstGeom>
        </p:spPr>
      </p:pic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64B58D50-B8DA-4FE0-8CF9-BD9B7441ACD7}"/>
              </a:ext>
            </a:extLst>
          </p:cNvPr>
          <p:cNvCxnSpPr/>
          <p:nvPr/>
        </p:nvCxnSpPr>
        <p:spPr>
          <a:xfrm>
            <a:off x="4571907" y="4053714"/>
            <a:ext cx="0" cy="3167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9BC54FFF-C794-4C6F-AFA3-0FE8BD4DC3DA}"/>
                  </a:ext>
                </a:extLst>
              </p:cNvPr>
              <p:cNvSpPr txBox="1"/>
              <p:nvPr/>
            </p:nvSpPr>
            <p:spPr>
              <a:xfrm>
                <a:off x="1011277" y="6375796"/>
                <a:ext cx="701413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L’elemento più </a:t>
                </a:r>
                <a:r>
                  <a:rPr lang="it-IT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piccolo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in       corrisponde ad una coppia di foglie </a:t>
                </a:r>
                <a:r>
                  <a:rPr lang="it-IT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vicine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nell’albero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9BC54FFF-C794-4C6F-AFA3-0FE8BD4DC3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277" y="6375796"/>
                <a:ext cx="7014136" cy="307777"/>
              </a:xfrm>
              <a:prstGeom prst="rect">
                <a:avLst/>
              </a:prstGeom>
              <a:blipFill>
                <a:blip r:embed="rId14"/>
                <a:stretch>
                  <a:fillRect l="-261" t="-4000" b="-2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Immagine 23">
            <a:extLst>
              <a:ext uri="{FF2B5EF4-FFF2-40B4-BE49-F238E27FC236}">
                <a16:creationId xmlns:a16="http://schemas.microsoft.com/office/drawing/2014/main" id="{35AFE1D6-EA61-47DA-BEB0-E44D09A8039A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3141629" y="6422176"/>
            <a:ext cx="284479" cy="166420"/>
          </a:xfrm>
          <a:prstGeom prst="rect">
            <a:avLst/>
          </a:prstGeom>
        </p:spPr>
      </p:pic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EF749C5D-6AFE-47B4-BC7B-263D290A7828}"/>
              </a:ext>
            </a:extLst>
          </p:cNvPr>
          <p:cNvCxnSpPr/>
          <p:nvPr/>
        </p:nvCxnSpPr>
        <p:spPr>
          <a:xfrm>
            <a:off x="4612547" y="5993743"/>
            <a:ext cx="0" cy="3626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64166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1" y="3123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2764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Neighbor-Joining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12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C4172192-17B0-4035-AFD1-CBC8BDE7E4CD}"/>
              </a:ext>
            </a:extLst>
          </p:cNvPr>
          <p:cNvSpPr txBox="1"/>
          <p:nvPr/>
        </p:nvSpPr>
        <p:spPr>
          <a:xfrm>
            <a:off x="9062" y="1077183"/>
            <a:ext cx="1078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latin typeface="Arial"/>
                <a:cs typeface="Arial"/>
              </a:rPr>
              <a:t>Parte 2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6F6FE5D5-F472-4E7C-A8EF-040B926745E5}"/>
              </a:ext>
            </a:extLst>
          </p:cNvPr>
          <p:cNvSpPr txBox="1"/>
          <p:nvPr/>
        </p:nvSpPr>
        <p:spPr>
          <a:xfrm>
            <a:off x="9062" y="1538848"/>
            <a:ext cx="91349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Cerca l’elemento minimo in        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			     .</a:t>
            </a:r>
            <a:endParaRPr lang="it-IT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4" name="Immagine 23">
            <a:extLst>
              <a:ext uri="{FF2B5EF4-FFF2-40B4-BE49-F238E27FC236}">
                <a16:creationId xmlns:a16="http://schemas.microsoft.com/office/drawing/2014/main" id="{35AFE1D6-EA61-47DA-BEB0-E44D09A8039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2631440" y="1599366"/>
            <a:ext cx="284479" cy="166420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6D348F97-63CE-4D4D-AF0B-AB0927BBCE5B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3224113" y="1599366"/>
            <a:ext cx="1196190" cy="28647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E569A312-8CAF-4195-BBCE-7EF09F4980AB}"/>
                  </a:ext>
                </a:extLst>
              </p:cNvPr>
              <p:cNvSpPr txBox="1"/>
              <p:nvPr/>
            </p:nvSpPr>
            <p:spPr>
              <a:xfrm>
                <a:off x="-10253" y="2071805"/>
                <a:ext cx="8443052" cy="3250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 startAt="3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Calcola il </a:t>
                </a:r>
                <a:r>
                  <a:rPr lang="it-IT" sz="1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delta 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tra</a:t>
                </a:r>
                <a:r>
                  <a:rPr lang="it-IT" sz="1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𝑡𝑜𝑡𝑎𝑙𝐷𝑖𝑠𝑡𝑎𝑛𝑐𝑒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sSub>
                      <m:sSubPr>
                        <m:ctrlP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𝐷</m:t>
                        </m:r>
                      </m:e>
                      <m:sub>
                        <m: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𝑓</m:t>
                        </m:r>
                      </m:sub>
                    </m:sSub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e </a:t>
                </a:r>
                <a14:m>
                  <m:oMath xmlns:m="http://schemas.openxmlformats.org/officeDocument/2006/math">
                    <m:r>
                      <a:rPr lang="it-IT" sz="1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𝑡𝑜𝑡𝑎𝑙𝐷𝑖𝑠𝑡𝑎𝑛𝑐𝑒</m:t>
                    </m:r>
                    <m:d>
                      <m:dPr>
                        <m:ctrlPr>
                          <a:rPr lang="it-IT" sz="1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14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it-IT" sz="14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𝑏</m:t>
                            </m:r>
                          </m:sub>
                        </m:sSub>
                      </m:e>
                    </m:d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E569A312-8CAF-4195-BBCE-7EF09F4980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253" y="2071805"/>
                <a:ext cx="8443052" cy="325025"/>
              </a:xfrm>
              <a:prstGeom prst="rect">
                <a:avLst/>
              </a:prstGeom>
              <a:blipFill>
                <a:blip r:embed="rId12"/>
                <a:stretch>
                  <a:fillRect l="-72" t="-3774" b="-1320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Immagine 20">
            <a:extLst>
              <a:ext uri="{FF2B5EF4-FFF2-40B4-BE49-F238E27FC236}">
                <a16:creationId xmlns:a16="http://schemas.microsoft.com/office/drawing/2014/main" id="{F4981A49-0193-4A3A-AAF3-11CCA4DD7E37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1587485" y="2703360"/>
            <a:ext cx="5494530" cy="415236"/>
          </a:xfrm>
          <a:prstGeom prst="rect">
            <a:avLst/>
          </a:prstGeom>
        </p:spPr>
      </p:pic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3C8B2C2C-8FF8-453A-8C4D-88DE7B23D9D6}"/>
              </a:ext>
            </a:extLst>
          </p:cNvPr>
          <p:cNvCxnSpPr>
            <a:cxnSpLocks/>
          </p:cNvCxnSpPr>
          <p:nvPr/>
        </p:nvCxnSpPr>
        <p:spPr>
          <a:xfrm>
            <a:off x="4348480" y="2396830"/>
            <a:ext cx="0" cy="2502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asellaDiTesto 30">
                <a:extLst>
                  <a:ext uri="{FF2B5EF4-FFF2-40B4-BE49-F238E27FC236}">
                    <a16:creationId xmlns:a16="http://schemas.microsoft.com/office/drawing/2014/main" id="{C533AB1E-A1D7-4B1D-B73C-E0A26C99FD93}"/>
                  </a:ext>
                </a:extLst>
              </p:cNvPr>
              <p:cNvSpPr txBox="1"/>
              <p:nvPr/>
            </p:nvSpPr>
            <p:spPr>
              <a:xfrm>
                <a:off x="-10253" y="3911810"/>
                <a:ext cx="390153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 startAt="4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Calcola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𝑙𝑖𝑚𝑏𝑤𝑒𝑖𝑔h𝑡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 </a:t>
                </a:r>
                <a14:m>
                  <m:oMath xmlns:m="http://schemas.openxmlformats.org/officeDocument/2006/math">
                    <m:r>
                      <a:rPr lang="it-IT" sz="1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𝑙𝑖𝑚𝑏𝑤𝑒𝑖𝑔h𝑡</m:t>
                    </m:r>
                    <m:r>
                      <a:rPr lang="it-IT" sz="1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𝑏</m:t>
                    </m:r>
                    <m:r>
                      <a:rPr lang="it-IT" sz="1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it-IT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1" name="CasellaDiTesto 30">
                <a:extLst>
                  <a:ext uri="{FF2B5EF4-FFF2-40B4-BE49-F238E27FC236}">
                    <a16:creationId xmlns:a16="http://schemas.microsoft.com/office/drawing/2014/main" id="{C533AB1E-A1D7-4B1D-B73C-E0A26C99FD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253" y="3911810"/>
                <a:ext cx="3901533" cy="307777"/>
              </a:xfrm>
              <a:prstGeom prst="rect">
                <a:avLst/>
              </a:prstGeom>
              <a:blipFill>
                <a:blip r:embed="rId14"/>
                <a:stretch>
                  <a:fillRect l="-156" t="-4000" b="-2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2" name="Immagine 31">
            <a:extLst>
              <a:ext uri="{FF2B5EF4-FFF2-40B4-BE49-F238E27FC236}">
                <a16:creationId xmlns:a16="http://schemas.microsoft.com/office/drawing/2014/main" id="{EA0361F7-E5BA-4B00-9B6E-A444A7348F39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4288883" y="3439370"/>
            <a:ext cx="4836982" cy="521591"/>
          </a:xfrm>
          <a:prstGeom prst="rect">
            <a:avLst/>
          </a:prstGeom>
        </p:spPr>
      </p:pic>
      <p:pic>
        <p:nvPicPr>
          <p:cNvPr id="35" name="Immagine 34">
            <a:extLst>
              <a:ext uri="{FF2B5EF4-FFF2-40B4-BE49-F238E27FC236}">
                <a16:creationId xmlns:a16="http://schemas.microsoft.com/office/drawing/2014/main" id="{9F8768C0-602E-4800-AA62-8AD63384B72E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4287878" y="4060553"/>
            <a:ext cx="4804663" cy="522022"/>
          </a:xfrm>
          <a:prstGeom prst="rect">
            <a:avLst/>
          </a:prstGeom>
        </p:spPr>
      </p:pic>
      <p:cxnSp>
        <p:nvCxnSpPr>
          <p:cNvPr id="37" name="Connettore a gomito 36">
            <a:extLst>
              <a:ext uri="{FF2B5EF4-FFF2-40B4-BE49-F238E27FC236}">
                <a16:creationId xmlns:a16="http://schemas.microsoft.com/office/drawing/2014/main" id="{57AA5BA1-39C0-4221-8271-0C4F60A8D716}"/>
              </a:ext>
            </a:extLst>
          </p:cNvPr>
          <p:cNvCxnSpPr>
            <a:stCxn id="31" idx="0"/>
          </p:cNvCxnSpPr>
          <p:nvPr/>
        </p:nvCxnSpPr>
        <p:spPr>
          <a:xfrm rot="5400000" flipH="1" flipV="1">
            <a:off x="2970071" y="2670609"/>
            <a:ext cx="211645" cy="227075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onnettore a gomito 38">
            <a:extLst>
              <a:ext uri="{FF2B5EF4-FFF2-40B4-BE49-F238E27FC236}">
                <a16:creationId xmlns:a16="http://schemas.microsoft.com/office/drawing/2014/main" id="{980046F2-C7C2-4222-9360-849B9EEA193B}"/>
              </a:ext>
            </a:extLst>
          </p:cNvPr>
          <p:cNvCxnSpPr>
            <a:cxnSpLocks/>
          </p:cNvCxnSpPr>
          <p:nvPr/>
        </p:nvCxnSpPr>
        <p:spPr>
          <a:xfrm>
            <a:off x="3075893" y="4219587"/>
            <a:ext cx="1079547" cy="128893"/>
          </a:xfrm>
          <a:prstGeom prst="bentConnector3">
            <a:avLst>
              <a:gd name="adj1" fmla="val -82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asellaDiTesto 45">
                <a:extLst>
                  <a:ext uri="{FF2B5EF4-FFF2-40B4-BE49-F238E27FC236}">
                    <a16:creationId xmlns:a16="http://schemas.microsoft.com/office/drawing/2014/main" id="{EEA19C1B-9788-4693-8816-3B3BF9EA1EB9}"/>
                  </a:ext>
                </a:extLst>
              </p:cNvPr>
              <p:cNvSpPr txBox="1"/>
              <p:nvPr/>
            </p:nvSpPr>
            <p:spPr>
              <a:xfrm>
                <a:off x="-10254" y="4986422"/>
                <a:ext cx="940825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 startAt="5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Aggiorna la matrice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 Aggiungi il genitore non noto di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𝑓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𝑏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in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, ovvero una riga ed una colonna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𝑝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tale che: </a:t>
                </a:r>
              </a:p>
            </p:txBody>
          </p:sp>
        </mc:Choice>
        <mc:Fallback xmlns="">
          <p:sp>
            <p:nvSpPr>
              <p:cNvPr id="46" name="CasellaDiTesto 45">
                <a:extLst>
                  <a:ext uri="{FF2B5EF4-FFF2-40B4-BE49-F238E27FC236}">
                    <a16:creationId xmlns:a16="http://schemas.microsoft.com/office/drawing/2014/main" id="{EEA19C1B-9788-4693-8816-3B3BF9EA1E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254" y="4986422"/>
                <a:ext cx="9408254" cy="307777"/>
              </a:xfrm>
              <a:prstGeom prst="rect">
                <a:avLst/>
              </a:prstGeom>
              <a:blipFill>
                <a:blip r:embed="rId17"/>
                <a:stretch>
                  <a:fillRect l="-65" t="-4000" b="-2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7" name="Immagine 46">
            <a:extLst>
              <a:ext uri="{FF2B5EF4-FFF2-40B4-BE49-F238E27FC236}">
                <a16:creationId xmlns:a16="http://schemas.microsoft.com/office/drawing/2014/main" id="{73965911-F528-4196-BD79-F6C6FC722378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2234999" y="5576890"/>
            <a:ext cx="4379161" cy="35751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5" name="CasellaDiTesto 54">
                <a:extLst>
                  <a:ext uri="{FF2B5EF4-FFF2-40B4-BE49-F238E27FC236}">
                    <a16:creationId xmlns:a16="http://schemas.microsoft.com/office/drawing/2014/main" id="{394968AE-1F9D-407B-9B70-DC042FFA48F7}"/>
                  </a:ext>
                </a:extLst>
              </p:cNvPr>
              <p:cNvSpPr txBox="1"/>
              <p:nvPr/>
            </p:nvSpPr>
            <p:spPr>
              <a:xfrm>
                <a:off x="3075893" y="6259742"/>
                <a:ext cx="277386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Infine si eliminano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𝑏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da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55" name="CasellaDiTesto 54">
                <a:extLst>
                  <a:ext uri="{FF2B5EF4-FFF2-40B4-BE49-F238E27FC236}">
                    <a16:creationId xmlns:a16="http://schemas.microsoft.com/office/drawing/2014/main" id="{394968AE-1F9D-407B-9B70-DC042FFA48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5893" y="6259742"/>
                <a:ext cx="2773866" cy="307777"/>
              </a:xfrm>
              <a:prstGeom prst="rect">
                <a:avLst/>
              </a:prstGeom>
              <a:blipFill>
                <a:blip r:embed="rId19"/>
                <a:stretch>
                  <a:fillRect l="-659" t="-4000" b="-2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Connettore 2 56">
            <a:extLst>
              <a:ext uri="{FF2B5EF4-FFF2-40B4-BE49-F238E27FC236}">
                <a16:creationId xmlns:a16="http://schemas.microsoft.com/office/drawing/2014/main" id="{8645D829-4CA8-4A3C-8815-33A1872B7727}"/>
              </a:ext>
            </a:extLst>
          </p:cNvPr>
          <p:cNvCxnSpPr/>
          <p:nvPr/>
        </p:nvCxnSpPr>
        <p:spPr>
          <a:xfrm>
            <a:off x="4420303" y="5258634"/>
            <a:ext cx="0" cy="3182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Connettore 2 58">
            <a:extLst>
              <a:ext uri="{FF2B5EF4-FFF2-40B4-BE49-F238E27FC236}">
                <a16:creationId xmlns:a16="http://schemas.microsoft.com/office/drawing/2014/main" id="{3F51039D-CC66-465C-8D01-64B42EC8F1B1}"/>
              </a:ext>
            </a:extLst>
          </p:cNvPr>
          <p:cNvCxnSpPr>
            <a:cxnSpLocks/>
          </p:cNvCxnSpPr>
          <p:nvPr/>
        </p:nvCxnSpPr>
        <p:spPr>
          <a:xfrm flipH="1">
            <a:off x="4420303" y="5964885"/>
            <a:ext cx="4277" cy="2826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36533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3123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2764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Neighbor-Joining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13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C4172192-17B0-4035-AFD1-CBC8BDE7E4CD}"/>
              </a:ext>
            </a:extLst>
          </p:cNvPr>
          <p:cNvSpPr txBox="1"/>
          <p:nvPr/>
        </p:nvSpPr>
        <p:spPr>
          <a:xfrm>
            <a:off x="9062" y="1077183"/>
            <a:ext cx="1078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latin typeface="Arial"/>
                <a:cs typeface="Arial"/>
              </a:rPr>
              <a:t>Parte 3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6F6FE5D5-F472-4E7C-A8EF-040B926745E5}"/>
              </a:ext>
            </a:extLst>
          </p:cNvPr>
          <p:cNvSpPr txBox="1"/>
          <p:nvPr/>
        </p:nvSpPr>
        <p:spPr>
          <a:xfrm>
            <a:off x="-1" y="1912685"/>
            <a:ext cx="1870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La matrice risultate è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E5590C64-9A42-4036-AAE6-4116DCD3ED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1065" y="1363331"/>
            <a:ext cx="3120570" cy="1179988"/>
          </a:xfrm>
          <a:prstGeom prst="rect">
            <a:avLst/>
          </a:prstGeom>
        </p:spPr>
      </p:pic>
      <p:cxnSp>
        <p:nvCxnSpPr>
          <p:cNvPr id="5" name="Connettore 2 4">
            <a:extLst>
              <a:ext uri="{FF2B5EF4-FFF2-40B4-BE49-F238E27FC236}">
                <a16:creationId xmlns:a16="http://schemas.microsoft.com/office/drawing/2014/main" id="{45DBC41A-55EE-4619-8429-CA96E85D315C}"/>
              </a:ext>
            </a:extLst>
          </p:cNvPr>
          <p:cNvCxnSpPr>
            <a:stCxn id="15" idx="3"/>
          </p:cNvCxnSpPr>
          <p:nvPr/>
        </p:nvCxnSpPr>
        <p:spPr>
          <a:xfrm flipV="1">
            <a:off x="1870537" y="2066573"/>
            <a:ext cx="349888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48EC1A52-BD78-4C9C-88C4-97893A307A57}"/>
                  </a:ext>
                </a:extLst>
              </p:cNvPr>
              <p:cNvSpPr txBox="1"/>
              <p:nvPr/>
            </p:nvSpPr>
            <p:spPr>
              <a:xfrm>
                <a:off x="6402163" y="1804964"/>
                <a:ext cx="257048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Esegui gli step fino a che non ottieni una matrice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2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×2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48EC1A52-BD78-4C9C-88C4-97893A307A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2163" y="1804964"/>
                <a:ext cx="2570482" cy="523220"/>
              </a:xfrm>
              <a:prstGeom prst="rect">
                <a:avLst/>
              </a:prstGeom>
              <a:blipFill>
                <a:blip r:embed="rId5"/>
                <a:stretch>
                  <a:fillRect l="-711" t="-2326" b="-1162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B1DA1560-7DFA-4B39-BDD6-FDBAEFB6F183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5422275" y="2066574"/>
            <a:ext cx="97988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Immagine 15">
            <a:extLst>
              <a:ext uri="{FF2B5EF4-FFF2-40B4-BE49-F238E27FC236}">
                <a16:creationId xmlns:a16="http://schemas.microsoft.com/office/drawing/2014/main" id="{6F0D14F6-77BE-4B37-950B-35CCA9983C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02163" y="2764065"/>
            <a:ext cx="2735126" cy="991099"/>
          </a:xfrm>
          <a:prstGeom prst="rect">
            <a:avLst/>
          </a:prstGeom>
        </p:spPr>
      </p:pic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8BBA40F3-4895-43DB-91FC-209DC9D293BB}"/>
              </a:ext>
            </a:extLst>
          </p:cNvPr>
          <p:cNvCxnSpPr>
            <a:cxnSpLocks/>
          </p:cNvCxnSpPr>
          <p:nvPr/>
        </p:nvCxnSpPr>
        <p:spPr>
          <a:xfrm>
            <a:off x="7687404" y="2414458"/>
            <a:ext cx="0" cy="3496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sellaDiTesto 35">
                <a:extLst>
                  <a:ext uri="{FF2B5EF4-FFF2-40B4-BE49-F238E27FC236}">
                    <a16:creationId xmlns:a16="http://schemas.microsoft.com/office/drawing/2014/main" id="{F00CBE11-CC64-4846-BC13-8A3A12E39C58}"/>
                  </a:ext>
                </a:extLst>
              </p:cNvPr>
              <p:cNvSpPr txBox="1"/>
              <p:nvPr/>
            </p:nvSpPr>
            <p:spPr>
              <a:xfrm>
                <a:off x="-1" y="3098340"/>
                <a:ext cx="457200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sz="14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𝑝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𝑘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sono nodi interni collegati da un arco di peso 1,5.</a:t>
                </a:r>
                <a:b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Adesso si può costruire l’albero finale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6" name="CasellaDiTesto 35">
                <a:extLst>
                  <a:ext uri="{FF2B5EF4-FFF2-40B4-BE49-F238E27FC236}">
                    <a16:creationId xmlns:a16="http://schemas.microsoft.com/office/drawing/2014/main" id="{F00CBE11-CC64-4846-BC13-8A3A12E39C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3098340"/>
                <a:ext cx="4572001" cy="523220"/>
              </a:xfrm>
              <a:prstGeom prst="rect">
                <a:avLst/>
              </a:prstGeom>
              <a:blipFill>
                <a:blip r:embed="rId7"/>
                <a:stretch>
                  <a:fillRect l="-400" t="-1163" b="-1162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Immagine 18">
            <a:extLst>
              <a:ext uri="{FF2B5EF4-FFF2-40B4-BE49-F238E27FC236}">
                <a16:creationId xmlns:a16="http://schemas.microsoft.com/office/drawing/2014/main" id="{D65C047C-52B0-4781-877D-2BFF5A758D8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10874" y="3993066"/>
            <a:ext cx="4116333" cy="2229680"/>
          </a:xfrm>
          <a:prstGeom prst="rect">
            <a:avLst/>
          </a:prstGeom>
        </p:spPr>
      </p:pic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226F273B-0F1B-4EF7-9F93-E2777D4DEC73}"/>
              </a:ext>
            </a:extLst>
          </p:cNvPr>
          <p:cNvCxnSpPr/>
          <p:nvPr/>
        </p:nvCxnSpPr>
        <p:spPr>
          <a:xfrm flipH="1">
            <a:off x="4572000" y="3401329"/>
            <a:ext cx="17475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a gomito 25">
            <a:extLst>
              <a:ext uri="{FF2B5EF4-FFF2-40B4-BE49-F238E27FC236}">
                <a16:creationId xmlns:a16="http://schemas.microsoft.com/office/drawing/2014/main" id="{0D6FA3E5-A138-44B5-B07B-E6898128A073}"/>
              </a:ext>
            </a:extLst>
          </p:cNvPr>
          <p:cNvCxnSpPr>
            <a:cxnSpLocks/>
            <a:stCxn id="36" idx="2"/>
            <a:endCxn id="19" idx="0"/>
          </p:cNvCxnSpPr>
          <p:nvPr/>
        </p:nvCxnSpPr>
        <p:spPr>
          <a:xfrm rot="16200000" flipH="1">
            <a:off x="3241767" y="2665792"/>
            <a:ext cx="371506" cy="228304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9358826E-26A2-47D1-A40A-7A93DACAB6C2}"/>
              </a:ext>
            </a:extLst>
          </p:cNvPr>
          <p:cNvSpPr txBox="1"/>
          <p:nvPr/>
        </p:nvSpPr>
        <p:spPr>
          <a:xfrm>
            <a:off x="3447449" y="6356350"/>
            <a:ext cx="22431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L’algoritmo è terminato!</a:t>
            </a:r>
          </a:p>
        </p:txBody>
      </p:sp>
    </p:spTree>
    <p:extLst>
      <p:ext uri="{BB962C8B-B14F-4D97-AF65-F5344CB8AC3E}">
        <p14:creationId xmlns:p14="http://schemas.microsoft.com/office/powerpoint/2010/main" val="16059237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1" y="3123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2764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Neighbor-Joining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14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C4172192-17B0-4035-AFD1-CBC8BDE7E4CD}"/>
              </a:ext>
            </a:extLst>
          </p:cNvPr>
          <p:cNvSpPr txBox="1"/>
          <p:nvPr/>
        </p:nvSpPr>
        <p:spPr>
          <a:xfrm>
            <a:off x="9062" y="1077183"/>
            <a:ext cx="1078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latin typeface="Arial"/>
                <a:cs typeface="Arial"/>
              </a:rPr>
              <a:t>Parte 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sellaDiTesto 32">
                <a:extLst>
                  <a:ext uri="{FF2B5EF4-FFF2-40B4-BE49-F238E27FC236}">
                    <a16:creationId xmlns:a16="http://schemas.microsoft.com/office/drawing/2014/main" id="{E850FC2F-845B-4A56-BEE2-E421A688F911}"/>
                  </a:ext>
                </a:extLst>
              </p:cNvPr>
              <p:cNvSpPr txBox="1"/>
              <p:nvPr/>
            </p:nvSpPr>
            <p:spPr>
              <a:xfrm>
                <a:off x="-2" y="1496338"/>
                <a:ext cx="914381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Per capire quanto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approssimi al meglio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si costruisce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 si calcola la discrepanza tra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  <m:d>
                      <m:dPr>
                        <m:ctrlP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. Quindi:</a:t>
                </a:r>
              </a:p>
            </p:txBody>
          </p:sp>
        </mc:Choice>
        <mc:Fallback xmlns="">
          <p:sp>
            <p:nvSpPr>
              <p:cNvPr id="33" name="CasellaDiTesto 32">
                <a:extLst>
                  <a:ext uri="{FF2B5EF4-FFF2-40B4-BE49-F238E27FC236}">
                    <a16:creationId xmlns:a16="http://schemas.microsoft.com/office/drawing/2014/main" id="{E850FC2F-845B-4A56-BEE2-E421A688F9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" y="1496338"/>
                <a:ext cx="9143817" cy="307777"/>
              </a:xfrm>
              <a:prstGeom prst="rect">
                <a:avLst/>
              </a:prstGeom>
              <a:blipFill>
                <a:blip r:embed="rId10"/>
                <a:stretch>
                  <a:fillRect l="-200" t="-1961" b="-1960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magine 2">
            <a:extLst>
              <a:ext uri="{FF2B5EF4-FFF2-40B4-BE49-F238E27FC236}">
                <a16:creationId xmlns:a16="http://schemas.microsoft.com/office/drawing/2014/main" id="{1BBB9CBA-BD57-4FF9-938C-0ACB28B146B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062" y="2113595"/>
            <a:ext cx="3133633" cy="1189894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85D1E377-2E6B-4AA8-912E-55BE6CF4841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4022921" y="2251298"/>
            <a:ext cx="4996607" cy="914487"/>
          </a:xfrm>
          <a:prstGeom prst="rect">
            <a:avLst/>
          </a:prstGeom>
        </p:spPr>
      </p:pic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AE008E4E-9B8D-4D2D-B2F5-849EDF25E22C}"/>
              </a:ext>
            </a:extLst>
          </p:cNvPr>
          <p:cNvCxnSpPr>
            <a:stCxn id="3" idx="3"/>
            <a:endCxn id="16" idx="1"/>
          </p:cNvCxnSpPr>
          <p:nvPr/>
        </p:nvCxnSpPr>
        <p:spPr>
          <a:xfrm>
            <a:off x="3142695" y="2708542"/>
            <a:ext cx="88022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DAAD4E65-013D-4226-B5A8-21B5F3CCF070}"/>
              </a:ext>
            </a:extLst>
          </p:cNvPr>
          <p:cNvSpPr txBox="1"/>
          <p:nvPr/>
        </p:nvSpPr>
        <p:spPr>
          <a:xfrm>
            <a:off x="183" y="3468318"/>
            <a:ext cx="91438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Il risultato mostra che c’è poca discrepanza tra le due matrici.</a:t>
            </a:r>
          </a:p>
        </p:txBody>
      </p:sp>
      <p:cxnSp>
        <p:nvCxnSpPr>
          <p:cNvPr id="25" name="Connettore diritto 24">
            <a:extLst>
              <a:ext uri="{FF2B5EF4-FFF2-40B4-BE49-F238E27FC236}">
                <a16:creationId xmlns:a16="http://schemas.microsoft.com/office/drawing/2014/main" id="{0F403E21-5EF8-48A7-B881-653B67263F43}"/>
              </a:ext>
            </a:extLst>
          </p:cNvPr>
          <p:cNvCxnSpPr>
            <a:cxnSpLocks/>
          </p:cNvCxnSpPr>
          <p:nvPr/>
        </p:nvCxnSpPr>
        <p:spPr>
          <a:xfrm>
            <a:off x="436880" y="3835297"/>
            <a:ext cx="809888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2E379512-7B58-4DB3-8F7E-C11A404B9A9E}"/>
              </a:ext>
            </a:extLst>
          </p:cNvPr>
          <p:cNvSpPr txBox="1"/>
          <p:nvPr/>
        </p:nvSpPr>
        <p:spPr>
          <a:xfrm>
            <a:off x="-185" y="3893962"/>
            <a:ext cx="2663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latin typeface="Arial"/>
                <a:cs typeface="Arial"/>
              </a:rPr>
              <a:t>Complessità Temporale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D66383F1-F80A-4597-B2F9-F46154378BAA}"/>
                  </a:ext>
                </a:extLst>
              </p:cNvPr>
              <p:cNvSpPr txBox="1"/>
              <p:nvPr/>
            </p:nvSpPr>
            <p:spPr>
              <a:xfrm>
                <a:off x="9063" y="4302484"/>
                <a:ext cx="5468460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2 step: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Crea       e cerca l’elemento minimo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Calcola il </a:t>
                </a:r>
                <a:r>
                  <a:rPr lang="it-IT" sz="1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delta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, il peso degli arti ed infine aggiorna la matrice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endParaRPr lang="it-IT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D66383F1-F80A-4597-B2F9-F46154378B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3" y="4302484"/>
                <a:ext cx="5468460" cy="738664"/>
              </a:xfrm>
              <a:prstGeom prst="rect">
                <a:avLst/>
              </a:prstGeom>
              <a:blipFill>
                <a:blip r:embed="rId13"/>
                <a:stretch>
                  <a:fillRect l="-334" t="-1653" b="-743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8" name="Immagine 27">
            <a:extLst>
              <a:ext uri="{FF2B5EF4-FFF2-40B4-BE49-F238E27FC236}">
                <a16:creationId xmlns:a16="http://schemas.microsoft.com/office/drawing/2014/main" id="{2B192171-216A-4F85-B932-718D8F7666EE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802641" y="4593578"/>
            <a:ext cx="284479" cy="166420"/>
          </a:xfrm>
          <a:prstGeom prst="rect">
            <a:avLst/>
          </a:prstGeom>
        </p:spPr>
      </p:pic>
      <p:pic>
        <p:nvPicPr>
          <p:cNvPr id="22" name="Immagine 21">
            <a:extLst>
              <a:ext uri="{FF2B5EF4-FFF2-40B4-BE49-F238E27FC236}">
                <a16:creationId xmlns:a16="http://schemas.microsoft.com/office/drawing/2014/main" id="{1EB13141-CF8B-4CB1-BBBC-2C0AA67D822B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3703873" y="4580380"/>
            <a:ext cx="2377330" cy="185375"/>
          </a:xfrm>
          <a:prstGeom prst="rect">
            <a:avLst/>
          </a:prstGeom>
        </p:spPr>
      </p:pic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CB9DA538-BBDF-414F-92B5-448543060733}"/>
              </a:ext>
            </a:extLst>
          </p:cNvPr>
          <p:cNvCxnSpPr>
            <a:cxnSpLocks/>
          </p:cNvCxnSpPr>
          <p:nvPr/>
        </p:nvCxnSpPr>
        <p:spPr>
          <a:xfrm>
            <a:off x="3240351" y="4671816"/>
            <a:ext cx="36909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9" name="Immagine 38">
            <a:extLst>
              <a:ext uri="{FF2B5EF4-FFF2-40B4-BE49-F238E27FC236}">
                <a16:creationId xmlns:a16="http://schemas.microsoft.com/office/drawing/2014/main" id="{01CE4583-1FE6-44C8-BFE8-44A282FA28DA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5735951" y="4810764"/>
            <a:ext cx="1176779" cy="166135"/>
          </a:xfrm>
          <a:prstGeom prst="rect">
            <a:avLst/>
          </a:prstGeom>
        </p:spPr>
      </p:pic>
      <p:cxnSp>
        <p:nvCxnSpPr>
          <p:cNvPr id="41" name="Connettore 2 40">
            <a:extLst>
              <a:ext uri="{FF2B5EF4-FFF2-40B4-BE49-F238E27FC236}">
                <a16:creationId xmlns:a16="http://schemas.microsoft.com/office/drawing/2014/main" id="{51475641-586A-43E0-AA40-70B60EE85942}"/>
              </a:ext>
            </a:extLst>
          </p:cNvPr>
          <p:cNvCxnSpPr/>
          <p:nvPr/>
        </p:nvCxnSpPr>
        <p:spPr>
          <a:xfrm>
            <a:off x="5379868" y="4893831"/>
            <a:ext cx="27520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5" name="Immagine 44">
            <a:extLst>
              <a:ext uri="{FF2B5EF4-FFF2-40B4-BE49-F238E27FC236}">
                <a16:creationId xmlns:a16="http://schemas.microsoft.com/office/drawing/2014/main" id="{1BA9652B-EEC5-4F43-952B-E1B15E552D30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1471272" y="5287366"/>
            <a:ext cx="6201456" cy="23131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0" name="CasellaDiTesto 49">
                <a:extLst>
                  <a:ext uri="{FF2B5EF4-FFF2-40B4-BE49-F238E27FC236}">
                    <a16:creationId xmlns:a16="http://schemas.microsoft.com/office/drawing/2014/main" id="{11358FDD-7B19-40D0-A395-30676A6BCD14}"/>
                  </a:ext>
                </a:extLst>
              </p:cNvPr>
              <p:cNvSpPr txBox="1"/>
              <p:nvPr/>
            </p:nvSpPr>
            <p:spPr>
              <a:xfrm>
                <a:off x="-185" y="5826915"/>
                <a:ext cx="914381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Eseguito tante volte quante sono le foglie in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, quindi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volte</a:t>
                </a:r>
              </a:p>
            </p:txBody>
          </p:sp>
        </mc:Choice>
        <mc:Fallback xmlns="">
          <p:sp>
            <p:nvSpPr>
              <p:cNvPr id="50" name="CasellaDiTesto 49">
                <a:extLst>
                  <a:ext uri="{FF2B5EF4-FFF2-40B4-BE49-F238E27FC236}">
                    <a16:creationId xmlns:a16="http://schemas.microsoft.com/office/drawing/2014/main" id="{11358FDD-7B19-40D0-A395-30676A6BC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5" y="5826915"/>
                <a:ext cx="9143817" cy="307777"/>
              </a:xfrm>
              <a:prstGeom prst="rect">
                <a:avLst/>
              </a:prstGeom>
              <a:blipFill>
                <a:blip r:embed="rId18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" name="Immagine 50">
            <a:extLst>
              <a:ext uri="{FF2B5EF4-FFF2-40B4-BE49-F238E27FC236}">
                <a16:creationId xmlns:a16="http://schemas.microsoft.com/office/drawing/2014/main" id="{A583B48E-1844-4F31-B2F9-0B7A3DBC741F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1917466" y="6428968"/>
            <a:ext cx="5308514" cy="271048"/>
          </a:xfrm>
          <a:prstGeom prst="rect">
            <a:avLst/>
          </a:prstGeom>
        </p:spPr>
      </p:pic>
      <p:cxnSp>
        <p:nvCxnSpPr>
          <p:cNvPr id="54" name="Connettore 2 53">
            <a:extLst>
              <a:ext uri="{FF2B5EF4-FFF2-40B4-BE49-F238E27FC236}">
                <a16:creationId xmlns:a16="http://schemas.microsoft.com/office/drawing/2014/main" id="{F776919D-8410-4C21-AF2A-90150C2A68C1}"/>
              </a:ext>
            </a:extLst>
          </p:cNvPr>
          <p:cNvCxnSpPr/>
          <p:nvPr/>
        </p:nvCxnSpPr>
        <p:spPr>
          <a:xfrm>
            <a:off x="4566223" y="5049061"/>
            <a:ext cx="0" cy="1740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Connettore 2 55">
            <a:extLst>
              <a:ext uri="{FF2B5EF4-FFF2-40B4-BE49-F238E27FC236}">
                <a16:creationId xmlns:a16="http://schemas.microsoft.com/office/drawing/2014/main" id="{E515FCDB-5805-421E-AA51-3CFD049A6A40}"/>
              </a:ext>
            </a:extLst>
          </p:cNvPr>
          <p:cNvCxnSpPr>
            <a:stCxn id="45" idx="2"/>
            <a:endCxn id="50" idx="0"/>
          </p:cNvCxnSpPr>
          <p:nvPr/>
        </p:nvCxnSpPr>
        <p:spPr>
          <a:xfrm flipH="1">
            <a:off x="4571724" y="5518676"/>
            <a:ext cx="276" cy="3082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Connettore 2 57">
            <a:extLst>
              <a:ext uri="{FF2B5EF4-FFF2-40B4-BE49-F238E27FC236}">
                <a16:creationId xmlns:a16="http://schemas.microsoft.com/office/drawing/2014/main" id="{DCB1334B-7B61-4857-97FA-820154D9844C}"/>
              </a:ext>
            </a:extLst>
          </p:cNvPr>
          <p:cNvCxnSpPr>
            <a:stCxn id="50" idx="2"/>
            <a:endCxn id="51" idx="0"/>
          </p:cNvCxnSpPr>
          <p:nvPr/>
        </p:nvCxnSpPr>
        <p:spPr>
          <a:xfrm flipH="1">
            <a:off x="4571723" y="6134692"/>
            <a:ext cx="1" cy="2942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41016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3123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2" y="649703"/>
            <a:ext cx="7980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Unweighted Pair Group Method with Arithmetic Mean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15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C4172192-17B0-4035-AFD1-CBC8BDE7E4CD}"/>
              </a:ext>
            </a:extLst>
          </p:cNvPr>
          <p:cNvSpPr txBox="1"/>
          <p:nvPr/>
        </p:nvSpPr>
        <p:spPr>
          <a:xfrm>
            <a:off x="9062" y="1077183"/>
            <a:ext cx="1078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latin typeface="Arial"/>
                <a:cs typeface="Arial"/>
              </a:rPr>
              <a:t>Parte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D3A9FC43-F2C9-4408-B899-F2A86937801E}"/>
                  </a:ext>
                </a:extLst>
              </p:cNvPr>
              <p:cNvSpPr txBox="1"/>
              <p:nvPr/>
            </p:nvSpPr>
            <p:spPr>
              <a:xfrm>
                <a:off x="-2" y="1496338"/>
                <a:ext cx="9143817" cy="1600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UPGMA (Unweighted Pair Group Method with Arithmetic Mean) 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 data in input una matrice delle distanze </a:t>
                </a:r>
                <a14:m>
                  <m:oMath xmlns:m="http://schemas.openxmlformats.org/officeDocument/2006/math">
                    <m:r>
                      <a:rPr lang="it-IT" sz="14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it-IT" sz="1400" i="1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additiva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o </a:t>
                </a:r>
                <a:r>
                  <a:rPr lang="it-IT" sz="1400" i="1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non additiva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, restituisce un albero </a:t>
                </a:r>
                <a:r>
                  <a:rPr lang="it-IT" sz="1400" i="1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radicato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it-IT" sz="14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𝑇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in cui tutte le foglie sono alla stessa distanza dalla radice (</a:t>
                </a:r>
                <a:r>
                  <a:rPr lang="it-IT" sz="1400" i="1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albero ultrametrico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).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Foglie 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 entità biologiche attualmente esistenti;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Nodi interni  Speciazioni (processi in cui si formano nuove specie).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Ogni vertice ha associato un numero non negativo  età del vertice;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Peso degli archi  differenza tra le età dei nodi;</a:t>
                </a:r>
              </a:p>
            </p:txBody>
          </p:sp>
        </mc:Choice>
        <mc:Fallback xmlns=""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D3A9FC43-F2C9-4408-B899-F2A8693780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" y="1496338"/>
                <a:ext cx="9143817" cy="1600438"/>
              </a:xfrm>
              <a:prstGeom prst="rect">
                <a:avLst/>
              </a:prstGeom>
              <a:blipFill>
                <a:blip r:embed="rId4"/>
                <a:stretch>
                  <a:fillRect l="-200" t="-380" b="-304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magine 3">
            <a:extLst>
              <a:ext uri="{FF2B5EF4-FFF2-40B4-BE49-F238E27FC236}">
                <a16:creationId xmlns:a16="http://schemas.microsoft.com/office/drawing/2014/main" id="{23F45879-4FAE-433B-864F-BC6AB73557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5849" y="4341701"/>
            <a:ext cx="2806686" cy="1472095"/>
          </a:xfrm>
          <a:prstGeom prst="rect">
            <a:avLst/>
          </a:prstGeom>
        </p:spPr>
      </p:pic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9DB61547-2C89-4D3B-B732-077DD3E5D4B0}"/>
              </a:ext>
            </a:extLst>
          </p:cNvPr>
          <p:cNvSpPr txBox="1"/>
          <p:nvPr/>
        </p:nvSpPr>
        <p:spPr>
          <a:xfrm>
            <a:off x="9972" y="4980559"/>
            <a:ext cx="1512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Matrice non additiva in input</a:t>
            </a:r>
          </a:p>
        </p:txBody>
      </p: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FCF9CA4A-3CB4-4379-962E-749E26AFEF77}"/>
              </a:ext>
            </a:extLst>
          </p:cNvPr>
          <p:cNvCxnSpPr>
            <a:cxnSpLocks/>
          </p:cNvCxnSpPr>
          <p:nvPr/>
        </p:nvCxnSpPr>
        <p:spPr>
          <a:xfrm>
            <a:off x="1554424" y="5242203"/>
            <a:ext cx="4502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diritto 35">
            <a:extLst>
              <a:ext uri="{FF2B5EF4-FFF2-40B4-BE49-F238E27FC236}">
                <a16:creationId xmlns:a16="http://schemas.microsoft.com/office/drawing/2014/main" id="{05A39BFF-5BF6-44C2-A2A7-506D5FA561CD}"/>
              </a:ext>
            </a:extLst>
          </p:cNvPr>
          <p:cNvCxnSpPr>
            <a:cxnSpLocks/>
          </p:cNvCxnSpPr>
          <p:nvPr/>
        </p:nvCxnSpPr>
        <p:spPr>
          <a:xfrm>
            <a:off x="361303" y="3640610"/>
            <a:ext cx="8174460" cy="66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asellaDiTesto 36">
                <a:extLst>
                  <a:ext uri="{FF2B5EF4-FFF2-40B4-BE49-F238E27FC236}">
                    <a16:creationId xmlns:a16="http://schemas.microsoft.com/office/drawing/2014/main" id="{228CF625-0075-4BE9-B1B5-1F6D368CE2C4}"/>
                  </a:ext>
                </a:extLst>
              </p:cNvPr>
              <p:cNvSpPr txBox="1"/>
              <p:nvPr/>
            </p:nvSpPr>
            <p:spPr>
              <a:xfrm>
                <a:off x="5530588" y="4416478"/>
                <a:ext cx="360434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A partire da </a:t>
                </a:r>
                <a14:m>
                  <m:oMath xmlns:m="http://schemas.openxmlformats.org/officeDocument/2006/math">
                    <m:r>
                      <a:rPr lang="it-IT" sz="14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crea </a:t>
                </a:r>
                <a14:m>
                  <m:oMath xmlns:m="http://schemas.openxmlformats.org/officeDocument/2006/math">
                    <m:r>
                      <a:rPr lang="it-IT" sz="14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cluster, uno per  ogni foglia</a:t>
                </a:r>
              </a:p>
            </p:txBody>
          </p:sp>
        </mc:Choice>
        <mc:Fallback xmlns="">
          <p:sp>
            <p:nvSpPr>
              <p:cNvPr id="37" name="CasellaDiTesto 36">
                <a:extLst>
                  <a:ext uri="{FF2B5EF4-FFF2-40B4-BE49-F238E27FC236}">
                    <a16:creationId xmlns:a16="http://schemas.microsoft.com/office/drawing/2014/main" id="{228CF625-0075-4BE9-B1B5-1F6D368CE2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0588" y="4416478"/>
                <a:ext cx="3604349" cy="523220"/>
              </a:xfrm>
              <a:prstGeom prst="rect">
                <a:avLst/>
              </a:prstGeom>
              <a:blipFill>
                <a:blip r:embed="rId6"/>
                <a:stretch>
                  <a:fillRect l="-169" t="-1163" b="-1162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nettore a gomito 5">
            <a:extLst>
              <a:ext uri="{FF2B5EF4-FFF2-40B4-BE49-F238E27FC236}">
                <a16:creationId xmlns:a16="http://schemas.microsoft.com/office/drawing/2014/main" id="{62072968-7F3F-4319-B4DD-90D752C5D527}"/>
              </a:ext>
            </a:extLst>
          </p:cNvPr>
          <p:cNvCxnSpPr>
            <a:cxnSpLocks/>
            <a:endCxn id="37" idx="1"/>
          </p:cNvCxnSpPr>
          <p:nvPr/>
        </p:nvCxnSpPr>
        <p:spPr>
          <a:xfrm flipV="1">
            <a:off x="4922535" y="4678088"/>
            <a:ext cx="608053" cy="564115"/>
          </a:xfrm>
          <a:prstGeom prst="bentConnector3">
            <a:avLst>
              <a:gd name="adj1" fmla="val 354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Immagine 16">
            <a:extLst>
              <a:ext uri="{FF2B5EF4-FFF2-40B4-BE49-F238E27FC236}">
                <a16:creationId xmlns:a16="http://schemas.microsoft.com/office/drawing/2014/main" id="{AD8FED7F-31F3-45C7-9AFA-FF29DE7A555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11518" y="5446385"/>
            <a:ext cx="3035807" cy="327956"/>
          </a:xfrm>
          <a:prstGeom prst="rect">
            <a:avLst/>
          </a:prstGeom>
        </p:spPr>
      </p:pic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5C0FAADA-8E48-4F12-B109-1B84743F22D3}"/>
              </a:ext>
            </a:extLst>
          </p:cNvPr>
          <p:cNvCxnSpPr>
            <a:endCxn id="17" idx="0"/>
          </p:cNvCxnSpPr>
          <p:nvPr/>
        </p:nvCxnSpPr>
        <p:spPr>
          <a:xfrm>
            <a:off x="7429421" y="4939698"/>
            <a:ext cx="1" cy="5066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16812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3" y="-8307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2" y="649703"/>
            <a:ext cx="7980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Unweighted Pair Group Method with Arithmetic Mean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16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C4172192-17B0-4035-AFD1-CBC8BDE7E4CD}"/>
              </a:ext>
            </a:extLst>
          </p:cNvPr>
          <p:cNvSpPr txBox="1"/>
          <p:nvPr/>
        </p:nvSpPr>
        <p:spPr>
          <a:xfrm>
            <a:off x="9062" y="1077183"/>
            <a:ext cx="1078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latin typeface="Arial"/>
                <a:cs typeface="Arial"/>
              </a:rPr>
              <a:t>Parte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asellaDiTesto 36">
                <a:extLst>
                  <a:ext uri="{FF2B5EF4-FFF2-40B4-BE49-F238E27FC236}">
                    <a16:creationId xmlns:a16="http://schemas.microsoft.com/office/drawing/2014/main" id="{228CF625-0075-4BE9-B1B5-1F6D368CE2C4}"/>
                  </a:ext>
                </a:extLst>
              </p:cNvPr>
              <p:cNvSpPr txBox="1"/>
              <p:nvPr/>
            </p:nvSpPr>
            <p:spPr>
              <a:xfrm>
                <a:off x="-1" y="2578386"/>
                <a:ext cx="601505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 startAt="3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Crea un cluster </a:t>
                </a:r>
                <a14:m>
                  <m:oMath xmlns:m="http://schemas.openxmlformats.org/officeDocument/2006/math">
                    <m:r>
                      <a:rPr lang="it-IT" sz="14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𝑍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che è dato dall’unione di </a:t>
                </a:r>
                <a14:m>
                  <m:oMath xmlns:m="http://schemas.openxmlformats.org/officeDocument/2006/math">
                    <m:r>
                      <a:rPr lang="it-IT" sz="14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𝑋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ed </a:t>
                </a:r>
                <a14:m>
                  <m:oMath xmlns:m="http://schemas.openxmlformats.org/officeDocument/2006/math">
                    <m:r>
                      <a:rPr lang="it-IT" sz="14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𝑌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𝑢</m:t>
                        </m:r>
                        <m: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,</m:t>
                        </m:r>
                        <m: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𝑠</m:t>
                        </m:r>
                      </m:e>
                    </m:d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𝑢</m:t>
                        </m:r>
                      </m:e>
                    </m:d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∪{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𝑠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}</m:t>
                    </m:r>
                  </m:oMath>
                </a14:m>
                <a:endParaRPr lang="it-IT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7" name="CasellaDiTesto 36">
                <a:extLst>
                  <a:ext uri="{FF2B5EF4-FFF2-40B4-BE49-F238E27FC236}">
                    <a16:creationId xmlns:a16="http://schemas.microsoft.com/office/drawing/2014/main" id="{228CF625-0075-4BE9-B1B5-1F6D368CE2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2578386"/>
                <a:ext cx="6015054" cy="307777"/>
              </a:xfrm>
              <a:prstGeom prst="rect">
                <a:avLst/>
              </a:prstGeom>
              <a:blipFill>
                <a:blip r:embed="rId7"/>
                <a:stretch>
                  <a:fillRect l="-101" t="-4000" b="-2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07E4BA6A-F030-4C07-B89E-08C99A5E739D}"/>
                  </a:ext>
                </a:extLst>
              </p:cNvPr>
              <p:cNvSpPr txBox="1"/>
              <p:nvPr/>
            </p:nvSpPr>
            <p:spPr>
              <a:xfrm>
                <a:off x="9062" y="1532315"/>
                <a:ext cx="2849548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 startAt="2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Scegli i due cluster </a:t>
                </a:r>
                <a14:m>
                  <m:oMath xmlns:m="http://schemas.openxmlformats.org/officeDocument/2006/math">
                    <m:r>
                      <a:rPr lang="it-IT" sz="14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𝑋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 </a:t>
                </a:r>
                <a14:m>
                  <m:oMath xmlns:m="http://schemas.openxmlformats.org/officeDocument/2006/math">
                    <m:r>
                      <a:rPr lang="it-IT" sz="14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𝑌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più vicini secondo la seguente definizione di distanza:</a:t>
                </a:r>
              </a:p>
            </p:txBody>
          </p:sp>
        </mc:Choice>
        <mc:Fallback xmlns="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07E4BA6A-F030-4C07-B89E-08C99A5E73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2" y="1532315"/>
                <a:ext cx="2849548" cy="738664"/>
              </a:xfrm>
              <a:prstGeom prst="rect">
                <a:avLst/>
              </a:prstGeom>
              <a:blipFill>
                <a:blip r:embed="rId8"/>
                <a:stretch>
                  <a:fillRect l="-214" t="-820" b="-737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" name="Immagine 24">
            <a:extLst>
              <a:ext uri="{FF2B5EF4-FFF2-40B4-BE49-F238E27FC236}">
                <a16:creationId xmlns:a16="http://schemas.microsoft.com/office/drawing/2014/main" id="{3F46870D-F456-46D1-AF91-92BA37F2E0A5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3088" r="2401"/>
          <a:stretch/>
        </p:blipFill>
        <p:spPr>
          <a:xfrm>
            <a:off x="3598658" y="1563277"/>
            <a:ext cx="2607267" cy="67673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sellaDiTesto 25">
                <a:extLst>
                  <a:ext uri="{FF2B5EF4-FFF2-40B4-BE49-F238E27FC236}">
                    <a16:creationId xmlns:a16="http://schemas.microsoft.com/office/drawing/2014/main" id="{709D0147-8AA2-4D85-8906-C974F21EEAA6}"/>
                  </a:ext>
                </a:extLst>
              </p:cNvPr>
              <p:cNvSpPr txBox="1"/>
              <p:nvPr/>
            </p:nvSpPr>
            <p:spPr>
              <a:xfrm>
                <a:off x="7016995" y="1743044"/>
                <a:ext cx="1043930" cy="3172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𝐷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𝑢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 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𝑠</m:t>
                          </m:r>
                        </m:sub>
                      </m:sSub>
                      <m:r>
                        <a:rPr lang="it-IT" sz="1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=2</m:t>
                      </m:r>
                    </m:oMath>
                  </m:oMathPara>
                </a14:m>
                <a:endParaRPr lang="it-IT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6" name="CasellaDiTesto 25">
                <a:extLst>
                  <a:ext uri="{FF2B5EF4-FFF2-40B4-BE49-F238E27FC236}">
                    <a16:creationId xmlns:a16="http://schemas.microsoft.com/office/drawing/2014/main" id="{709D0147-8AA2-4D85-8906-C974F21EEA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6995" y="1743044"/>
                <a:ext cx="1043930" cy="31720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B5D930D8-AB3A-4E77-AC4C-67986940CEBE}"/>
              </a:ext>
            </a:extLst>
          </p:cNvPr>
          <p:cNvCxnSpPr>
            <a:cxnSpLocks/>
          </p:cNvCxnSpPr>
          <p:nvPr/>
        </p:nvCxnSpPr>
        <p:spPr>
          <a:xfrm flipV="1">
            <a:off x="6347969" y="1901646"/>
            <a:ext cx="740049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F2435345-C7CE-42CF-B6E0-E70528A110F6}"/>
              </a:ext>
            </a:extLst>
          </p:cNvPr>
          <p:cNvCxnSpPr>
            <a:cxnSpLocks/>
          </p:cNvCxnSpPr>
          <p:nvPr/>
        </p:nvCxnSpPr>
        <p:spPr>
          <a:xfrm>
            <a:off x="2752077" y="1901647"/>
            <a:ext cx="7400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sellaDiTesto 48">
                <a:extLst>
                  <a:ext uri="{FF2B5EF4-FFF2-40B4-BE49-F238E27FC236}">
                    <a16:creationId xmlns:a16="http://schemas.microsoft.com/office/drawing/2014/main" id="{F42151C3-9278-4367-8A1F-A42144718720}"/>
                  </a:ext>
                </a:extLst>
              </p:cNvPr>
              <p:cNvSpPr txBox="1"/>
              <p:nvPr/>
            </p:nvSpPr>
            <p:spPr>
              <a:xfrm>
                <a:off x="-2" y="3030295"/>
                <a:ext cx="8957571" cy="4019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 startAt="4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Crea in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un nodo interno per il cluster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𝑍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, calcola la sua età (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𝑎𝑔𝑒</m:t>
                    </m:r>
                    <m:d>
                      <m:dPr>
                        <m:ctrlP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𝑍</m:t>
                        </m:r>
                      </m:e>
                    </m:d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it-IT" sz="1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it-IT" sz="1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  <m:r>
                              <a:rPr lang="it-IT" sz="1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,</m:t>
                            </m:r>
                            <m:r>
                              <a:rPr lang="it-IT" sz="1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𝑌</m:t>
                            </m:r>
                          </m:sub>
                        </m:sSub>
                      </m:num>
                      <m:den>
                        <m: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) ed il peso degli archi di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ed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49" name="CasellaDiTesto 48">
                <a:extLst>
                  <a:ext uri="{FF2B5EF4-FFF2-40B4-BE49-F238E27FC236}">
                    <a16:creationId xmlns:a16="http://schemas.microsoft.com/office/drawing/2014/main" id="{F42151C3-9278-4367-8A1F-A421447187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" y="3030295"/>
                <a:ext cx="8957571" cy="401905"/>
              </a:xfrm>
              <a:prstGeom prst="rect">
                <a:avLst/>
              </a:prstGeom>
              <a:blipFill>
                <a:blip r:embed="rId11"/>
                <a:stretch>
                  <a:fillRect l="-68" b="-454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magine 5">
            <a:extLst>
              <a:ext uri="{FF2B5EF4-FFF2-40B4-BE49-F238E27FC236}">
                <a16:creationId xmlns:a16="http://schemas.microsoft.com/office/drawing/2014/main" id="{2DEF1D5F-03D1-49CD-A722-26947F7A2AA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3381711" y="3651055"/>
            <a:ext cx="2194143" cy="447221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2B47B70D-15AF-4372-8EA1-651F8B5229E3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34719" y="4429320"/>
            <a:ext cx="4287608" cy="206190"/>
          </a:xfrm>
          <a:prstGeom prst="rect">
            <a:avLst/>
          </a:prstGeom>
        </p:spPr>
      </p:pic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D57CEA16-4702-444C-ABCA-BE94E68391E8}"/>
              </a:ext>
            </a:extLst>
          </p:cNvPr>
          <p:cNvCxnSpPr>
            <a:cxnSpLocks/>
            <a:stCxn id="49" idx="2"/>
          </p:cNvCxnSpPr>
          <p:nvPr/>
        </p:nvCxnSpPr>
        <p:spPr>
          <a:xfrm flipH="1">
            <a:off x="4478783" y="3432200"/>
            <a:ext cx="1" cy="2254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" name="Immagine 20">
            <a:extLst>
              <a:ext uri="{FF2B5EF4-FFF2-40B4-BE49-F238E27FC236}">
                <a16:creationId xmlns:a16="http://schemas.microsoft.com/office/drawing/2014/main" id="{8D6FCA56-C117-47F0-82EC-33D9F1863450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4785066" y="4429320"/>
            <a:ext cx="4324215" cy="206190"/>
          </a:xfrm>
          <a:prstGeom prst="rect">
            <a:avLst/>
          </a:prstGeom>
        </p:spPr>
      </p:pic>
      <p:cxnSp>
        <p:nvCxnSpPr>
          <p:cNvPr id="23" name="Connettore a gomito 22">
            <a:extLst>
              <a:ext uri="{FF2B5EF4-FFF2-40B4-BE49-F238E27FC236}">
                <a16:creationId xmlns:a16="http://schemas.microsoft.com/office/drawing/2014/main" id="{087BC7C9-ABB5-4DDB-A8B8-5970532DAA7E}"/>
              </a:ext>
            </a:extLst>
          </p:cNvPr>
          <p:cNvCxnSpPr>
            <a:cxnSpLocks/>
            <a:endCxn id="9" idx="0"/>
          </p:cNvCxnSpPr>
          <p:nvPr/>
        </p:nvCxnSpPr>
        <p:spPr>
          <a:xfrm rot="10800000" flipV="1">
            <a:off x="2178524" y="3883282"/>
            <a:ext cx="1043091" cy="54603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a gomito 29">
            <a:extLst>
              <a:ext uri="{FF2B5EF4-FFF2-40B4-BE49-F238E27FC236}">
                <a16:creationId xmlns:a16="http://schemas.microsoft.com/office/drawing/2014/main" id="{27173C04-3806-4BAC-B613-B39F2908E12A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5735951" y="3874665"/>
            <a:ext cx="1211223" cy="55465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3" name="Immagine 32">
            <a:extLst>
              <a:ext uri="{FF2B5EF4-FFF2-40B4-BE49-F238E27FC236}">
                <a16:creationId xmlns:a16="http://schemas.microsoft.com/office/drawing/2014/main" id="{8C97D80C-378F-43E4-9181-811A05E6BD1F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534559" y="5472856"/>
            <a:ext cx="4074882" cy="1191524"/>
          </a:xfrm>
          <a:prstGeom prst="rect">
            <a:avLst/>
          </a:prstGeom>
        </p:spPr>
      </p:pic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CBED56E4-AAA8-4E8B-A071-AD875BF6ADC5}"/>
              </a:ext>
            </a:extLst>
          </p:cNvPr>
          <p:cNvSpPr txBox="1"/>
          <p:nvPr/>
        </p:nvSpPr>
        <p:spPr>
          <a:xfrm>
            <a:off x="3791721" y="5113299"/>
            <a:ext cx="16483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L’albero risultante:</a:t>
            </a:r>
          </a:p>
        </p:txBody>
      </p:sp>
    </p:spTree>
    <p:extLst>
      <p:ext uri="{BB962C8B-B14F-4D97-AF65-F5344CB8AC3E}">
        <p14:creationId xmlns:p14="http://schemas.microsoft.com/office/powerpoint/2010/main" val="38541101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6" y="3123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2" y="649703"/>
            <a:ext cx="7980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Unweighted Pair Group Method with Arithmetic Mean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17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C4172192-17B0-4035-AFD1-CBC8BDE7E4CD}"/>
              </a:ext>
            </a:extLst>
          </p:cNvPr>
          <p:cNvSpPr txBox="1"/>
          <p:nvPr/>
        </p:nvSpPr>
        <p:spPr>
          <a:xfrm>
            <a:off x="9062" y="1077183"/>
            <a:ext cx="1078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latin typeface="Arial"/>
                <a:cs typeface="Arial"/>
              </a:rPr>
              <a:t>Parte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47C62250-CC2D-46FF-9D9F-DC180B8FA895}"/>
                  </a:ext>
                </a:extLst>
              </p:cNvPr>
              <p:cNvSpPr txBox="1"/>
              <p:nvPr/>
            </p:nvSpPr>
            <p:spPr>
              <a:xfrm>
                <a:off x="9060" y="1440875"/>
                <a:ext cx="913493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 startAt="5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Aggiorna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 elimina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𝑋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ed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𝑌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e 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calcola la distanza tra </a:t>
                </a:r>
                <a14:m>
                  <m:oMath xmlns:m="http://schemas.openxmlformats.org/officeDocument/2006/math">
                    <m:r>
                      <a:rPr lang="it-IT" sz="14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𝑍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 gli altri elementi presenti in D usando la formula dello step 2</a:t>
                </a:r>
              </a:p>
            </p:txBody>
          </p:sp>
        </mc:Choice>
        <mc:Fallback xmlns="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47C62250-CC2D-46FF-9D9F-DC180B8FA8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0" y="1440875"/>
                <a:ext cx="9134939" cy="523220"/>
              </a:xfrm>
              <a:prstGeom prst="rect">
                <a:avLst/>
              </a:prstGeom>
              <a:blipFill>
                <a:blip r:embed="rId6"/>
                <a:stretch>
                  <a:fillRect l="-67" t="-1163" b="-1162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magine 3">
            <a:extLst>
              <a:ext uri="{FF2B5EF4-FFF2-40B4-BE49-F238E27FC236}">
                <a16:creationId xmlns:a16="http://schemas.microsoft.com/office/drawing/2014/main" id="{A1BC80F6-EB03-4F1B-94BF-AD0B24AF87E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80887" y="1939107"/>
            <a:ext cx="2076388" cy="329539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478866C2-4B1F-4990-9B0A-57F3D276751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80887" y="2546409"/>
            <a:ext cx="2041440" cy="329822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CD152E68-8F9D-42C0-A044-1D784C3DC0B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77585" y="1939107"/>
            <a:ext cx="2534945" cy="943235"/>
          </a:xfrm>
          <a:prstGeom prst="rect">
            <a:avLst/>
          </a:prstGeom>
        </p:spPr>
      </p:pic>
      <p:sp>
        <p:nvSpPr>
          <p:cNvPr id="16" name="Freccia a destra 15">
            <a:extLst>
              <a:ext uri="{FF2B5EF4-FFF2-40B4-BE49-F238E27FC236}">
                <a16:creationId xmlns:a16="http://schemas.microsoft.com/office/drawing/2014/main" id="{07CD6817-5007-4096-BA22-30BBB38D062A}"/>
              </a:ext>
            </a:extLst>
          </p:cNvPr>
          <p:cNvSpPr/>
          <p:nvPr/>
        </p:nvSpPr>
        <p:spPr>
          <a:xfrm>
            <a:off x="2323547" y="2326731"/>
            <a:ext cx="887767" cy="14207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sellaDiTesto 31">
                <a:extLst>
                  <a:ext uri="{FF2B5EF4-FFF2-40B4-BE49-F238E27FC236}">
                    <a16:creationId xmlns:a16="http://schemas.microsoft.com/office/drawing/2014/main" id="{E24CEB69-28C5-454F-AD59-8096AF491DD2}"/>
                  </a:ext>
                </a:extLst>
              </p:cNvPr>
              <p:cNvSpPr txBox="1"/>
              <p:nvPr/>
            </p:nvSpPr>
            <p:spPr>
              <a:xfrm>
                <a:off x="6862439" y="2055127"/>
                <a:ext cx="2282354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Esegui gli step fino a che non ottieni una matrice di dimensione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2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×2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2" name="CasellaDiTesto 31">
                <a:extLst>
                  <a:ext uri="{FF2B5EF4-FFF2-40B4-BE49-F238E27FC236}">
                    <a16:creationId xmlns:a16="http://schemas.microsoft.com/office/drawing/2014/main" id="{E24CEB69-28C5-454F-AD59-8096AF491D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2439" y="2055127"/>
                <a:ext cx="2282354" cy="738664"/>
              </a:xfrm>
              <a:prstGeom prst="rect">
                <a:avLst/>
              </a:prstGeom>
              <a:blipFill>
                <a:blip r:embed="rId10"/>
                <a:stretch>
                  <a:fillRect l="-802" t="-1653" b="-826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Freccia a destra 33">
            <a:extLst>
              <a:ext uri="{FF2B5EF4-FFF2-40B4-BE49-F238E27FC236}">
                <a16:creationId xmlns:a16="http://schemas.microsoft.com/office/drawing/2014/main" id="{D023312B-917B-4D41-BDBB-80A5F7B9E349}"/>
              </a:ext>
            </a:extLst>
          </p:cNvPr>
          <p:cNvSpPr/>
          <p:nvPr/>
        </p:nvSpPr>
        <p:spPr>
          <a:xfrm>
            <a:off x="6019061" y="2326731"/>
            <a:ext cx="736846" cy="14207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7" name="Immagine 16">
            <a:extLst>
              <a:ext uri="{FF2B5EF4-FFF2-40B4-BE49-F238E27FC236}">
                <a16:creationId xmlns:a16="http://schemas.microsoft.com/office/drawing/2014/main" id="{10AA3CA1-7437-4E5E-817D-B8DFF2F1DF8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99870" y="3390754"/>
            <a:ext cx="2276533" cy="778814"/>
          </a:xfrm>
          <a:prstGeom prst="rect">
            <a:avLst/>
          </a:prstGeom>
        </p:spPr>
      </p:pic>
      <p:sp>
        <p:nvSpPr>
          <p:cNvPr id="36" name="Freccia a destra 35">
            <a:extLst>
              <a:ext uri="{FF2B5EF4-FFF2-40B4-BE49-F238E27FC236}">
                <a16:creationId xmlns:a16="http://schemas.microsoft.com/office/drawing/2014/main" id="{9832FEB6-D224-46E0-A938-3727F027D5A0}"/>
              </a:ext>
            </a:extLst>
          </p:cNvPr>
          <p:cNvSpPr/>
          <p:nvPr/>
        </p:nvSpPr>
        <p:spPr>
          <a:xfrm>
            <a:off x="82984" y="3780161"/>
            <a:ext cx="534878" cy="14207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9" name="Freccia a destra 38">
            <a:extLst>
              <a:ext uri="{FF2B5EF4-FFF2-40B4-BE49-F238E27FC236}">
                <a16:creationId xmlns:a16="http://schemas.microsoft.com/office/drawing/2014/main" id="{A1561473-CE8F-4D78-AEE7-6B20B18D9866}"/>
              </a:ext>
            </a:extLst>
          </p:cNvPr>
          <p:cNvSpPr/>
          <p:nvPr/>
        </p:nvSpPr>
        <p:spPr>
          <a:xfrm>
            <a:off x="3102506" y="3780161"/>
            <a:ext cx="534878" cy="14207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asellaDiTesto 39">
                <a:extLst>
                  <a:ext uri="{FF2B5EF4-FFF2-40B4-BE49-F238E27FC236}">
                    <a16:creationId xmlns:a16="http://schemas.microsoft.com/office/drawing/2014/main" id="{186E21D0-DA76-4A7B-81AB-AF242016B147}"/>
                  </a:ext>
                </a:extLst>
              </p:cNvPr>
              <p:cNvSpPr txBox="1"/>
              <p:nvPr/>
            </p:nvSpPr>
            <p:spPr>
              <a:xfrm>
                <a:off x="3717094" y="3701377"/>
                <a:ext cx="546870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Il cluster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{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𝑏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𝑢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𝑠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}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contiene tutte le specie ed 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è la radice in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𝑇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40" name="CasellaDiTesto 39">
                <a:extLst>
                  <a:ext uri="{FF2B5EF4-FFF2-40B4-BE49-F238E27FC236}">
                    <a16:creationId xmlns:a16="http://schemas.microsoft.com/office/drawing/2014/main" id="{186E21D0-DA76-4A7B-81AB-AF242016B1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7094" y="3701377"/>
                <a:ext cx="5468703" cy="307777"/>
              </a:xfrm>
              <a:prstGeom prst="rect">
                <a:avLst/>
              </a:prstGeom>
              <a:blipFill>
                <a:blip r:embed="rId12"/>
                <a:stretch>
                  <a:fillRect l="-334" t="-3922" b="-1960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Immagine 18">
            <a:extLst>
              <a:ext uri="{FF2B5EF4-FFF2-40B4-BE49-F238E27FC236}">
                <a16:creationId xmlns:a16="http://schemas.microsoft.com/office/drawing/2014/main" id="{FF3AC412-2F3E-45DD-8967-56EA6FE0C93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541383" y="4402952"/>
            <a:ext cx="3910062" cy="2287197"/>
          </a:xfrm>
          <a:prstGeom prst="rect">
            <a:avLst/>
          </a:prstGeom>
        </p:spPr>
      </p:pic>
      <p:sp>
        <p:nvSpPr>
          <p:cNvPr id="41" name="Freccia a destra 40">
            <a:extLst>
              <a:ext uri="{FF2B5EF4-FFF2-40B4-BE49-F238E27FC236}">
                <a16:creationId xmlns:a16="http://schemas.microsoft.com/office/drawing/2014/main" id="{69FB28F1-A257-44F0-A809-D4D17B142241}"/>
              </a:ext>
            </a:extLst>
          </p:cNvPr>
          <p:cNvSpPr/>
          <p:nvPr/>
        </p:nvSpPr>
        <p:spPr>
          <a:xfrm>
            <a:off x="76203" y="5475511"/>
            <a:ext cx="534878" cy="14207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asellaDiTesto 41">
                <a:extLst>
                  <a:ext uri="{FF2B5EF4-FFF2-40B4-BE49-F238E27FC236}">
                    <a16:creationId xmlns:a16="http://schemas.microsoft.com/office/drawing/2014/main" id="{1FE56245-9E92-46D5-B150-A64943F5748A}"/>
                  </a:ext>
                </a:extLst>
              </p:cNvPr>
              <p:cNvSpPr txBox="1"/>
              <p:nvPr/>
            </p:nvSpPr>
            <p:spPr>
              <a:xfrm>
                <a:off x="686308" y="5392661"/>
                <a:ext cx="135381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Albero finale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</m:oMath>
                </a14:m>
                <a:endParaRPr lang="it-IT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2" name="CasellaDiTesto 41">
                <a:extLst>
                  <a:ext uri="{FF2B5EF4-FFF2-40B4-BE49-F238E27FC236}">
                    <a16:creationId xmlns:a16="http://schemas.microsoft.com/office/drawing/2014/main" id="{1FE56245-9E92-46D5-B150-A64943F574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308" y="5392661"/>
                <a:ext cx="1353810" cy="307777"/>
              </a:xfrm>
              <a:prstGeom prst="rect">
                <a:avLst/>
              </a:prstGeom>
              <a:blipFill>
                <a:blip r:embed="rId14"/>
                <a:stretch>
                  <a:fillRect l="-1351" t="-4000" b="-2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Freccia a destra 42">
            <a:extLst>
              <a:ext uri="{FF2B5EF4-FFF2-40B4-BE49-F238E27FC236}">
                <a16:creationId xmlns:a16="http://schemas.microsoft.com/office/drawing/2014/main" id="{23663A61-5271-414D-9E59-5C46044CF962}"/>
              </a:ext>
            </a:extLst>
          </p:cNvPr>
          <p:cNvSpPr/>
          <p:nvPr/>
        </p:nvSpPr>
        <p:spPr>
          <a:xfrm>
            <a:off x="2122327" y="5475510"/>
            <a:ext cx="534878" cy="14207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D16608CB-5ED0-4571-9503-922A53173F47}"/>
              </a:ext>
            </a:extLst>
          </p:cNvPr>
          <p:cNvSpPr txBox="1"/>
          <p:nvPr/>
        </p:nvSpPr>
        <p:spPr>
          <a:xfrm>
            <a:off x="6563512" y="5463699"/>
            <a:ext cx="22431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L’algoritmo è terminato!</a:t>
            </a:r>
          </a:p>
        </p:txBody>
      </p:sp>
    </p:spTree>
    <p:extLst>
      <p:ext uri="{BB962C8B-B14F-4D97-AF65-F5344CB8AC3E}">
        <p14:creationId xmlns:p14="http://schemas.microsoft.com/office/powerpoint/2010/main" val="446717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6" y="3123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2" y="649703"/>
            <a:ext cx="7980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Unweighted Pair Group Method with Arithmetic Mean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18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C4172192-17B0-4035-AFD1-CBC8BDE7E4CD}"/>
              </a:ext>
            </a:extLst>
          </p:cNvPr>
          <p:cNvSpPr txBox="1"/>
          <p:nvPr/>
        </p:nvSpPr>
        <p:spPr>
          <a:xfrm>
            <a:off x="9062" y="1077183"/>
            <a:ext cx="370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latin typeface="Arial"/>
                <a:cs typeface="Arial"/>
              </a:rPr>
              <a:t>Parte 4 – Complessità temporale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47C62250-CC2D-46FF-9D9F-DC180B8FA895}"/>
                  </a:ext>
                </a:extLst>
              </p:cNvPr>
              <p:cNvSpPr txBox="1"/>
              <p:nvPr/>
            </p:nvSpPr>
            <p:spPr>
              <a:xfrm>
                <a:off x="9061" y="1754259"/>
                <a:ext cx="9143817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Ad ogni iterazione vengono effettuate una serie di operazioni, tra cui aggiornare </a:t>
                </a:r>
                <a14:m>
                  <m:oMath xmlns:m="http://schemas.openxmlformats.org/officeDocument/2006/math">
                    <m:r>
                      <a:rPr lang="it-IT" sz="1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calcolando la distanza tra il cluster appena inserito e gli altri elementi 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𝑂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𝑛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Queste iterazioni vengono fatte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−2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volte, ovvero fino a che non si ottiene una matrice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2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×2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 </a:t>
                </a:r>
                <a14:m>
                  <m:oMath xmlns:m="http://schemas.openxmlformats.org/officeDocument/2006/math">
                    <m:r>
                      <a:rPr lang="it-IT" sz="140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𝑂</m:t>
                    </m:r>
                    <m:r>
                      <a:rPr lang="it-IT" sz="140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it-IT" sz="140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𝑛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−2</m:t>
                    </m:r>
                    <m:r>
                      <a:rPr lang="it-IT" sz="140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endParaRPr lang="it-IT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47C62250-CC2D-46FF-9D9F-DC180B8FA8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1" y="1754259"/>
                <a:ext cx="9143817" cy="738664"/>
              </a:xfrm>
              <a:prstGeom prst="rect">
                <a:avLst/>
              </a:prstGeom>
              <a:blipFill>
                <a:blip r:embed="rId5"/>
                <a:stretch>
                  <a:fillRect l="-200" t="-1653" b="-743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magine 4">
            <a:extLst>
              <a:ext uri="{FF2B5EF4-FFF2-40B4-BE49-F238E27FC236}">
                <a16:creationId xmlns:a16="http://schemas.microsoft.com/office/drawing/2014/main" id="{8CD65936-78F3-4826-B7B2-81CAA1D1C50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2282536" y="2871698"/>
            <a:ext cx="4596868" cy="257615"/>
          </a:xfrm>
          <a:prstGeom prst="rect">
            <a:avLst/>
          </a:prstGeom>
        </p:spPr>
      </p:pic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1B0FB8B9-56AD-4A99-B50B-360C4BF940D1}"/>
              </a:ext>
            </a:extLst>
          </p:cNvPr>
          <p:cNvCxnSpPr>
            <a:stCxn id="28" idx="2"/>
          </p:cNvCxnSpPr>
          <p:nvPr/>
        </p:nvCxnSpPr>
        <p:spPr>
          <a:xfrm flipH="1">
            <a:off x="4580969" y="2492923"/>
            <a:ext cx="1" cy="3787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3DF44D95-4AFC-4045-B578-F752434E8D2B}"/>
              </a:ext>
            </a:extLst>
          </p:cNvPr>
          <p:cNvSpPr txBox="1"/>
          <p:nvPr/>
        </p:nvSpPr>
        <p:spPr>
          <a:xfrm>
            <a:off x="-7109" y="4440250"/>
            <a:ext cx="91438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>
                <a:latin typeface="Arial" panose="020B0604020202020204" pitchFamily="34" charset="0"/>
                <a:cs typeface="Arial" panose="020B0604020202020204" pitchFamily="34" charset="0"/>
              </a:rPr>
              <a:t>La presentazione è terminata!</a:t>
            </a:r>
          </a:p>
        </p:txBody>
      </p:sp>
    </p:spTree>
    <p:extLst>
      <p:ext uri="{BB962C8B-B14F-4D97-AF65-F5344CB8AC3E}">
        <p14:creationId xmlns:p14="http://schemas.microsoft.com/office/powerpoint/2010/main" val="2183263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83" y="3123"/>
            <a:ext cx="9144000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466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Concetti base di biologia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9061" y="1085353"/>
            <a:ext cx="3660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latin typeface="Arial"/>
                <a:cs typeface="Arial"/>
              </a:rPr>
              <a:t>DNA ed allineamento di sequenze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9061" y="1958606"/>
            <a:ext cx="91349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Il </a:t>
            </a:r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DNA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o </a:t>
            </a:r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acido desossiribonucleico 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è una macromolecola contenente il patrimonio genetico degli esseri viventi.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2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81755A96-1207-43B6-AFD7-F017181F64BC}"/>
              </a:ext>
            </a:extLst>
          </p:cNvPr>
          <p:cNvSpPr txBox="1"/>
          <p:nvPr/>
        </p:nvSpPr>
        <p:spPr>
          <a:xfrm>
            <a:off x="5376004" y="2373343"/>
            <a:ext cx="3412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Struttura a doppia elica di lunghezza variabile;</a:t>
            </a:r>
          </a:p>
        </p:txBody>
      </p:sp>
      <p:pic>
        <p:nvPicPr>
          <p:cNvPr id="19" name="Immagine 18">
            <a:extLst>
              <a:ext uri="{FF2B5EF4-FFF2-40B4-BE49-F238E27FC236}">
                <a16:creationId xmlns:a16="http://schemas.microsoft.com/office/drawing/2014/main" id="{4086DA60-4C7B-4433-A1C6-40EB2BC942E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7195"/>
          <a:stretch/>
        </p:blipFill>
        <p:spPr>
          <a:xfrm>
            <a:off x="9061" y="2266383"/>
            <a:ext cx="5203627" cy="1250740"/>
          </a:xfrm>
          <a:prstGeom prst="rect">
            <a:avLst/>
          </a:prstGeom>
        </p:spPr>
      </p:pic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E87CB79F-8F8C-43DB-B9CB-998010991571}"/>
              </a:ext>
            </a:extLst>
          </p:cNvPr>
          <p:cNvSpPr txBox="1"/>
          <p:nvPr/>
        </p:nvSpPr>
        <p:spPr>
          <a:xfrm>
            <a:off x="5376004" y="2833761"/>
            <a:ext cx="341202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4 tipi di basi azotate: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Timina (T)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Adenina (A)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Guanina (G)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Citosina (C)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89D3F274-A700-4B6F-907B-2CAD85377F28}"/>
              </a:ext>
            </a:extLst>
          </p:cNvPr>
          <p:cNvSpPr txBox="1"/>
          <p:nvPr/>
        </p:nvSpPr>
        <p:spPr>
          <a:xfrm>
            <a:off x="1790498" y="5896150"/>
            <a:ext cx="2974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Esempio di una sequenza di DNA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5644040A-8CC9-4D53-AD0F-F87742495383}"/>
              </a:ext>
            </a:extLst>
          </p:cNvPr>
          <p:cNvSpPr txBox="1"/>
          <p:nvPr/>
        </p:nvSpPr>
        <p:spPr>
          <a:xfrm>
            <a:off x="5615326" y="5890246"/>
            <a:ext cx="13878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ATGTAAGACT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3070D16C-A28B-45DB-B756-1AADA56E1860}"/>
              </a:ext>
            </a:extLst>
          </p:cNvPr>
          <p:cNvSpPr txBox="1"/>
          <p:nvPr/>
        </p:nvSpPr>
        <p:spPr>
          <a:xfrm>
            <a:off x="1790498" y="4953761"/>
            <a:ext cx="52036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Una successione di basi azotate prende il nome di </a:t>
            </a:r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sequenza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D5E82E6B-B26A-4DEB-8D40-07A73DBE6567}"/>
              </a:ext>
            </a:extLst>
          </p:cNvPr>
          <p:cNvCxnSpPr>
            <a:cxnSpLocks/>
          </p:cNvCxnSpPr>
          <p:nvPr/>
        </p:nvCxnSpPr>
        <p:spPr>
          <a:xfrm flipV="1">
            <a:off x="4691362" y="6044135"/>
            <a:ext cx="850809" cy="59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6431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83" y="3123"/>
            <a:ext cx="9144000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466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Che cos’è la bioinformatica?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3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114377C4-A00C-4CAC-8DF0-02C66F5CF0FF}"/>
              </a:ext>
            </a:extLst>
          </p:cNvPr>
          <p:cNvSpPr txBox="1"/>
          <p:nvPr/>
        </p:nvSpPr>
        <p:spPr>
          <a:xfrm>
            <a:off x="140171" y="1913252"/>
            <a:ext cx="13878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X-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Informatics</a:t>
            </a:r>
            <a:endParaRPr lang="it-IT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6D402DA8-573C-45EA-B7E1-EE986DF5362A}"/>
              </a:ext>
            </a:extLst>
          </p:cNvPr>
          <p:cNvSpPr txBox="1"/>
          <p:nvPr/>
        </p:nvSpPr>
        <p:spPr>
          <a:xfrm>
            <a:off x="2413474" y="1805530"/>
            <a:ext cx="6721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il risultato dell’incontro tra l’informatica ed altre scienze di base, quali la biologia, la chimica, l’astronomia ecc.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455851EF-2DBA-441C-ADB1-9FC403C76C25}"/>
              </a:ext>
            </a:extLst>
          </p:cNvPr>
          <p:cNvSpPr txBox="1"/>
          <p:nvPr/>
        </p:nvSpPr>
        <p:spPr>
          <a:xfrm>
            <a:off x="3638528" y="2909456"/>
            <a:ext cx="1866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latin typeface="Arial" panose="020B0604020202020204" pitchFamily="34" charset="0"/>
                <a:cs typeface="Arial" panose="020B0604020202020204" pitchFamily="34" charset="0"/>
              </a:rPr>
              <a:t>Bioinformatica</a:t>
            </a: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E96CA2BC-D5CB-49E5-952D-9887A3FFF82D}"/>
              </a:ext>
            </a:extLst>
          </p:cNvPr>
          <p:cNvSpPr txBox="1"/>
          <p:nvPr/>
        </p:nvSpPr>
        <p:spPr>
          <a:xfrm>
            <a:off x="9062" y="3443431"/>
            <a:ext cx="9144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i="1" dirty="0">
                <a:latin typeface="Arial" panose="020B0604020202020204" pitchFamily="34" charset="0"/>
                <a:cs typeface="Arial" panose="020B0604020202020204" pitchFamily="34" charset="0"/>
              </a:rPr>
              <a:t>La bioinformatica è un campo multidisciplinare della scienza che coinvolge la genetica, la biologia molecolare, l’informatica, la matematica e la statistica, rivolta a studiare sistemi biologici utilizzando metodi e modelli informatici e computazionali.</a:t>
            </a: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55E874F5-6BE8-4F33-B887-89781349BE33}"/>
              </a:ext>
            </a:extLst>
          </p:cNvPr>
          <p:cNvSpPr txBox="1"/>
          <p:nvPr/>
        </p:nvSpPr>
        <p:spPr>
          <a:xfrm>
            <a:off x="140171" y="5332197"/>
            <a:ext cx="13878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Filogenetica</a:t>
            </a: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376DAC05-47AC-4BB4-AEAE-A8D48E1209CD}"/>
              </a:ext>
            </a:extLst>
          </p:cNvPr>
          <p:cNvSpPr txBox="1"/>
          <p:nvPr/>
        </p:nvSpPr>
        <p:spPr>
          <a:xfrm>
            <a:off x="2413474" y="5224475"/>
            <a:ext cx="6721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Area di ricerca che studia le relazioni evolutive tra le entità biologiche attraverso la costruzione di </a:t>
            </a:r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alberi evolutivi 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(chiamati anche </a:t>
            </a:r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alberi filogenetici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</p:txBody>
      </p:sp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DE75F54D-BB5E-4DE1-BF07-8BB8F52732BF}"/>
              </a:ext>
            </a:extLst>
          </p:cNvPr>
          <p:cNvCxnSpPr>
            <a:cxnSpLocks/>
          </p:cNvCxnSpPr>
          <p:nvPr/>
        </p:nvCxnSpPr>
        <p:spPr>
          <a:xfrm>
            <a:off x="1358283" y="2067140"/>
            <a:ext cx="104631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ED414C9C-7913-418E-B5DD-340886D2E0FD}"/>
              </a:ext>
            </a:extLst>
          </p:cNvPr>
          <p:cNvCxnSpPr>
            <a:cxnSpLocks/>
          </p:cNvCxnSpPr>
          <p:nvPr/>
        </p:nvCxnSpPr>
        <p:spPr>
          <a:xfrm>
            <a:off x="1340527" y="5462620"/>
            <a:ext cx="104631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445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-8307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466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Albero Evolutivo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4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6D402DA8-573C-45EA-B7E1-EE986DF5362A}"/>
              </a:ext>
            </a:extLst>
          </p:cNvPr>
          <p:cNvSpPr txBox="1"/>
          <p:nvPr/>
        </p:nvSpPr>
        <p:spPr>
          <a:xfrm>
            <a:off x="9062" y="1093155"/>
            <a:ext cx="91258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È un diagramma che rappresenta le relazioni evolutive tra le entità biologiche, dove i nodi (o vertici) rappresentano tali entità, mentre gli archi mostrano loro relazioni.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Vertici con grado maggiore di 1 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nodi interni;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Vertici con grado uguale ad 1  foglie.</a:t>
            </a:r>
            <a:endParaRPr lang="it-IT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163F6BF4-0428-413E-A1B3-7C53EF9D3236}"/>
              </a:ext>
            </a:extLst>
          </p:cNvPr>
          <p:cNvSpPr txBox="1"/>
          <p:nvPr/>
        </p:nvSpPr>
        <p:spPr>
          <a:xfrm>
            <a:off x="3511299" y="2356859"/>
            <a:ext cx="15180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Due tipi di albero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7EAA9263-AF48-4E85-8354-5AF6EC99A3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77" y="3326257"/>
            <a:ext cx="4210763" cy="2032200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2FB32206-4F7B-4BF3-A1CD-F66349CBD741}"/>
              </a:ext>
            </a:extLst>
          </p:cNvPr>
          <p:cNvSpPr txBox="1"/>
          <p:nvPr/>
        </p:nvSpPr>
        <p:spPr>
          <a:xfrm>
            <a:off x="306721" y="3039898"/>
            <a:ext cx="2960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i="1" dirty="0">
                <a:latin typeface="Arial" panose="020B0604020202020204" pitchFamily="34" charset="0"/>
                <a:cs typeface="Arial" panose="020B0604020202020204" pitchFamily="34" charset="0"/>
              </a:rPr>
              <a:t>Albero radicato (o con radice)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CF934D1B-534B-4BD7-BACB-82BE3567075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2842" r="6575" b="8228"/>
          <a:stretch/>
        </p:blipFill>
        <p:spPr>
          <a:xfrm>
            <a:off x="5574859" y="3336966"/>
            <a:ext cx="2573196" cy="2010782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403D695C-2A85-4C44-BCE4-B5ADFC878D38}"/>
              </a:ext>
            </a:extLst>
          </p:cNvPr>
          <p:cNvSpPr txBox="1"/>
          <p:nvPr/>
        </p:nvSpPr>
        <p:spPr>
          <a:xfrm>
            <a:off x="4996357" y="3036436"/>
            <a:ext cx="31017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i="1" dirty="0">
                <a:latin typeface="Arial" panose="020B0604020202020204" pitchFamily="34" charset="0"/>
                <a:cs typeface="Arial" panose="020B0604020202020204" pitchFamily="34" charset="0"/>
              </a:rPr>
              <a:t>Albero non radicato (o senza radice)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B60E9484-6610-469C-876A-9B487BBFC61D}"/>
              </a:ext>
            </a:extLst>
          </p:cNvPr>
          <p:cNvSpPr txBox="1"/>
          <p:nvPr/>
        </p:nvSpPr>
        <p:spPr>
          <a:xfrm>
            <a:off x="9061" y="5328257"/>
            <a:ext cx="42107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Nodo speciale, chiamato radice;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La radice è l’antenato comune a tutti i vertici.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81405EB9-6F38-4F75-8441-F0F3DBC799FA}"/>
              </a:ext>
            </a:extLst>
          </p:cNvPr>
          <p:cNvSpPr txBox="1"/>
          <p:nvPr/>
        </p:nvSpPr>
        <p:spPr>
          <a:xfrm>
            <a:off x="4734255" y="5362031"/>
            <a:ext cx="440974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Alberi senza la radice;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Usati per mostrare le relazioni tra le entità piuttosto che mostrare l’antenato comune a tutti.</a:t>
            </a:r>
          </a:p>
        </p:txBody>
      </p:sp>
      <p:cxnSp>
        <p:nvCxnSpPr>
          <p:cNvPr id="31" name="Connettore a gomito 30">
            <a:extLst>
              <a:ext uri="{FF2B5EF4-FFF2-40B4-BE49-F238E27FC236}">
                <a16:creationId xmlns:a16="http://schemas.microsoft.com/office/drawing/2014/main" id="{E942FD1F-4570-4A5A-BD30-934EECF45FA4}"/>
              </a:ext>
            </a:extLst>
          </p:cNvPr>
          <p:cNvCxnSpPr>
            <a:cxnSpLocks/>
            <a:endCxn id="13" idx="0"/>
          </p:cNvCxnSpPr>
          <p:nvPr/>
        </p:nvCxnSpPr>
        <p:spPr>
          <a:xfrm rot="10800000" flipV="1">
            <a:off x="1787161" y="2510748"/>
            <a:ext cx="1660612" cy="52915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a gomito 32">
            <a:extLst>
              <a:ext uri="{FF2B5EF4-FFF2-40B4-BE49-F238E27FC236}">
                <a16:creationId xmlns:a16="http://schemas.microsoft.com/office/drawing/2014/main" id="{3BDF959A-62A3-4032-9D64-E31BDD2FFBDE}"/>
              </a:ext>
            </a:extLst>
          </p:cNvPr>
          <p:cNvCxnSpPr>
            <a:stCxn id="9" idx="3"/>
            <a:endCxn id="17" idx="0"/>
          </p:cNvCxnSpPr>
          <p:nvPr/>
        </p:nvCxnSpPr>
        <p:spPr>
          <a:xfrm>
            <a:off x="5029380" y="2510748"/>
            <a:ext cx="1517853" cy="52568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4181822D-53CA-4487-8406-D2566F498455}"/>
              </a:ext>
            </a:extLst>
          </p:cNvPr>
          <p:cNvSpPr txBox="1"/>
          <p:nvPr/>
        </p:nvSpPr>
        <p:spPr>
          <a:xfrm>
            <a:off x="2670148" y="6266859"/>
            <a:ext cx="38035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Come si costruiscono gli alberi evolutivi?</a:t>
            </a:r>
          </a:p>
        </p:txBody>
      </p:sp>
    </p:spTree>
    <p:extLst>
      <p:ext uri="{BB962C8B-B14F-4D97-AF65-F5344CB8AC3E}">
        <p14:creationId xmlns:p14="http://schemas.microsoft.com/office/powerpoint/2010/main" val="2804092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" y="3123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33733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Matrice delle distanze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5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6D402DA8-573C-45EA-B7E1-EE986DF5362A}"/>
              </a:ext>
            </a:extLst>
          </p:cNvPr>
          <p:cNvSpPr txBox="1"/>
          <p:nvPr/>
        </p:nvSpPr>
        <p:spPr>
          <a:xfrm>
            <a:off x="1475127" y="1246471"/>
            <a:ext cx="61805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i="1" dirty="0">
                <a:latin typeface="Arial" panose="020B0604020202020204" pitchFamily="34" charset="0"/>
                <a:cs typeface="Arial" panose="020B0604020202020204" pitchFamily="34" charset="0"/>
              </a:rPr>
              <a:t>Algoritmi basati sulla distanza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: prendono in input una </a:t>
            </a:r>
            <a:r>
              <a:rPr lang="it-IT" sz="1400" i="1" dirty="0">
                <a:latin typeface="Arial" panose="020B0604020202020204" pitchFamily="34" charset="0"/>
                <a:cs typeface="Arial" panose="020B0604020202020204" pitchFamily="34" charset="0"/>
              </a:rPr>
              <a:t>matrice delle distanze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CC9F376A-C5F9-4B28-A4C0-7A903A0F3147}"/>
                  </a:ext>
                </a:extLst>
              </p:cNvPr>
              <p:cNvSpPr txBox="1"/>
              <p:nvPr/>
            </p:nvSpPr>
            <p:spPr>
              <a:xfrm>
                <a:off x="-8326" y="2674310"/>
                <a:ext cx="347098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Distanza è una funzione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𝑑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tale che:</a:t>
                </a:r>
              </a:p>
            </p:txBody>
          </p:sp>
        </mc:Choice>
        <mc:Fallback xmlns="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CC9F376A-C5F9-4B28-A4C0-7A903A0F31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326" y="2674310"/>
                <a:ext cx="3470986" cy="307777"/>
              </a:xfrm>
              <a:prstGeom prst="rect">
                <a:avLst/>
              </a:prstGeom>
              <a:blipFill>
                <a:blip r:embed="rId8"/>
                <a:stretch>
                  <a:fillRect l="-527" t="-4000" b="-2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Connettore a gomito 26">
            <a:extLst>
              <a:ext uri="{FF2B5EF4-FFF2-40B4-BE49-F238E27FC236}">
                <a16:creationId xmlns:a16="http://schemas.microsoft.com/office/drawing/2014/main" id="{32D09BF5-6CDD-45E4-9335-23715D74B470}"/>
              </a:ext>
            </a:extLst>
          </p:cNvPr>
          <p:cNvCxnSpPr>
            <a:cxnSpLocks/>
            <a:stCxn id="20" idx="2"/>
            <a:endCxn id="22" idx="0"/>
          </p:cNvCxnSpPr>
          <p:nvPr/>
        </p:nvCxnSpPr>
        <p:spPr>
          <a:xfrm rot="5400000">
            <a:off x="2586248" y="695168"/>
            <a:ext cx="1120062" cy="2838223"/>
          </a:xfrm>
          <a:prstGeom prst="bentConnector3">
            <a:avLst>
              <a:gd name="adj1" fmla="val 2857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9" name="Immagine 38">
            <a:extLst>
              <a:ext uri="{FF2B5EF4-FFF2-40B4-BE49-F238E27FC236}">
                <a16:creationId xmlns:a16="http://schemas.microsoft.com/office/drawing/2014/main" id="{A952079A-2A5D-4E78-B5D6-A8886F9145E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5925952" y="2178799"/>
            <a:ext cx="1944401" cy="221813"/>
          </a:xfrm>
          <a:prstGeom prst="rect">
            <a:avLst/>
          </a:prstGeom>
        </p:spPr>
      </p:pic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86C2B4FE-7BA0-43FE-83F1-79EE02BD4D9C}"/>
              </a:ext>
            </a:extLst>
          </p:cNvPr>
          <p:cNvSpPr txBox="1"/>
          <p:nvPr/>
        </p:nvSpPr>
        <p:spPr>
          <a:xfrm>
            <a:off x="4565390" y="2145039"/>
            <a:ext cx="14559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Non negatività</a:t>
            </a:r>
          </a:p>
        </p:txBody>
      </p:sp>
      <p:pic>
        <p:nvPicPr>
          <p:cNvPr id="54" name="Immagine 53">
            <a:extLst>
              <a:ext uri="{FF2B5EF4-FFF2-40B4-BE49-F238E27FC236}">
                <a16:creationId xmlns:a16="http://schemas.microsoft.com/office/drawing/2014/main" id="{266C092B-59B0-4389-9F91-F3AF5A2D7958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5927432" y="2526514"/>
            <a:ext cx="1719832" cy="194256"/>
          </a:xfrm>
          <a:prstGeom prst="rect">
            <a:avLst/>
          </a:prstGeom>
        </p:spPr>
      </p:pic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E6E0B7A2-0684-43D6-85B0-9EC5999AE65D}"/>
              </a:ext>
            </a:extLst>
          </p:cNvPr>
          <p:cNvSpPr txBox="1"/>
          <p:nvPr/>
        </p:nvSpPr>
        <p:spPr>
          <a:xfrm>
            <a:off x="4566870" y="2474998"/>
            <a:ext cx="14559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Identità</a:t>
            </a:r>
          </a:p>
        </p:txBody>
      </p:sp>
      <p:pic>
        <p:nvPicPr>
          <p:cNvPr id="60" name="Immagine 59">
            <a:extLst>
              <a:ext uri="{FF2B5EF4-FFF2-40B4-BE49-F238E27FC236}">
                <a16:creationId xmlns:a16="http://schemas.microsoft.com/office/drawing/2014/main" id="{C87E4718-CE52-4837-A076-95771DE82F16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5927430" y="2854978"/>
            <a:ext cx="2251528" cy="226414"/>
          </a:xfrm>
          <a:prstGeom prst="rect">
            <a:avLst/>
          </a:prstGeom>
        </p:spPr>
      </p:pic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DAC351BB-2825-4208-90DC-6CC7998DDF79}"/>
              </a:ext>
            </a:extLst>
          </p:cNvPr>
          <p:cNvSpPr txBox="1"/>
          <p:nvPr/>
        </p:nvSpPr>
        <p:spPr>
          <a:xfrm>
            <a:off x="4566868" y="2821218"/>
            <a:ext cx="14559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Simmetria</a:t>
            </a:r>
          </a:p>
        </p:txBody>
      </p:sp>
      <p:pic>
        <p:nvPicPr>
          <p:cNvPr id="65" name="Immagine 64">
            <a:extLst>
              <a:ext uri="{FF2B5EF4-FFF2-40B4-BE49-F238E27FC236}">
                <a16:creationId xmlns:a16="http://schemas.microsoft.com/office/drawing/2014/main" id="{D1336C6E-FB36-4796-9E16-E63629E8274C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5928910" y="3300353"/>
            <a:ext cx="3179267" cy="224870"/>
          </a:xfrm>
          <a:prstGeom prst="rect">
            <a:avLst/>
          </a:prstGeom>
        </p:spPr>
      </p:pic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4F68C9AC-2BAC-49D9-B68E-CB247D55D584}"/>
              </a:ext>
            </a:extLst>
          </p:cNvPr>
          <p:cNvSpPr txBox="1"/>
          <p:nvPr/>
        </p:nvSpPr>
        <p:spPr>
          <a:xfrm>
            <a:off x="4568348" y="3151178"/>
            <a:ext cx="14559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Disuguaglianza triangolare</a:t>
            </a:r>
          </a:p>
        </p:txBody>
      </p:sp>
      <p:cxnSp>
        <p:nvCxnSpPr>
          <p:cNvPr id="70" name="Connettore a gomito 69">
            <a:extLst>
              <a:ext uri="{FF2B5EF4-FFF2-40B4-BE49-F238E27FC236}">
                <a16:creationId xmlns:a16="http://schemas.microsoft.com/office/drawing/2014/main" id="{B4A0C156-9FA4-49C6-BD66-F66D48A02D3C}"/>
              </a:ext>
            </a:extLst>
          </p:cNvPr>
          <p:cNvCxnSpPr>
            <a:cxnSpLocks/>
            <a:stCxn id="22" idx="3"/>
            <a:endCxn id="33" idx="1"/>
          </p:cNvCxnSpPr>
          <p:nvPr/>
        </p:nvCxnSpPr>
        <p:spPr>
          <a:xfrm flipV="1">
            <a:off x="3462660" y="2298928"/>
            <a:ext cx="1102730" cy="52927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Connettore a gomito 71">
            <a:extLst>
              <a:ext uri="{FF2B5EF4-FFF2-40B4-BE49-F238E27FC236}">
                <a16:creationId xmlns:a16="http://schemas.microsoft.com/office/drawing/2014/main" id="{832CB24E-8A90-42C3-BBED-193B2E981CD3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3462660" y="2638889"/>
            <a:ext cx="1113593" cy="18931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Connettore a gomito 73">
            <a:extLst>
              <a:ext uri="{FF2B5EF4-FFF2-40B4-BE49-F238E27FC236}">
                <a16:creationId xmlns:a16="http://schemas.microsoft.com/office/drawing/2014/main" id="{29907025-AC18-4B65-A93E-E9F268CC0D4D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3462660" y="2828199"/>
            <a:ext cx="1104208" cy="153888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Connettore a gomito 75">
            <a:extLst>
              <a:ext uri="{FF2B5EF4-FFF2-40B4-BE49-F238E27FC236}">
                <a16:creationId xmlns:a16="http://schemas.microsoft.com/office/drawing/2014/main" id="{242FF6A7-004E-4B9E-A547-979BC9EA3C9C}"/>
              </a:ext>
            </a:extLst>
          </p:cNvPr>
          <p:cNvCxnSpPr>
            <a:cxnSpLocks/>
          </p:cNvCxnSpPr>
          <p:nvPr/>
        </p:nvCxnSpPr>
        <p:spPr>
          <a:xfrm>
            <a:off x="3470985" y="2828198"/>
            <a:ext cx="1072447" cy="54614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7F4518CA-D4CB-4CF5-AF8A-3DCEEBE548F2}"/>
                  </a:ext>
                </a:extLst>
              </p:cNvPr>
              <p:cNvSpPr txBox="1"/>
              <p:nvPr/>
            </p:nvSpPr>
            <p:spPr>
              <a:xfrm>
                <a:off x="162205" y="3873674"/>
                <a:ext cx="882809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Date </a:t>
                </a:r>
                <a14:m>
                  <m:oMath xmlns:m="http://schemas.openxmlformats.org/officeDocument/2006/math">
                    <m:r>
                      <a:rPr lang="it-IT" sz="14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unità, calcolando la distanza per ogni coppia di elementi si ottiene una </a:t>
                </a:r>
                <a:r>
                  <a:rPr lang="it-IT" sz="1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matrice delle distanze </a:t>
                </a:r>
                <a14:m>
                  <m:oMath xmlns:m="http://schemas.openxmlformats.org/officeDocument/2006/math">
                    <m:r>
                      <a:rPr lang="it-IT" sz="14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  <m:r>
                      <a:rPr lang="it-IT" sz="14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it-IT" sz="1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di dimensione 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×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.</m:t>
                    </m:r>
                  </m:oMath>
                </a14:m>
                <a:endParaRPr lang="it-IT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7F4518CA-D4CB-4CF5-AF8A-3DCEEBE548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205" y="3873674"/>
                <a:ext cx="8828096" cy="523220"/>
              </a:xfrm>
              <a:prstGeom prst="rect">
                <a:avLst/>
              </a:prstGeom>
              <a:blipFill>
                <a:blip r:embed="rId13"/>
                <a:stretch>
                  <a:fillRect t="-1163" b="-1162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magine 2">
            <a:extLst>
              <a:ext uri="{FF2B5EF4-FFF2-40B4-BE49-F238E27FC236}">
                <a16:creationId xmlns:a16="http://schemas.microsoft.com/office/drawing/2014/main" id="{907B1148-3CBD-4F9E-96B8-03ABD308870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651248" y="4987170"/>
            <a:ext cx="5681522" cy="1363902"/>
          </a:xfrm>
          <a:prstGeom prst="rect">
            <a:avLst/>
          </a:prstGeom>
        </p:spPr>
      </p:pic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0D9623A5-83A3-4017-8977-103AD48508B2}"/>
              </a:ext>
            </a:extLst>
          </p:cNvPr>
          <p:cNvSpPr txBox="1"/>
          <p:nvPr/>
        </p:nvSpPr>
        <p:spPr>
          <a:xfrm>
            <a:off x="4098470" y="4669693"/>
            <a:ext cx="960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Esempio:</a:t>
            </a:r>
          </a:p>
        </p:txBody>
      </p: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FAC831A9-7A2F-44CA-813C-BE929082F9CF}"/>
              </a:ext>
            </a:extLst>
          </p:cNvPr>
          <p:cNvCxnSpPr>
            <a:stCxn id="23" idx="2"/>
            <a:endCxn id="25" idx="0"/>
          </p:cNvCxnSpPr>
          <p:nvPr/>
        </p:nvCxnSpPr>
        <p:spPr>
          <a:xfrm>
            <a:off x="4576253" y="4396894"/>
            <a:ext cx="2692" cy="2727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6645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3123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6737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Problema degli alberi basati sulla distanza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6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B73FB786-FDF9-4EA0-B536-B98D883F3AE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148" r="2363" b="3121"/>
          <a:stretch/>
        </p:blipFill>
        <p:spPr>
          <a:xfrm>
            <a:off x="4078663" y="1263488"/>
            <a:ext cx="4803886" cy="2254928"/>
          </a:xfrm>
          <a:prstGeom prst="rect">
            <a:avLst/>
          </a:prstGeom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0E11C606-8F48-4422-8E2B-D90C38B91667}"/>
              </a:ext>
            </a:extLst>
          </p:cNvPr>
          <p:cNvSpPr txBox="1"/>
          <p:nvPr/>
        </p:nvSpPr>
        <p:spPr>
          <a:xfrm>
            <a:off x="9061" y="1602031"/>
            <a:ext cx="408698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Proprietà dell’albero: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Numero non negativo su ogni arco rappresenta la distanza tra le foglie;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Tutti i vertici hanno grado diverso da 2  </a:t>
            </a:r>
            <a:r>
              <a:rPr lang="it-IT" sz="1400" i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Albero semplice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L’albero si </a:t>
            </a:r>
            <a:r>
              <a:rPr lang="it-IT" sz="1400" i="1" dirty="0">
                <a:latin typeface="Arial" panose="020B0604020202020204" pitchFamily="34" charset="0"/>
                <a:cs typeface="Arial" panose="020B0604020202020204" pitchFamily="34" charset="0"/>
              </a:rPr>
              <a:t>adatta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alla matrice D.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FF76A307-4A6F-4E91-B391-23862C1AEDD3}"/>
                  </a:ext>
                </a:extLst>
              </p:cNvPr>
              <p:cNvSpPr txBox="1"/>
              <p:nvPr/>
            </p:nvSpPr>
            <p:spPr>
              <a:xfrm>
                <a:off x="715574" y="3856118"/>
                <a:ext cx="462323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Un albero </a:t>
                </a:r>
                <a14:m>
                  <m:oMath xmlns:m="http://schemas.openxmlformats.org/officeDocument/2006/math">
                    <m:r>
                      <a:rPr lang="it-IT" sz="1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si </a:t>
                </a:r>
                <a:r>
                  <a:rPr lang="it-IT" sz="1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adatta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ad una matrice delle distanze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se </a:t>
                </a:r>
              </a:p>
            </p:txBody>
          </p:sp>
        </mc:Choice>
        <mc:Fallback xmlns="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FF76A307-4A6F-4E91-B391-23862C1AED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574" y="3856118"/>
                <a:ext cx="4623235" cy="307777"/>
              </a:xfrm>
              <a:prstGeom prst="rect">
                <a:avLst/>
              </a:prstGeom>
              <a:blipFill>
                <a:blip r:embed="rId6"/>
                <a:stretch>
                  <a:fillRect l="-395" t="-4000" r="-791" b="-2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magine 7">
            <a:extLst>
              <a:ext uri="{FF2B5EF4-FFF2-40B4-BE49-F238E27FC236}">
                <a16:creationId xmlns:a16="http://schemas.microsoft.com/office/drawing/2014/main" id="{549817D7-5005-47AE-B9FB-AC85E56E517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5829190" y="3898183"/>
            <a:ext cx="2106197" cy="229623"/>
          </a:xfrm>
          <a:prstGeom prst="rect">
            <a:avLst/>
          </a:prstGeom>
        </p:spPr>
      </p:pic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F3FA35E4-BA94-4E6F-9AE3-C36899E2535D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5338809" y="4010007"/>
            <a:ext cx="4172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0A1A6099-3212-4698-B7DB-16A2F15F788E}"/>
                  </a:ext>
                </a:extLst>
              </p:cNvPr>
              <p:cNvSpPr txBox="1"/>
              <p:nvPr/>
            </p:nvSpPr>
            <p:spPr>
              <a:xfrm>
                <a:off x="1434544" y="4340549"/>
                <a:ext cx="569971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Sia </a:t>
                </a:r>
                <a14:m>
                  <m:oMath xmlns:m="http://schemas.openxmlformats.org/officeDocument/2006/math">
                    <m:r>
                      <a:rPr lang="it-IT" sz="1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che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si definiscono </a:t>
                </a:r>
                <a:r>
                  <a:rPr lang="it-IT" sz="1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additivi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, altrimenti si parla di </a:t>
                </a:r>
                <a:r>
                  <a:rPr lang="it-IT" sz="1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non additività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0A1A6099-3212-4698-B7DB-16A2F15F78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4544" y="4340549"/>
                <a:ext cx="5699718" cy="307777"/>
              </a:xfrm>
              <a:prstGeom prst="rect">
                <a:avLst/>
              </a:prstGeom>
              <a:blipFill>
                <a:blip r:embed="rId8"/>
                <a:stretch>
                  <a:fillRect l="-321" t="-3922" b="-1960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0D76B533-3BF2-4167-8DD3-38BA2D7261DA}"/>
              </a:ext>
            </a:extLst>
          </p:cNvPr>
          <p:cNvSpPr txBox="1"/>
          <p:nvPr/>
        </p:nvSpPr>
        <p:spPr>
          <a:xfrm>
            <a:off x="144074" y="4986152"/>
            <a:ext cx="5699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Problema degli alberi basati sulla distanza: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DE101B46-F7FB-4E5F-9EF6-11355486EE87}"/>
              </a:ext>
            </a:extLst>
          </p:cNvPr>
          <p:cNvSpPr txBox="1"/>
          <p:nvPr/>
        </p:nvSpPr>
        <p:spPr>
          <a:xfrm>
            <a:off x="144074" y="5346537"/>
            <a:ext cx="7264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i="1" dirty="0"/>
              <a:t>Data in </a:t>
            </a:r>
            <a:r>
              <a:rPr lang="it-IT" sz="1400" b="1" i="1" dirty="0"/>
              <a:t>input</a:t>
            </a:r>
            <a:r>
              <a:rPr lang="it-IT" sz="1400" i="1" dirty="0"/>
              <a:t> una matrice delle distanze additiva restituire in </a:t>
            </a:r>
            <a:r>
              <a:rPr lang="it-IT" sz="1400" b="1" i="1" dirty="0"/>
              <a:t>output</a:t>
            </a:r>
            <a:r>
              <a:rPr lang="it-IT" sz="1400" i="1" dirty="0"/>
              <a:t> un albero evolutivo semplice.</a:t>
            </a:r>
            <a:endParaRPr lang="it-IT" sz="1400" dirty="0"/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B07339FC-3734-4F7D-B1AD-9755149806CA}"/>
              </a:ext>
            </a:extLst>
          </p:cNvPr>
          <p:cNvSpPr txBox="1"/>
          <p:nvPr/>
        </p:nvSpPr>
        <p:spPr>
          <a:xfrm>
            <a:off x="261451" y="6006731"/>
            <a:ext cx="3467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Obiettivo degli algoritmi basati sulla distanza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B5830A77-FBA3-415E-9424-BC44548BE865}"/>
              </a:ext>
            </a:extLst>
          </p:cNvPr>
          <p:cNvSpPr txBox="1"/>
          <p:nvPr/>
        </p:nvSpPr>
        <p:spPr>
          <a:xfrm>
            <a:off x="4838331" y="6008337"/>
            <a:ext cx="4044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Risolvere il problema degli alberi basati sulla distanza</a:t>
            </a:r>
          </a:p>
        </p:txBody>
      </p: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2A43E591-7FF9-4F44-848E-B0D24B008D56}"/>
              </a:ext>
            </a:extLst>
          </p:cNvPr>
          <p:cNvCxnSpPr/>
          <p:nvPr/>
        </p:nvCxnSpPr>
        <p:spPr>
          <a:xfrm>
            <a:off x="3736946" y="6162767"/>
            <a:ext cx="103036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8998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2368" y="-7099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9143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Algoritmo per il problema degli alberi basati sulla distanza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7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FF76A307-4A6F-4E91-B391-23862C1AEDD3}"/>
              </a:ext>
            </a:extLst>
          </p:cNvPr>
          <p:cNvSpPr txBox="1"/>
          <p:nvPr/>
        </p:nvSpPr>
        <p:spPr>
          <a:xfrm>
            <a:off x="9061" y="1997106"/>
            <a:ext cx="13917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0" dirty="0">
                <a:latin typeface="Arial" panose="020B0604020202020204" pitchFamily="34" charset="0"/>
                <a:cs typeface="Arial" panose="020B0604020202020204" pitchFamily="34" charset="0"/>
              </a:rPr>
              <a:t>Matrice in input</a:t>
            </a:r>
            <a:endParaRPr lang="it-IT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F3FA35E4-BA94-4E6F-9AE3-C36899E2535D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1400824" y="2150995"/>
            <a:ext cx="45460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Immagine 3">
            <a:extLst>
              <a:ext uri="{FF2B5EF4-FFF2-40B4-BE49-F238E27FC236}">
                <a16:creationId xmlns:a16="http://schemas.microsoft.com/office/drawing/2014/main" id="{B6E30B22-D803-43C2-B5FB-E8341E47D02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55433" y="1289821"/>
            <a:ext cx="2768698" cy="1471156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A27702F0-3179-4874-9563-9C371EBC500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4897922" y="2084009"/>
            <a:ext cx="1581643" cy="226504"/>
          </a:xfrm>
          <a:prstGeom prst="rect">
            <a:avLst/>
          </a:prstGeom>
        </p:spPr>
      </p:pic>
      <p:pic>
        <p:nvPicPr>
          <p:cNvPr id="20" name="Immagine 19">
            <a:extLst>
              <a:ext uri="{FF2B5EF4-FFF2-40B4-BE49-F238E27FC236}">
                <a16:creationId xmlns:a16="http://schemas.microsoft.com/office/drawing/2014/main" id="{E97A8F71-A206-4CAB-9810-AFCFA06065EE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73" r="3004" b="-1"/>
          <a:stretch/>
        </p:blipFill>
        <p:spPr>
          <a:xfrm>
            <a:off x="5942921" y="3545381"/>
            <a:ext cx="3196183" cy="25955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020322F8-E385-4137-8AED-9E92C099FF36}"/>
                  </a:ext>
                </a:extLst>
              </p:cNvPr>
              <p:cNvSpPr txBox="1"/>
              <p:nvPr/>
            </p:nvSpPr>
            <p:spPr>
              <a:xfrm>
                <a:off x="6985121" y="1665316"/>
                <a:ext cx="2149818" cy="9713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Come trovare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</m:e>
                      <m:sub>
                        <m: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𝑓𝑝</m:t>
                        </m:r>
                      </m:sub>
                    </m:sSub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it-IT" sz="1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</m:e>
                      <m:sub>
                        <m: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𝑏</m:t>
                        </m:r>
                        <m:r>
                          <a:rPr lang="it-IT" sz="1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?</a:t>
                </a:r>
              </a:p>
              <a:p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Si aggiunge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𝑢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ed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𝑠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a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 si scrivono le distanze in funzione di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𝑝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.</m:t>
                    </m:r>
                  </m:oMath>
                </a14:m>
                <a:endParaRPr lang="it-IT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020322F8-E385-4137-8AED-9E92C099FF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5121" y="1665316"/>
                <a:ext cx="2149818" cy="971356"/>
              </a:xfrm>
              <a:prstGeom prst="rect">
                <a:avLst/>
              </a:prstGeom>
              <a:blipFill>
                <a:blip r:embed="rId11"/>
                <a:stretch>
                  <a:fillRect l="-850" t="-1250" r="-1133" b="-562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Connettore a gomito 33">
            <a:extLst>
              <a:ext uri="{FF2B5EF4-FFF2-40B4-BE49-F238E27FC236}">
                <a16:creationId xmlns:a16="http://schemas.microsoft.com/office/drawing/2014/main" id="{DCE55FC0-FE6D-4C8E-9C4A-B40CAFA67A7A}"/>
              </a:ext>
            </a:extLst>
          </p:cNvPr>
          <p:cNvCxnSpPr>
            <a:cxnSpLocks/>
            <a:stCxn id="27" idx="2"/>
            <a:endCxn id="20" idx="0"/>
          </p:cNvCxnSpPr>
          <p:nvPr/>
        </p:nvCxnSpPr>
        <p:spPr>
          <a:xfrm rot="5400000">
            <a:off x="7346168" y="2831518"/>
            <a:ext cx="908709" cy="519017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8" name="Immagine 37">
            <a:extLst>
              <a:ext uri="{FF2B5EF4-FFF2-40B4-BE49-F238E27FC236}">
                <a16:creationId xmlns:a16="http://schemas.microsoft.com/office/drawing/2014/main" id="{A5717F8D-9309-455F-8BEC-305E6195B82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3351646" y="3606957"/>
            <a:ext cx="1735910" cy="251922"/>
          </a:xfrm>
          <a:prstGeom prst="rect">
            <a:avLst/>
          </a:prstGeom>
        </p:spPr>
      </p:pic>
      <p:pic>
        <p:nvPicPr>
          <p:cNvPr id="40" name="Immagine 39">
            <a:extLst>
              <a:ext uri="{FF2B5EF4-FFF2-40B4-BE49-F238E27FC236}">
                <a16:creationId xmlns:a16="http://schemas.microsoft.com/office/drawing/2014/main" id="{B2D5797C-14F6-4502-9EE8-BF21AE76CB5B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3291926" y="4131647"/>
            <a:ext cx="1735910" cy="257230"/>
          </a:xfrm>
          <a:prstGeom prst="rect">
            <a:avLst/>
          </a:prstGeom>
        </p:spPr>
      </p:pic>
      <p:pic>
        <p:nvPicPr>
          <p:cNvPr id="42" name="Immagine 41">
            <a:extLst>
              <a:ext uri="{FF2B5EF4-FFF2-40B4-BE49-F238E27FC236}">
                <a16:creationId xmlns:a16="http://schemas.microsoft.com/office/drawing/2014/main" id="{90C8C20A-4C3A-4039-8B10-7686F67703AB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70297" y="4731440"/>
            <a:ext cx="2517290" cy="43381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asellaDiTesto 42">
                <a:extLst>
                  <a:ext uri="{FF2B5EF4-FFF2-40B4-BE49-F238E27FC236}">
                    <a16:creationId xmlns:a16="http://schemas.microsoft.com/office/drawing/2014/main" id="{B2A2D0D4-D6C0-4393-9F09-250A1D3D003A}"/>
                  </a:ext>
                </a:extLst>
              </p:cNvPr>
              <p:cNvSpPr txBox="1"/>
              <p:nvPr/>
            </p:nvSpPr>
            <p:spPr>
              <a:xfrm>
                <a:off x="634193" y="3800604"/>
                <a:ext cx="1676190" cy="3250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Come trovare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</m:e>
                      <m:sub>
                        <m: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𝑢𝑝</m:t>
                        </m:r>
                      </m:sub>
                    </m:sSub>
                    <m:r>
                      <a:rPr lang="it-IT" sz="14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?</m:t>
                    </m:r>
                  </m:oMath>
                </a14:m>
                <a:endParaRPr lang="it-IT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3" name="CasellaDiTesto 42">
                <a:extLst>
                  <a:ext uri="{FF2B5EF4-FFF2-40B4-BE49-F238E27FC236}">
                    <a16:creationId xmlns:a16="http://schemas.microsoft.com/office/drawing/2014/main" id="{B2A2D0D4-D6C0-4393-9F09-250A1D3D00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193" y="3800604"/>
                <a:ext cx="1676190" cy="325025"/>
              </a:xfrm>
              <a:prstGeom prst="rect">
                <a:avLst/>
              </a:prstGeom>
              <a:blipFill>
                <a:blip r:embed="rId15"/>
                <a:stretch>
                  <a:fillRect l="-1091" t="-1852" b="-1296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C4172192-17B0-4035-AFD1-CBC8BDE7E4CD}"/>
              </a:ext>
            </a:extLst>
          </p:cNvPr>
          <p:cNvSpPr txBox="1"/>
          <p:nvPr/>
        </p:nvSpPr>
        <p:spPr>
          <a:xfrm>
            <a:off x="9062" y="1077183"/>
            <a:ext cx="1082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latin typeface="Arial"/>
                <a:cs typeface="Arial"/>
              </a:rPr>
              <a:t>Parte 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CasellaDiTesto 53">
                <a:extLst>
                  <a:ext uri="{FF2B5EF4-FFF2-40B4-BE49-F238E27FC236}">
                    <a16:creationId xmlns:a16="http://schemas.microsoft.com/office/drawing/2014/main" id="{C41062FB-AA2C-44D0-9967-6B88E03FF892}"/>
                  </a:ext>
                </a:extLst>
              </p:cNvPr>
              <p:cNvSpPr txBox="1"/>
              <p:nvPr/>
            </p:nvSpPr>
            <p:spPr>
              <a:xfrm>
                <a:off x="12111" y="5898328"/>
                <a:ext cx="3028950" cy="5570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Sostituendo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it-IT" sz="1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</m:e>
                      <m:sub>
                        <m: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𝑢</m:t>
                        </m:r>
                        <m:r>
                          <a:rPr lang="it-IT" sz="1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alle due formule si ottiene che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𝑓𝑝</m:t>
                        </m:r>
                      </m:sub>
                    </m:sSub>
                    <m:r>
                      <a:rPr lang="it-IT" sz="1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𝑏𝑝</m:t>
                        </m:r>
                      </m:sub>
                    </m:sSub>
                    <m:r>
                      <a:rPr lang="it-IT" sz="14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it-IT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54" name="CasellaDiTesto 53">
                <a:extLst>
                  <a:ext uri="{FF2B5EF4-FFF2-40B4-BE49-F238E27FC236}">
                    <a16:creationId xmlns:a16="http://schemas.microsoft.com/office/drawing/2014/main" id="{C41062FB-AA2C-44D0-9967-6B88E03FF8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11" y="5898328"/>
                <a:ext cx="3028950" cy="557076"/>
              </a:xfrm>
              <a:prstGeom prst="rect">
                <a:avLst/>
              </a:prstGeom>
              <a:blipFill>
                <a:blip r:embed="rId16"/>
                <a:stretch>
                  <a:fillRect l="-604" t="-2198" b="-769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Connettore a gomito 25">
            <a:extLst>
              <a:ext uri="{FF2B5EF4-FFF2-40B4-BE49-F238E27FC236}">
                <a16:creationId xmlns:a16="http://schemas.microsoft.com/office/drawing/2014/main" id="{8872DA56-D320-47A6-8DD8-32233041DE81}"/>
              </a:ext>
            </a:extLst>
          </p:cNvPr>
          <p:cNvCxnSpPr>
            <a:cxnSpLocks/>
            <a:stCxn id="20" idx="1"/>
          </p:cNvCxnSpPr>
          <p:nvPr/>
        </p:nvCxnSpPr>
        <p:spPr>
          <a:xfrm rot="10800000">
            <a:off x="5087557" y="4000500"/>
            <a:ext cx="855365" cy="84264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Freccia a destra 29">
            <a:extLst>
              <a:ext uri="{FF2B5EF4-FFF2-40B4-BE49-F238E27FC236}">
                <a16:creationId xmlns:a16="http://schemas.microsoft.com/office/drawing/2014/main" id="{B938C658-5951-4949-A0CC-90A3D7765844}"/>
              </a:ext>
            </a:extLst>
          </p:cNvPr>
          <p:cNvSpPr/>
          <p:nvPr/>
        </p:nvSpPr>
        <p:spPr>
          <a:xfrm rot="10800000">
            <a:off x="2415240" y="3858879"/>
            <a:ext cx="656602" cy="23814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65A4A76E-3EF0-47C9-B6C9-02CCC4C5B6A7}"/>
              </a:ext>
            </a:extLst>
          </p:cNvPr>
          <p:cNvCxnSpPr>
            <a:stCxn id="43" idx="2"/>
          </p:cNvCxnSpPr>
          <p:nvPr/>
        </p:nvCxnSpPr>
        <p:spPr>
          <a:xfrm>
            <a:off x="1472288" y="4125629"/>
            <a:ext cx="0" cy="4806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A4A0AB2E-B63B-4749-A561-745E594EE9DC}"/>
              </a:ext>
            </a:extLst>
          </p:cNvPr>
          <p:cNvCxnSpPr>
            <a:cxnSpLocks/>
          </p:cNvCxnSpPr>
          <p:nvPr/>
        </p:nvCxnSpPr>
        <p:spPr>
          <a:xfrm flipH="1">
            <a:off x="1472287" y="5236325"/>
            <a:ext cx="1" cy="4969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2670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368" y="-3065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9143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Algoritmo per il problema degli alberi basati sulla distanza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8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C4172192-17B0-4035-AFD1-CBC8BDE7E4CD}"/>
              </a:ext>
            </a:extLst>
          </p:cNvPr>
          <p:cNvSpPr txBox="1"/>
          <p:nvPr/>
        </p:nvSpPr>
        <p:spPr>
          <a:xfrm>
            <a:off x="9062" y="1077183"/>
            <a:ext cx="1082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latin typeface="Arial"/>
                <a:cs typeface="Arial"/>
              </a:rPr>
              <a:t>Parte 2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D89E122D-89D4-4694-ABB4-927AAD839CC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31251" y="2549411"/>
            <a:ext cx="1762033" cy="180696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37EB7A15-BD67-4EB6-A082-990A54B8FE2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31250" y="2917474"/>
            <a:ext cx="1762033" cy="180696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E33E2BF3-9AF7-4FAE-8D38-E36F2FC8DC30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139" t="2399" r="1914"/>
          <a:stretch/>
        </p:blipFill>
        <p:spPr>
          <a:xfrm>
            <a:off x="2668322" y="1737411"/>
            <a:ext cx="2671159" cy="2212303"/>
          </a:xfrm>
          <a:prstGeom prst="rect">
            <a:avLst/>
          </a:prstGeom>
        </p:spPr>
      </p:pic>
      <p:sp>
        <p:nvSpPr>
          <p:cNvPr id="13" name="Freccia a destra 12">
            <a:extLst>
              <a:ext uri="{FF2B5EF4-FFF2-40B4-BE49-F238E27FC236}">
                <a16:creationId xmlns:a16="http://schemas.microsoft.com/office/drawing/2014/main" id="{66FE646E-E901-45FC-875E-80976316D199}"/>
              </a:ext>
            </a:extLst>
          </p:cNvPr>
          <p:cNvSpPr/>
          <p:nvPr/>
        </p:nvSpPr>
        <p:spPr>
          <a:xfrm>
            <a:off x="1957704" y="2684591"/>
            <a:ext cx="607938" cy="18069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sellaDiTesto 32">
                <a:extLst>
                  <a:ext uri="{FF2B5EF4-FFF2-40B4-BE49-F238E27FC236}">
                    <a16:creationId xmlns:a16="http://schemas.microsoft.com/office/drawing/2014/main" id="{CECB0DEF-8312-4D52-8544-7AC2C7912E3D}"/>
                  </a:ext>
                </a:extLst>
              </p:cNvPr>
              <p:cNvSpPr txBox="1"/>
              <p:nvPr/>
            </p:nvSpPr>
            <p:spPr>
              <a:xfrm>
                <a:off x="6449511" y="1638050"/>
                <a:ext cx="2347460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Aggiorniamo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: si elimina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𝑏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ed al loro posto si inserisce</a:t>
                </a:r>
                <a:r>
                  <a:rPr lang="it-IT" sz="1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𝑝</m:t>
                    </m:r>
                    <m:r>
                      <a:rPr lang="it-IT" sz="14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.</m:t>
                    </m:r>
                  </m:oMath>
                </a14:m>
                <a:endParaRPr lang="it-IT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3" name="CasellaDiTesto 32">
                <a:extLst>
                  <a:ext uri="{FF2B5EF4-FFF2-40B4-BE49-F238E27FC236}">
                    <a16:creationId xmlns:a16="http://schemas.microsoft.com/office/drawing/2014/main" id="{CECB0DEF-8312-4D52-8544-7AC2C7912E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9511" y="1638050"/>
                <a:ext cx="2347460" cy="738664"/>
              </a:xfrm>
              <a:prstGeom prst="rect">
                <a:avLst/>
              </a:prstGeom>
              <a:blipFill>
                <a:blip r:embed="rId9"/>
                <a:stretch>
                  <a:fillRect t="-1653" b="-743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Immagine 14">
            <a:extLst>
              <a:ext uri="{FF2B5EF4-FFF2-40B4-BE49-F238E27FC236}">
                <a16:creationId xmlns:a16="http://schemas.microsoft.com/office/drawing/2014/main" id="{050A282F-7FC5-4178-962D-2EA66E99AEF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17968" y="2684591"/>
            <a:ext cx="2479003" cy="1153236"/>
          </a:xfrm>
          <a:prstGeom prst="rect">
            <a:avLst/>
          </a:prstGeom>
        </p:spPr>
      </p:pic>
      <p:cxnSp>
        <p:nvCxnSpPr>
          <p:cNvPr id="21" name="Connettore a gomito 20">
            <a:extLst>
              <a:ext uri="{FF2B5EF4-FFF2-40B4-BE49-F238E27FC236}">
                <a16:creationId xmlns:a16="http://schemas.microsoft.com/office/drawing/2014/main" id="{E2D06914-DA81-4F97-9F25-85FD3700F126}"/>
              </a:ext>
            </a:extLst>
          </p:cNvPr>
          <p:cNvCxnSpPr>
            <a:cxnSpLocks/>
            <a:stCxn id="9" idx="3"/>
            <a:endCxn id="33" idx="1"/>
          </p:cNvCxnSpPr>
          <p:nvPr/>
        </p:nvCxnSpPr>
        <p:spPr>
          <a:xfrm flipV="1">
            <a:off x="5339481" y="2007382"/>
            <a:ext cx="1110030" cy="836181"/>
          </a:xfrm>
          <a:prstGeom prst="bentConnector3">
            <a:avLst>
              <a:gd name="adj1" fmla="val 32495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F184F795-A184-4800-A9F3-A9FE340FCA10}"/>
              </a:ext>
            </a:extLst>
          </p:cNvPr>
          <p:cNvCxnSpPr>
            <a:cxnSpLocks/>
            <a:stCxn id="33" idx="2"/>
          </p:cNvCxnSpPr>
          <p:nvPr/>
        </p:nvCxnSpPr>
        <p:spPr>
          <a:xfrm>
            <a:off x="7623241" y="2376714"/>
            <a:ext cx="0" cy="2630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F781D90B-D53C-4926-A116-6CA1C8023A6A}"/>
                  </a:ext>
                </a:extLst>
              </p:cNvPr>
              <p:cNvSpPr txBox="1"/>
              <p:nvPr/>
            </p:nvSpPr>
            <p:spPr>
              <a:xfrm>
                <a:off x="6078054" y="5228407"/>
                <a:ext cx="2958831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Il genitore di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𝑢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𝑠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? Si sceglie un generico nodo interno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𝑘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 si applicano ricorsivamente gli step precedenti</a:t>
                </a:r>
              </a:p>
            </p:txBody>
          </p:sp>
        </mc:Choice>
        <mc:Fallback xmlns="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F781D90B-D53C-4926-A116-6CA1C8023A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8054" y="5228407"/>
                <a:ext cx="2958831" cy="954107"/>
              </a:xfrm>
              <a:prstGeom prst="rect">
                <a:avLst/>
              </a:prstGeom>
              <a:blipFill>
                <a:blip r:embed="rId11"/>
                <a:stretch>
                  <a:fillRect t="-1282" b="-576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EEDD66CC-C988-4A89-8B61-2125BC170A31}"/>
              </a:ext>
            </a:extLst>
          </p:cNvPr>
          <p:cNvCxnSpPr>
            <a:cxnSpLocks/>
            <a:stCxn id="15" idx="2"/>
            <a:endCxn id="17" idx="0"/>
          </p:cNvCxnSpPr>
          <p:nvPr/>
        </p:nvCxnSpPr>
        <p:spPr>
          <a:xfrm>
            <a:off x="7557470" y="3837827"/>
            <a:ext cx="0" cy="13905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Immagine 15">
            <a:extLst>
              <a:ext uri="{FF2B5EF4-FFF2-40B4-BE49-F238E27FC236}">
                <a16:creationId xmlns:a16="http://schemas.microsoft.com/office/drawing/2014/main" id="{5C8F5DD0-6C39-474A-8395-389B7B47C2AB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958" t="277" r="958" b="1203"/>
          <a:stretch/>
        </p:blipFill>
        <p:spPr>
          <a:xfrm>
            <a:off x="1957704" y="4654556"/>
            <a:ext cx="3866609" cy="2101809"/>
          </a:xfrm>
          <a:prstGeom prst="rect">
            <a:avLst/>
          </a:prstGeom>
        </p:spPr>
      </p:pic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7B8F3390-4BBE-4141-B3FC-D1A3872166D4}"/>
              </a:ext>
            </a:extLst>
          </p:cNvPr>
          <p:cNvCxnSpPr>
            <a:cxnSpLocks/>
            <a:stCxn id="17" idx="1"/>
            <a:endCxn id="16" idx="3"/>
          </p:cNvCxnSpPr>
          <p:nvPr/>
        </p:nvCxnSpPr>
        <p:spPr>
          <a:xfrm flipH="1">
            <a:off x="5824313" y="5705461"/>
            <a:ext cx="25374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5072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1" y="3123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9143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Algoritmo per il problema degli alberi basati sulla distanza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9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C4172192-17B0-4035-AFD1-CBC8BDE7E4CD}"/>
              </a:ext>
            </a:extLst>
          </p:cNvPr>
          <p:cNvSpPr txBox="1"/>
          <p:nvPr/>
        </p:nvSpPr>
        <p:spPr>
          <a:xfrm>
            <a:off x="9062" y="1077183"/>
            <a:ext cx="1082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latin typeface="Arial"/>
                <a:cs typeface="Arial"/>
              </a:rPr>
              <a:t>Parte 3</a:t>
            </a:r>
          </a:p>
        </p:txBody>
      </p:sp>
      <p:pic>
        <p:nvPicPr>
          <p:cNvPr id="20" name="Immagine 19">
            <a:extLst>
              <a:ext uri="{FF2B5EF4-FFF2-40B4-BE49-F238E27FC236}">
                <a16:creationId xmlns:a16="http://schemas.microsoft.com/office/drawing/2014/main" id="{003C2189-CDF9-466D-8337-1D355E1664B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1722268" y="1647609"/>
            <a:ext cx="2743202" cy="220677"/>
          </a:xfrm>
          <a:prstGeom prst="rect">
            <a:avLst/>
          </a:prstGeom>
        </p:spPr>
      </p:pic>
      <p:pic>
        <p:nvPicPr>
          <p:cNvPr id="22" name="Immagine 21">
            <a:extLst>
              <a:ext uri="{FF2B5EF4-FFF2-40B4-BE49-F238E27FC236}">
                <a16:creationId xmlns:a16="http://schemas.microsoft.com/office/drawing/2014/main" id="{B73AB6CC-4039-450D-B50C-2FAFC2E1A312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903" t="570" r="1103"/>
          <a:stretch/>
        </p:blipFill>
        <p:spPr>
          <a:xfrm>
            <a:off x="186195" y="3295783"/>
            <a:ext cx="3888658" cy="215024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sellaDiTesto 25">
                <a:extLst>
                  <a:ext uri="{FF2B5EF4-FFF2-40B4-BE49-F238E27FC236}">
                    <a16:creationId xmlns:a16="http://schemas.microsoft.com/office/drawing/2014/main" id="{B431A250-978E-46E5-B933-19E6232E36AE}"/>
                  </a:ext>
                </a:extLst>
              </p:cNvPr>
              <p:cNvSpPr txBox="1"/>
              <p:nvPr/>
            </p:nvSpPr>
            <p:spPr>
              <a:xfrm>
                <a:off x="9062" y="1604059"/>
                <a:ext cx="1917387" cy="3243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Infine si calcola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</m:e>
                      <m:sub>
                        <m: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𝑘𝑝</m:t>
                        </m:r>
                      </m:sub>
                    </m:sSub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</p:txBody>
          </p:sp>
        </mc:Choice>
        <mc:Fallback xmlns="">
          <p:sp>
            <p:nvSpPr>
              <p:cNvPr id="26" name="CasellaDiTesto 25">
                <a:extLst>
                  <a:ext uri="{FF2B5EF4-FFF2-40B4-BE49-F238E27FC236}">
                    <a16:creationId xmlns:a16="http://schemas.microsoft.com/office/drawing/2014/main" id="{B431A250-978E-46E5-B933-19E6232E36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2" y="1604059"/>
                <a:ext cx="1917387" cy="324384"/>
              </a:xfrm>
              <a:prstGeom prst="rect">
                <a:avLst/>
              </a:prstGeom>
              <a:blipFill>
                <a:blip r:embed="rId11"/>
                <a:stretch>
                  <a:fillRect l="-952" t="-3774" b="-1509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AFDEECD0-C443-4E95-AC1A-1380DB5D43B2}"/>
              </a:ext>
            </a:extLst>
          </p:cNvPr>
          <p:cNvSpPr txBox="1"/>
          <p:nvPr/>
        </p:nvSpPr>
        <p:spPr>
          <a:xfrm>
            <a:off x="1517904" y="2400351"/>
            <a:ext cx="11719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Albero finale</a:t>
            </a:r>
          </a:p>
        </p:txBody>
      </p: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8DF2DD30-6CD8-4BEA-993A-95CFDE042D57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2103889" y="1907660"/>
            <a:ext cx="1" cy="4926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2 33">
            <a:extLst>
              <a:ext uri="{FF2B5EF4-FFF2-40B4-BE49-F238E27FC236}">
                <a16:creationId xmlns:a16="http://schemas.microsoft.com/office/drawing/2014/main" id="{6CAE33B5-8DD6-44E9-9D13-39C63D0F6B24}"/>
              </a:ext>
            </a:extLst>
          </p:cNvPr>
          <p:cNvCxnSpPr>
            <a:cxnSpLocks/>
          </p:cNvCxnSpPr>
          <p:nvPr/>
        </p:nvCxnSpPr>
        <p:spPr>
          <a:xfrm>
            <a:off x="2103890" y="2708128"/>
            <a:ext cx="0" cy="5341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39905958-8A7E-43B8-A062-72EB40A5770D}"/>
              </a:ext>
            </a:extLst>
          </p:cNvPr>
          <p:cNvSpPr txBox="1"/>
          <p:nvPr/>
        </p:nvSpPr>
        <p:spPr>
          <a:xfrm>
            <a:off x="3450316" y="6099373"/>
            <a:ext cx="22431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L’algoritmo è terminato!</a:t>
            </a:r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79441CC4-CE2A-47E5-BFBA-BE18AD1D4AEC}"/>
              </a:ext>
            </a:extLst>
          </p:cNvPr>
          <p:cNvSpPr txBox="1"/>
          <p:nvPr/>
        </p:nvSpPr>
        <p:spPr>
          <a:xfrm>
            <a:off x="5126657" y="1445400"/>
            <a:ext cx="3567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Complessità temporale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asellaDiTesto 39">
                <a:extLst>
                  <a:ext uri="{FF2B5EF4-FFF2-40B4-BE49-F238E27FC236}">
                    <a16:creationId xmlns:a16="http://schemas.microsoft.com/office/drawing/2014/main" id="{414A4554-C4CF-47D2-BF3A-9C5BE54DDFC0}"/>
                  </a:ext>
                </a:extLst>
              </p:cNvPr>
              <p:cNvSpPr txBox="1"/>
              <p:nvPr/>
            </p:nvSpPr>
            <p:spPr>
              <a:xfrm>
                <a:off x="5126657" y="2014280"/>
                <a:ext cx="4017159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3 Step: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Trovare il minimo in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di dimensione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×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:</m:t>
                    </m:r>
                  </m:oMath>
                </a14:m>
                <a:endParaRPr lang="it-IT" sz="1400" b="0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endParaRPr lang="it-IT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0" name="CasellaDiTesto 39">
                <a:extLst>
                  <a:ext uri="{FF2B5EF4-FFF2-40B4-BE49-F238E27FC236}">
                    <a16:creationId xmlns:a16="http://schemas.microsoft.com/office/drawing/2014/main" id="{414A4554-C4CF-47D2-BF3A-9C5BE54DDF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6657" y="2014280"/>
                <a:ext cx="4017159" cy="738664"/>
              </a:xfrm>
              <a:prstGeom prst="rect">
                <a:avLst/>
              </a:prstGeom>
              <a:blipFill>
                <a:blip r:embed="rId12"/>
                <a:stretch>
                  <a:fillRect l="-455" t="-82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1" name="Immagine 40">
            <a:extLst>
              <a:ext uri="{FF2B5EF4-FFF2-40B4-BE49-F238E27FC236}">
                <a16:creationId xmlns:a16="http://schemas.microsoft.com/office/drawing/2014/main" id="{CF414978-8B26-4CBA-A5C6-D1CE39B4DCD7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5964030" y="2562527"/>
            <a:ext cx="2571733" cy="20053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sellaDiTesto 46">
                <a:extLst>
                  <a:ext uri="{FF2B5EF4-FFF2-40B4-BE49-F238E27FC236}">
                    <a16:creationId xmlns:a16="http://schemas.microsoft.com/office/drawing/2014/main" id="{E12B5A93-DEC9-4958-9188-F913DDBC305F}"/>
                  </a:ext>
                </a:extLst>
              </p:cNvPr>
              <p:cNvSpPr txBox="1"/>
              <p:nvPr/>
            </p:nvSpPr>
            <p:spPr>
              <a:xfrm>
                <a:off x="5119261" y="2771265"/>
                <a:ext cx="4017159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Trovare il genitore per ogni coppia di foglie e calcolare la distanza di tutte le </a:t>
                </a:r>
                <a14:m>
                  <m:oMath xmlns:m="http://schemas.openxmlformats.org/officeDocument/2006/math">
                    <m:r>
                      <a:rPr lang="it-IT" sz="14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foglie rispetto al genitore stesso</a:t>
                </a:r>
              </a:p>
            </p:txBody>
          </p:sp>
        </mc:Choice>
        <mc:Fallback xmlns="">
          <p:sp>
            <p:nvSpPr>
              <p:cNvPr id="47" name="CasellaDiTesto 46">
                <a:extLst>
                  <a:ext uri="{FF2B5EF4-FFF2-40B4-BE49-F238E27FC236}">
                    <a16:creationId xmlns:a16="http://schemas.microsoft.com/office/drawing/2014/main" id="{E12B5A93-DEC9-4958-9188-F913DDBC30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9261" y="2771265"/>
                <a:ext cx="4017159" cy="738664"/>
              </a:xfrm>
              <a:prstGeom prst="rect">
                <a:avLst/>
              </a:prstGeom>
              <a:blipFill>
                <a:blip r:embed="rId14"/>
                <a:stretch>
                  <a:fillRect l="-303" t="-1653" r="-152" b="-743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9" name="Immagine 48">
            <a:extLst>
              <a:ext uri="{FF2B5EF4-FFF2-40B4-BE49-F238E27FC236}">
                <a16:creationId xmlns:a16="http://schemas.microsoft.com/office/drawing/2014/main" id="{9F940E34-E853-4F26-AE59-57FE617C10CA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5956634" y="3584946"/>
            <a:ext cx="2475766" cy="179383"/>
          </a:xfrm>
          <a:prstGeom prst="rect">
            <a:avLst/>
          </a:prstGeom>
        </p:spPr>
      </p:pic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ACF07961-80C8-4C63-9B53-3E8A5BAA36AC}"/>
              </a:ext>
            </a:extLst>
          </p:cNvPr>
          <p:cNvSpPr txBox="1"/>
          <p:nvPr/>
        </p:nvSpPr>
        <p:spPr>
          <a:xfrm>
            <a:off x="5073435" y="3839346"/>
            <a:ext cx="40171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Calcolare la distanza tra le foglie interne (genitori)</a:t>
            </a:r>
          </a:p>
        </p:txBody>
      </p:sp>
      <p:pic>
        <p:nvPicPr>
          <p:cNvPr id="54" name="Immagine 53">
            <a:extLst>
              <a:ext uri="{FF2B5EF4-FFF2-40B4-BE49-F238E27FC236}">
                <a16:creationId xmlns:a16="http://schemas.microsoft.com/office/drawing/2014/main" id="{ED2E1232-4512-4FA4-9977-6A66C80C8281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5910808" y="4573126"/>
            <a:ext cx="1450063" cy="179719"/>
          </a:xfrm>
          <a:prstGeom prst="rect">
            <a:avLst/>
          </a:prstGeom>
        </p:spPr>
      </p:pic>
      <p:pic>
        <p:nvPicPr>
          <p:cNvPr id="57" name="Immagine 56">
            <a:extLst>
              <a:ext uri="{FF2B5EF4-FFF2-40B4-BE49-F238E27FC236}">
                <a16:creationId xmlns:a16="http://schemas.microsoft.com/office/drawing/2014/main" id="{9B727038-6828-4A63-ACB2-90318637F942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4977657" y="5165136"/>
            <a:ext cx="4079660" cy="202698"/>
          </a:xfrm>
          <a:prstGeom prst="rect">
            <a:avLst/>
          </a:prstGeom>
        </p:spPr>
      </p:pic>
      <p:cxnSp>
        <p:nvCxnSpPr>
          <p:cNvPr id="59" name="Connettore diritto 58">
            <a:extLst>
              <a:ext uri="{FF2B5EF4-FFF2-40B4-BE49-F238E27FC236}">
                <a16:creationId xmlns:a16="http://schemas.microsoft.com/office/drawing/2014/main" id="{99F7F7F2-B938-4F65-8337-9ACA24A59030}"/>
              </a:ext>
            </a:extLst>
          </p:cNvPr>
          <p:cNvCxnSpPr>
            <a:cxnSpLocks/>
          </p:cNvCxnSpPr>
          <p:nvPr/>
        </p:nvCxnSpPr>
        <p:spPr>
          <a:xfrm>
            <a:off x="4847208" y="1446515"/>
            <a:ext cx="0" cy="42795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176252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3,982"/>
  <p:tag name="ORIGINALWIDTH" val="1287,589"/>
  <p:tag name="LATEXADDIN" val="\documentclass{article}&#10;\usepackage{amsmath}&#10;\pagestyle{empty}&#10;\begin{document}&#10;&#10; \[d(x,y)\geq 0\hspace{1em} \forall \: x,y\in R^k\]&#10;&#10;&#10;\end{document}"/>
  <p:tag name="IGUANATEXSIZE" val="20"/>
  <p:tag name="IGUANATEXCURSOR" val="105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,9846"/>
  <p:tag name="ORIGINALWIDTH" val="1085,864"/>
  <p:tag name="LATEXADDIN" val="\documentclass{article}&#10;\usepackage{amsmath}&#10;\pagestyle{empty}&#10;\begin{document}&#10;&#10;$d_{up}=d_{fu}-d_{fp}=5$&#10;&#10;&#10;\end{document}"/>
  <p:tag name="IGUANATEXSIZE" val="20"/>
  <p:tag name="IGUANATEXCURSOR" val="89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,2347"/>
  <p:tag name="ORIGINALWIDTH" val="1036,37"/>
  <p:tag name="LATEXADDIN" val="\documentclass{article}&#10;\usepackage{amsmath}&#10;\pagestyle{empty}&#10;\begin{document}&#10;&#10;$d_{sp}=d_{bs}-d_{bp}=4$&#10;&#10;&#10;\end{document}"/>
  <p:tag name="IGUANATEXSIZE" val="20"/>
  <p:tag name="IGUANATEXCURSOR" val="104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,2347"/>
  <p:tag name="ORIGINALWIDTH" val="1522,31"/>
  <p:tag name="LATEXADDIN" val="\documentclass{article}&#10;\usepackage{amsmath}&#10;\pagestyle{empty}&#10;\begin{document}&#10;&#10;\[d_{kp}=d_{up}-d_{uk}=5-2=3\]&#10;&#10;&#10;\end{document}"/>
  <p:tag name="IGUANATEXSIZE" val="20"/>
  <p:tag name="IGUANATEXCURSOR" val="90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,9824"/>
  <p:tag name="ORIGINALWIDTH" val="1808,024"/>
  <p:tag name="LATEXADDIN" val="\documentclass{article}&#10;\usepackage{amsmath}&#10;\pagestyle{empty}&#10;\begin{document}&#10;&#10;\[T(step 1)=O(n) \times O(n) = O(n^2)\]&#10;&#10;&#10;\end{document}"/>
  <p:tag name="IGUANATEXSIZE" val="14"/>
  <p:tag name="IGUANATEXCURSOR" val="120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1740,532"/>
  <p:tag name="LATEXADDIN" val="\documentclass{article}&#10;\usepackage{amsmath}&#10;\pagestyle{empty}&#10;\begin{document}&#10;&#10;\[T(step 2)=O(n)+O(1) \simeq O(n)\]&#10;&#10;&#10;\end{document}"/>
  <p:tag name="IGUANATEXSIZE" val="14"/>
  <p:tag name="IGUANATEXCURSOR" val="116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1019,123"/>
  <p:tag name="LATEXADDIN" val="\documentclass{article}&#10;\usepackage{amsmath}&#10;\pagestyle{empty}&#10;\begin{document}&#10;&#10; \[T(step 3)=O(n/2)\]&#10;&#10;&#10;\end{document}"/>
  <p:tag name="IGUANATEXSIZE" val="14"/>
  <p:tag name="IGUANATEXCURSOR" val="102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,9824"/>
  <p:tag name="ORIGINALWIDTH" val="2866,892"/>
  <p:tag name="LATEXADDIN" val="\documentclass{article}&#10;\usepackage{amsmath}&#10;\pagestyle{empty}&#10;\begin{document}&#10;&#10;\[T(totale)=T(step 1)+T(step 2)+T(step 3) \simeq O(n^2)\]&#10;&#10;&#10;\end{document}"/>
  <p:tag name="IGUANATEXSIZE" val="14"/>
  <p:tag name="IGUANATEXCURSOR" val="136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3905"/>
  <p:tag name="ORIGINALWIDTH" val="149,9813"/>
  <p:tag name="LATEXADDIN" val="\documentclass{article}&#10;\usepackage{amsmath}&#10;\pagestyle{empty}&#10;\begin{document}&#10;&#10;&#10;$D^\star$&#10;&#10;\end{document}"/>
  <p:tag name="IGUANATEXSIZE" val="14"/>
  <p:tag name="IGUANATEXCURSOR" val="90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3905"/>
  <p:tag name="ORIGINALWIDTH" val="149,9813"/>
  <p:tag name="LATEXADDIN" val="\documentclass{article}&#10;\usepackage{amsmath}&#10;\pagestyle{empty}&#10;\begin{document}&#10;&#10;&#10;$D^\star$&#10;&#10;\end{document}"/>
  <p:tag name="IGUANATEXSIZE" val="14"/>
  <p:tag name="IGUANATEXCURSOR" val="90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44,207"/>
  <p:tag name="ORIGINALWIDTH" val="3557,555"/>
  <p:tag name="LATEXADDIN" val="\documentclass{article}&#10;\usepackage{amsmath}&#10;\pagestyle{empty}&#10;\begin{document}&#10;&#10;\[\forall \,f,b\in D,\: \, D^\star(f,b)=(n-2)\cdot D(f,b)-\sum_{k=1}^{n}D(f,k)-\sum_{k=1}^{n}D(b,k)\]&#10;&#10;&#10;\end{document}"/>
  <p:tag name="IGUANATEXSIZE" val="20"/>
  <p:tag name="IGUANATEXCURSOR" val="182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1138,358"/>
  <p:tag name="LATEXADDIN" val="\documentclass{article}&#10;\usepackage{amsmath}&#10;\pagestyle{empty}&#10;\begin{document}&#10;&#10;\[d(x,y)=0 \; \leftrightarrow \; x=y\]&#10;&#10;\end{document}"/>
  <p:tag name="IGUANATEXSIZE" val="20"/>
  <p:tag name="IGUANATEXCURSOR" val="119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3905"/>
  <p:tag name="ORIGINALWIDTH" val="149,9813"/>
  <p:tag name="LATEXADDIN" val="\documentclass{article}&#10;\usepackage{amsmath}&#10;\pagestyle{empty}&#10;\begin{document}&#10;&#10;&#10;$D^\star$&#10;&#10;\end{document}"/>
  <p:tag name="IGUANATEXSIZE" val="14"/>
  <p:tag name="IGUANATEXCURSOR" val="90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3905"/>
  <p:tag name="ORIGINALWIDTH" val="149,9813"/>
  <p:tag name="LATEXADDIN" val="\documentclass{article}&#10;\usepackage{amsmath}&#10;\pagestyle{empty}&#10;\begin{document}&#10;&#10;&#10;$D^\star$&#10;&#10;\end{document}"/>
  <p:tag name="IGUANATEXSIZE" val="14"/>
  <p:tag name="IGUANATEXCURSOR" val="90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,9824"/>
  <p:tag name="ORIGINALWIDTH" val="588,6764"/>
  <p:tag name="LATEXADDIN" val="\documentclass{article}&#10;\usepackage{amsmath}&#10;\pagestyle{empty}&#10;\begin{document}&#10;&#10;$D^\star_{fb}=-16$&#10;&#10;&#10;\end{document}"/>
  <p:tag name="IGUANATEXSIZE" val="20"/>
  <p:tag name="IGUANATEXCURSOR" val="98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4,7169"/>
  <p:tag name="ORIGINALWIDTH" val="3502,812"/>
  <p:tag name="LATEXADDIN" val="\documentclass{article}&#10;\usepackage{amsmath}&#10;\pagestyle{empty}&#10;\begin{document}&#10;&#10;\[\Delta_{fb}=\frac{totalDistance(D_f)-totalDistance(D_b)}{n-2}=\frac{10-12}{4-2}=-1\]&#10;&#10;&#10;\end{document}"/>
  <p:tag name="IGUANATEXSIZE" val="14"/>
  <p:tag name="IGUANATEXCURSOR" val="167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3,2171"/>
  <p:tag name="ORIGINALWIDTH" val="2440,945"/>
  <p:tag name="LATEXADDIN" val="\documentclass{article}&#10;\usepackage{amsmath}&#10;\pagestyle{empty}&#10;\begin{document}&#10;&#10;&#10;\[limbweight(f)=\frac{D_{fb}+\Delta_{fb}}{2}=\frac{3+(-1)}{2}=1\]&#10;&#10;\end{document}"/>
  <p:tag name="IGUANATEXSIZE" val="20"/>
  <p:tag name="IGUANATEXCURSOR" val="147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3,2171"/>
  <p:tag name="ORIGINALWIDTH" val="2423,697"/>
  <p:tag name="LATEXADDIN" val="\documentclass{article}&#10;\usepackage{amsmath}&#10;\pagestyle{empty}&#10;\begin{document}&#10;&#10;&#10;\[limbweight(b)=\frac{D_{fb}-\Delta_{fb}}{2}=\frac{3-(-1)}{2}=2\]&#10;&#10;\end{document}"/>
  <p:tag name="IGUANATEXSIZE" val="20"/>
  <p:tag name="IGUANATEXCURSOR" val="147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5,7293"/>
  <p:tag name="ORIGINALWIDTH" val="2029,996"/>
  <p:tag name="LATEXADDIN" val="\documentclass{article}&#10;\usepackage{amsmath}&#10;\pagestyle{empty}&#10;\begin{document}&#10;&#10;$\forall u\in D\setminus \, \{f,b\}, \; D_{up}=\frac{D_{fu}+D_{bu}-D_{fb}}{2}$&#10;&#10;&#10;\end{document}"/>
  <p:tag name="IGUANATEXSIZE" val="14"/>
  <p:tag name="IGUANATEXCURSOR" val="159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21,6723"/>
  <p:tag name="ORIGINALWIDTH" val="3415,823"/>
  <p:tag name="LATEXADDIN" val="\documentclass{article}&#10;\usepackage{amsmath}&#10;\pagestyle{empty}&#10;\begin{document}&#10;&#10;\[Discrepancy(D(T),D)=\sum_{i=1}^{j-1}\sum_{j=i+1}^{n}(D_{ij}(T)-D_{ij})^2=\]&#10;\[=0+(3,5-4)^2+(3,5-3)^2+(4,5-4)^2+(4,5-5)^2+0=1\]&#10;&#10;&#10;\end{document}"/>
  <p:tag name="IGUANATEXSIZE" val="20"/>
  <p:tag name="IGUANATEXCURSOR" val="156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3905"/>
  <p:tag name="ORIGINALWIDTH" val="149,9813"/>
  <p:tag name="LATEXADDIN" val="\documentclass{article}&#10;\usepackage{amsmath}&#10;\pagestyle{empty}&#10;\begin{document}&#10;&#10;&#10;$D^\star$&#10;&#10;\end{document}"/>
  <p:tag name="IGUANATEXSIZE" val="14"/>
  <p:tag name="IGUANATEXCURSOR" val="90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,9824"/>
  <p:tag name="ORIGINALWIDTH" val="1808,024"/>
  <p:tag name="LATEXADDIN" val="\documentclass{article}&#10;\usepackage{amsmath}&#10;\pagestyle{empty}&#10;\begin{document}&#10;&#10; \[T(step1)=O(n) \times O(n)=O(n^2)\]&#10;&#10;&#10;\end{document}"/>
  <p:tag name="IGUANATEXSIZE" val="20"/>
  <p:tag name="IGUANATEXCURSOR" val="118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3,982"/>
  <p:tag name="ORIGINALWIDTH" val="1489,314"/>
  <p:tag name="LATEXADDIN" val="\documentclass{article}&#10;\usepackage{amsmath}&#10;\pagestyle{empty}&#10;\begin{document}&#10;&#10; \[d(x,y)=d(y,x)\; \forall \: x,y\in R^k\]&#10;&#10;&#10;\end{document}"/>
  <p:tag name="IGUANATEXSIZE" val="20"/>
  <p:tag name="IGUANATEXCURSOR" val="99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894,6382"/>
  <p:tag name="LATEXADDIN" val="\documentclass{article}&#10;\usepackage{amsmath}&#10;\pagestyle{empty}&#10;\begin{document}&#10;&#10;\[T(step2)=O(n)\] &#10;&#10;&#10;\end{document}"/>
  <p:tag name="IGUANATEXSIZE" val="20"/>
  <p:tag name="IGUANATEXCURSOR" val="93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,9824"/>
  <p:tag name="ORIGINALWIDTH" val="3805,774"/>
  <p:tag name="LATEXADDIN" val="\documentclass{article}&#10;\usepackage{amsmath}&#10;\pagestyle{empty}&#10;\begin{document}&#10;&#10;&#10;\[T(NeighborJoining)=T(step1)+T(step2)=O(n^2)+O(n)=O(n^2)\]&#10;&#10;\end{document}"/>
  <p:tag name="IGUANATEXSIZE" val="20"/>
  <p:tag name="IGUANATEXCURSOR" val="120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,9824"/>
  <p:tag name="ORIGINALWIDTH" val="2761,155"/>
  <p:tag name="LATEXADDIN" val="\documentclass{article}&#10;\usepackage{amsmath}&#10;\pagestyle{empty}&#10;\begin{document}&#10;&#10;&#10;\[T(Totale)=T(NeighborJoining) \times O(n)= O(n^3)\]&#10;&#10;\end{document}"/>
  <p:tag name="IGUANATEXSIZE" val="20"/>
  <p:tag name="IGUANATEXCURSOR" val="132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4,2182"/>
  <p:tag name="ORIGINALWIDTH" val="1247,844"/>
  <p:tag name="LATEXADDIN" val="\documentclass{article}&#10;\usepackage{amsmath}&#10;\pagestyle{empty}&#10;\begin{document}&#10;&#10;\[age(\{u, s\})=\frac{D_{u,s}}{2}=1\]&#10;&#10;&#10;\end{document}"/>
  <p:tag name="IGUANATEXSIZE" val="20"/>
  <p:tag name="IGUANATEXCURSOR" val="115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2605,924"/>
  <p:tag name="LATEXADDIN" val="\documentclass{article}&#10;\usepackage{amsmath}&#10;\pagestyle{empty}&#10;\begin{document}&#10;&#10;\[edgeweight(\{u, s\},s)=age(\{u, s\})-age(s)=1\]&#10;&#10;&#10;\end{document}"/>
  <p:tag name="IGUANATEXSIZE" val="20"/>
  <p:tag name="IGUANATEXCURSOR" val="126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2632,171"/>
  <p:tag name="LATEXADDIN" val="\documentclass{article}&#10;\usepackage{amsmath}&#10;\pagestyle{empty}&#10;\begin{document}&#10;&#10;\[edgeweight(\{u, s\},u)=age(\{u, s\})-age(u)=1\]&#10;&#10;&#10;\end{document}"/>
  <p:tag name="IGUANATEXSIZE" val="20"/>
  <p:tag name="IGUANATEXCURSOR" val="127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4,2182"/>
  <p:tag name="ORIGINALWIDTH" val="1601,8"/>
  <p:tag name="LATEXADDIN" val="\documentclass{article}&#10;\usepackage{amsmath}&#10;\pagestyle{empty}&#10;\begin{document}&#10;&#10;\[D_{f, \{u, s\}}=\frac{D_{f,u}+D_{f,s}}{2}=3,5\]&#10;&#10;&#10;\end{document}"/>
  <p:tag name="IGUANATEXSIZE" val="20"/>
  <p:tag name="IGUANATEXCURSOR" val="124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4,2182"/>
  <p:tag name="ORIGINALWIDTH" val="1574,053"/>
  <p:tag name="LATEXADDIN" val="\documentclass{article}&#10;\usepackage{amsmath}&#10;\pagestyle{empty}&#10;\begin{document}&#10;&#10;\[D_{b, \{u, s\}}=\frac{D_{b,u}+D_{b,s}}{2}=4,5\]&#10;&#10;&#10;\end{document}"/>
  <p:tag name="IGUANATEXSIZE" val="20"/>
  <p:tag name="IGUANATEXCURSOR" val="124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,9824"/>
  <p:tag name="ORIGINALWIDTH" val="2533,183"/>
  <p:tag name="LATEXADDIN" val="\documentclass{article}&#10;\usepackage{amsmath}&#10;\pagestyle{empty}&#10;\begin{document}&#10;&#10;&#10;\[T(Totale)=T(UPGMA) \times O(n-2)\simeq O(n^2)\]&#10;&#10;\end{document}"/>
  <p:tag name="IGUANATEXSIZE" val="20"/>
  <p:tag name="IGUANATEXCURSOR" val="122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3,982"/>
  <p:tag name="ORIGINALWIDTH" val="2103,487"/>
  <p:tag name="LATEXADDIN" val="\documentclass{article}&#10;\usepackage{amsmath}&#10;\pagestyle{empty}&#10;\begin{document}&#10;&#10; \[d(x,y)\leq d(x,z)+d(y,z)\; \forall \: x,y,z\in R^k\]&#10;&#10;&#10;\end{document}"/>
  <p:tag name="IGUANATEXSIZE" val="20"/>
  <p:tag name="IGUANATEXCURSOR" val="110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0,4837"/>
  <p:tag name="ORIGINALWIDTH" val="1196,85"/>
  <p:tag name="LATEXADDIN" val="\documentclass{article}&#10;\usepackage{amsmath}&#10;\pagestyle{empty}&#10;\begin{document}&#10;&#10;&#10;$ \forall i,j\in V,D_{ij}=d_{ij}(T)$&#10;&#10;\end{document}"/>
  <p:tag name="IGUANATEXSIZE" val="14"/>
  <p:tag name="IGUANATEXCURSOR" val="118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1,4848"/>
  <p:tag name="ORIGINALWIDTH" val="851,1436"/>
  <p:tag name="LATEXADDIN" val="\documentclass{article}&#10;\usepackage{amsmath}&#10;\pagestyle{empty}&#10;\begin{document}&#10;&#10;$min \rightarrow D_{fb}=2$&#10;&#10;&#10;\end{document}"/>
  <p:tag name="IGUANATEXSIZE" val="20"/>
  <p:tag name="IGUANATEXCURSOR" val="104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,9846"/>
  <p:tag name="ORIGINALWIDTH" val="854,1432"/>
  <p:tag name="LATEXADDIN" val="\documentclass{article}&#10;\usepackage{amsmath}&#10;\pagestyle{empty}&#10;\begin{document}&#10;&#10;\[d_{fp}=d_{fu}-d_{up}\]&#10;&#10;&#10;\end{document}"/>
  <p:tag name="IGUANATEXSIZE" val="20"/>
  <p:tag name="IGUANATEXCURSOR" val="83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,2347"/>
  <p:tag name="ORIGINALWIDTH" val="824,8969"/>
  <p:tag name="LATEXADDIN" val="\documentclass{article}&#10;\usepackage{amsmath}&#10;\pagestyle{empty}&#10;\begin{document}&#10;&#10;&#10;\[d_{bp}=d_{bu}-d_{up}\]&#10;&#10;\end{document}"/>
  <p:tag name="IGUANATEXSIZE" val="20"/>
  <p:tag name="IGUANATEXCURSOR" val="104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7,2291"/>
  <p:tag name="ORIGINALWIDTH" val="970,3787"/>
  <p:tag name="LATEXADDIN" val="\documentclass{article}&#10;\usepackage{amsmath}&#10;\pagestyle{empty}&#10;\begin{document}&#10;&#10;&#10;$d_{up}=\frac{d_{fu}+d_{bu}-d_{fb}}2$&#10;&#10;\end{document}"/>
  <p:tag name="IGUANATEXSIZE" val="20"/>
  <p:tag name="IGUANATEXCURSOR" val="119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</TotalTime>
  <Words>1535</Words>
  <Application>Microsoft Office PowerPoint</Application>
  <PresentationFormat>Presentazione su schermo (4:3)</PresentationFormat>
  <Paragraphs>206</Paragraphs>
  <Slides>18</Slides>
  <Notes>17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18</vt:i4>
      </vt:variant>
    </vt:vector>
  </HeadingPairs>
  <TitlesOfParts>
    <vt:vector size="22" baseType="lpstr">
      <vt:lpstr>Arial</vt:lpstr>
      <vt:lpstr>Calibri</vt:lpstr>
      <vt:lpstr>Cambria Math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creator>susanna</dc:creator>
  <cp:lastModifiedBy>Matteo Tortoli</cp:lastModifiedBy>
  <cp:revision>218</cp:revision>
  <dcterms:created xsi:type="dcterms:W3CDTF">2012-12-06T09:21:12Z</dcterms:created>
  <dcterms:modified xsi:type="dcterms:W3CDTF">2019-07-03T22:10:20Z</dcterms:modified>
</cp:coreProperties>
</file>