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3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60" y="3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10/07/2019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10/07/2019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tags" Target="../tags/tag18.xml"/><Relationship Id="rId7" Type="http://schemas.openxmlformats.org/officeDocument/2006/relationships/image" Target="../media/image3.emf"/><Relationship Id="rId12" Type="http://schemas.openxmlformats.org/officeDocument/2006/relationships/image" Target="../media/image4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19.xml"/><Relationship Id="rId9" Type="http://schemas.openxmlformats.org/officeDocument/2006/relationships/image" Target="../media/image43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9.png"/><Relationship Id="rId17" Type="http://schemas.openxmlformats.org/officeDocument/2006/relationships/image" Target="../media/image53.png"/><Relationship Id="rId2" Type="http://schemas.openxmlformats.org/officeDocument/2006/relationships/tags" Target="../tags/tag21.xml"/><Relationship Id="rId16" Type="http://schemas.openxmlformats.org/officeDocument/2006/relationships/image" Target="../media/image52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47.png"/><Relationship Id="rId5" Type="http://schemas.openxmlformats.org/officeDocument/2006/relationships/tags" Target="../tags/tag24.xml"/><Relationship Id="rId15" Type="http://schemas.openxmlformats.org/officeDocument/2006/relationships/image" Target="../media/image50.png"/><Relationship Id="rId10" Type="http://schemas.openxmlformats.org/officeDocument/2006/relationships/image" Target="../media/image42.png"/><Relationship Id="rId19" Type="http://schemas.openxmlformats.org/officeDocument/2006/relationships/image" Target="../media/image56.png"/><Relationship Id="rId4" Type="http://schemas.openxmlformats.org/officeDocument/2006/relationships/tags" Target="../tags/tag23.xml"/><Relationship Id="rId9" Type="http://schemas.openxmlformats.org/officeDocument/2006/relationships/image" Target="../media/image3.emf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.emf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85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63.png"/><Relationship Id="rId18" Type="http://schemas.openxmlformats.org/officeDocument/2006/relationships/image" Target="../media/image64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2.png"/><Relationship Id="rId17" Type="http://schemas.openxmlformats.org/officeDocument/2006/relationships/image" Target="../media/image37.png"/><Relationship Id="rId2" Type="http://schemas.openxmlformats.org/officeDocument/2006/relationships/tags" Target="../tags/tag27.xml"/><Relationship Id="rId16" Type="http://schemas.openxmlformats.org/officeDocument/2006/relationships/image" Target="../media/image36.png"/><Relationship Id="rId20" Type="http://schemas.openxmlformats.org/officeDocument/2006/relationships/image" Target="../media/image66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60.png"/><Relationship Id="rId5" Type="http://schemas.openxmlformats.org/officeDocument/2006/relationships/tags" Target="../tags/tag30.xml"/><Relationship Id="rId15" Type="http://schemas.openxmlformats.org/officeDocument/2006/relationships/image" Target="../media/image42.png"/><Relationship Id="rId10" Type="http://schemas.openxmlformats.org/officeDocument/2006/relationships/image" Target="../media/image61.png"/><Relationship Id="rId19" Type="http://schemas.openxmlformats.org/officeDocument/2006/relationships/image" Target="../media/image95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3" Type="http://schemas.openxmlformats.org/officeDocument/2006/relationships/tags" Target="../tags/tag34.xml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emf"/><Relationship Id="rId11" Type="http://schemas.openxmlformats.org/officeDocument/2006/relationships/image" Target="../media/image71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79.png"/><Relationship Id="rId10" Type="http://schemas.openxmlformats.org/officeDocument/2006/relationships/image" Target="../media/image7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9.png"/><Relationship Id="rId1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0.png"/><Relationship Id="rId12" Type="http://schemas.openxmlformats.org/officeDocument/2006/relationships/image" Target="../media/image8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81.png"/><Relationship Id="rId5" Type="http://schemas.openxmlformats.org/officeDocument/2006/relationships/image" Target="../media/image3.emf"/><Relationship Id="rId10" Type="http://schemas.openxmlformats.org/officeDocument/2006/relationships/image" Target="../media/image84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0.png"/><Relationship Id="rId2" Type="http://schemas.openxmlformats.org/officeDocument/2006/relationships/tags" Target="../tags/tag7.xml"/><Relationship Id="rId16" Type="http://schemas.openxmlformats.org/officeDocument/2006/relationships/image" Target="../media/image24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.emf"/><Relationship Id="rId10" Type="http://schemas.openxmlformats.org/officeDocument/2006/relationships/image" Target="../media/image30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12" Type="http://schemas.openxmlformats.org/officeDocument/2006/relationships/image" Target="../media/image3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L’algoritmo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e solo se: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piccolo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corrisponde a due foglie vicine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è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additiva.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576623" y="4908370"/>
            <a:ext cx="1999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11245" y="54954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67192" y="2976532"/>
            <a:ext cx="11430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>
            <a:cxnSpLocks/>
          </p:cNvCxnSpPr>
          <p:nvPr/>
        </p:nvCxnSpPr>
        <p:spPr>
          <a:xfrm>
            <a:off x="5094300" y="2328334"/>
            <a:ext cx="7053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52944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5294459" cy="307777"/>
              </a:xfrm>
              <a:prstGeom prst="rect">
                <a:avLst/>
              </a:prstGeom>
              <a:blipFill>
                <a:blip r:embed="rId10"/>
                <a:stretch>
                  <a:fillRect l="-11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07253" y="3444875"/>
            <a:ext cx="6529308" cy="63173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8941" y="4438274"/>
            <a:ext cx="3929641" cy="146049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blipFill>
                <a:blip r:embed="rId12"/>
                <a:stretch>
                  <a:fillRect l="-495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18652F-B981-4BA7-9111-BA551DADAF5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88285" y="2351483"/>
            <a:ext cx="4093730" cy="489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AC6916A2-01F7-41F1-A401-F48BA0AC1F8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00313" y="3256489"/>
            <a:ext cx="3517556" cy="51352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A9AAFC1-7A9D-46F6-9750-FD6572F350A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99308" y="3877673"/>
            <a:ext cx="3485448" cy="513946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81501" y="248772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87323" y="403670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4356" y="4824181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56" y="4824181"/>
                <a:ext cx="9143817" cy="307777"/>
              </a:xfrm>
              <a:prstGeom prst="rect">
                <a:avLst/>
              </a:prstGeom>
              <a:blipFill>
                <a:blip r:embed="rId17"/>
                <a:stretch>
                  <a:fillRect l="-133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545340" y="6309514"/>
                <a:ext cx="17584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40" y="6309514"/>
                <a:ext cx="1758480" cy="307777"/>
              </a:xfrm>
              <a:prstGeom prst="rect">
                <a:avLst/>
              </a:prstGeom>
              <a:blipFill>
                <a:blip r:embed="rId19"/>
                <a:stretch>
                  <a:fillRect l="-1042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068F28-24BF-43A7-8DC5-7FB82B38C07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11731" y="2637335"/>
            <a:ext cx="504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nodi interni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blipFill>
                <a:blip r:embed="rId7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2246" y="4202144"/>
            <a:ext cx="4559321" cy="2469631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>
            <a:cxnSpLocks/>
          </p:cNvCxnSpPr>
          <p:nvPr/>
        </p:nvCxnSpPr>
        <p:spPr>
          <a:xfrm flipH="1">
            <a:off x="3120570" y="3401329"/>
            <a:ext cx="307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1"/>
          </p:cNvCxnSpPr>
          <p:nvPr/>
        </p:nvCxnSpPr>
        <p:spPr>
          <a:xfrm rot="16200000" flipH="1">
            <a:off x="1018565" y="4163279"/>
            <a:ext cx="1815400" cy="7319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6900818" y="531539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3" y="-16271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/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dirty="0">
                    <a:latin typeface="Arial"/>
                    <a:cs typeface="Arial"/>
                  </a:rPr>
                  <a:t>Parte 4 -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Calcolo discrepanza tra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it-IT" i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blipFill>
                <a:blip r:embed="rId10"/>
                <a:stretch>
                  <a:fillRect l="-1070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1679254"/>
            <a:ext cx="3390514" cy="128743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C84896A-6507-40DD-BDA5-9898DA2B8B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580971" y="2135047"/>
            <a:ext cx="4376788" cy="56540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cxnSpLocks/>
          </p:cNvCxnSpPr>
          <p:nvPr/>
        </p:nvCxnSpPr>
        <p:spPr>
          <a:xfrm>
            <a:off x="3548628" y="2399573"/>
            <a:ext cx="883291" cy="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/>
              <p:nvPr/>
            </p:nvSpPr>
            <p:spPr>
              <a:xfrm>
                <a:off x="-8880" y="30151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Poca discrepanza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80" y="3015115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58383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68822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peso degli archi delle foglie ed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blipFill>
                <a:blip r:embed="rId14"/>
                <a:stretch>
                  <a:fillRect l="-324" t="-637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0084" y="4364978"/>
            <a:ext cx="277036" cy="16206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550C6C8-34D3-4DD8-A2D8-F382FAE0B6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13357" y="4325873"/>
            <a:ext cx="1581631" cy="236330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4432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050122" y="4747077"/>
            <a:ext cx="1719280" cy="242724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>
            <a:cxnSpLocks/>
          </p:cNvCxnSpPr>
          <p:nvPr/>
        </p:nvCxnSpPr>
        <p:spPr>
          <a:xfrm>
            <a:off x="5549153" y="4866202"/>
            <a:ext cx="417307" cy="2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F85403B-710A-468C-8688-5BC96423913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842296" y="5396066"/>
            <a:ext cx="3458855" cy="232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BD840F16-C3E0-4EA6-A0F9-E13186DF7A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651475" y="6380710"/>
            <a:ext cx="3829496" cy="272950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>
            <a:cxnSpLocks/>
          </p:cNvCxnSpPr>
          <p:nvPr/>
        </p:nvCxnSpPr>
        <p:spPr>
          <a:xfrm>
            <a:off x="4566223" y="5049061"/>
            <a:ext cx="0" cy="25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A9FC43-F2C9-4408-B899-F2A86937801E}"/>
              </a:ext>
            </a:extLst>
          </p:cNvPr>
          <p:cNvSpPr txBox="1"/>
          <p:nvPr/>
        </p:nvSpPr>
        <p:spPr>
          <a:xfrm>
            <a:off x="-2" y="1558484"/>
            <a:ext cx="9143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UPGMA (Unweighted Pair Group Method with Arithmetic Mean)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data in input una matrice delle distanze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additiva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restituisce un albero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radicato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 cui tutte le foglie sono alla stessa distanza dalla radice.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Foglie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entità biologiche attualmente esistenti;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Nodi interni  speciazioni;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Ogni vertice ha associato un numero non negativo  età del vertice;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Peso degli archi  differenza tra le età dei nodi;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449164" y="3422038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un cluster per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blipFill>
                <a:blip r:embed="rId6"/>
                <a:stretch>
                  <a:fillRect l="-169" t="-1961" r="-169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4922535" y="4570367"/>
            <a:ext cx="608053" cy="507382"/>
          </a:xfrm>
          <a:prstGeom prst="bentConnector3">
            <a:avLst>
              <a:gd name="adj1" fmla="val 324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1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42942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blipFill>
                <a:blip r:embed="rId7"/>
                <a:stretch>
                  <a:fillRect l="-92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blipFill>
                <a:blip r:embed="rId8"/>
                <a:stretch>
                  <a:fillRect l="-149" t="-2353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4709822" y="1660100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7440646" y="1981796"/>
            <a:ext cx="4522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4055710" y="1989636"/>
            <a:ext cx="516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9144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9144002" cy="307777"/>
              </a:xfrm>
              <a:prstGeom prst="rect">
                <a:avLst/>
              </a:prstGeom>
              <a:blipFill>
                <a:blip r:embed="rId11"/>
                <a:stretch>
                  <a:fillRect l="-6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1711" y="3651055"/>
            <a:ext cx="2194143" cy="4472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4287608" cy="206190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</p:cNvCxnSpPr>
          <p:nvPr/>
        </p:nvCxnSpPr>
        <p:spPr>
          <a:xfrm>
            <a:off x="4478783" y="3344421"/>
            <a:ext cx="0" cy="28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85066" y="4429320"/>
            <a:ext cx="4324215" cy="206190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178524" y="3883282"/>
            <a:ext cx="1043091" cy="5460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35951" y="3874665"/>
            <a:ext cx="1211223" cy="554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0983" y="5189524"/>
            <a:ext cx="5309836" cy="155263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4904837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ed aggiungi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calcolando la distanza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 gli altri elementi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307777"/>
              </a:xfrm>
              <a:prstGeom prst="rect">
                <a:avLst/>
              </a:prstGeom>
              <a:blipFill>
                <a:blip r:embed="rId6"/>
                <a:stretch>
                  <a:fillRect l="-6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2102977"/>
            <a:ext cx="2196174" cy="3485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6" y="2729289"/>
            <a:ext cx="2157357" cy="3485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212198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427676" y="2509045"/>
            <a:ext cx="783638" cy="1426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638489" y="2374197"/>
                <a:ext cx="2504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×1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489" y="2374197"/>
                <a:ext cx="2504535" cy="523220"/>
              </a:xfrm>
              <a:prstGeom prst="rect">
                <a:avLst/>
              </a:prstGeom>
              <a:blipFill>
                <a:blip r:embed="rId10"/>
                <a:stretch>
                  <a:fillRect l="-730" t="-1163" r="-243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33950" y="2509045"/>
            <a:ext cx="483119" cy="1426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blipFill>
                <a:blip r:embed="rId12"/>
                <a:stretch>
                  <a:fillRect l="-620" t="-3922" r="-207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7625" y="4304291"/>
            <a:ext cx="4246227" cy="2483837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C98A8746-964A-4517-BFC9-04F4A96E5301}"/>
              </a:ext>
            </a:extLst>
          </p:cNvPr>
          <p:cNvCxnSpPr>
            <a:cxnSpLocks/>
            <a:stCxn id="40" idx="2"/>
            <a:endCxn id="19" idx="0"/>
          </p:cNvCxnSpPr>
          <p:nvPr/>
        </p:nvCxnSpPr>
        <p:spPr>
          <a:xfrm rot="5400000">
            <a:off x="4613858" y="3726035"/>
            <a:ext cx="295137" cy="861374"/>
          </a:xfrm>
          <a:prstGeom prst="bentConnector3">
            <a:avLst>
              <a:gd name="adj1" fmla="val 379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C656466D-BD8A-4154-9BAD-4E9EC7A50E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180" y="3530079"/>
            <a:ext cx="2307615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calcolando la distanza tra il cluster appena inserito e gli altri elementi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T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1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UPGMA</m:t>
                        </m:r>
                      </m:e>
                    </m:d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operazioni vengono iterate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×1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−1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blipFill>
                <a:blip r:embed="rId5"/>
                <a:stretch>
                  <a:fillRect l="-200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06AA4C96-487C-4655-BC30-3B9A243B02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2871699"/>
            <a:ext cx="4597200" cy="259423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stCxn id="28" idx="2"/>
          </p:cNvCxnSpPr>
          <p:nvPr/>
        </p:nvCxnSpPr>
        <p:spPr>
          <a:xfrm flipH="1">
            <a:off x="4580969" y="2492923"/>
            <a:ext cx="1" cy="37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440250"/>
            <a:ext cx="914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La discussione è terminata, 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2011874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657435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550475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3117853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2021320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846148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970003" y="501188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922184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911076"/>
            <a:ext cx="52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186" y="1448457"/>
            <a:ext cx="914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albero che rappresenta le relazioni evolutive tra le entità biologiche, dove i nodi (o vertici) rappresentano tali entità, mentre gli archi mostrano le loro relazioni.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812865" y="2350168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50203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77016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519166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204371" y="5328257"/>
            <a:ext cx="426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 chiamato radice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5690588" y="5362031"/>
            <a:ext cx="364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senza la radice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98247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6256" y="2504057"/>
            <a:ext cx="1216287" cy="5323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22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890440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494366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891920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495846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91918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495844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893398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497324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031706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  <a:endCxn id="48" idx="1"/>
          </p:cNvCxnSpPr>
          <p:nvPr/>
        </p:nvCxnSpPr>
        <p:spPr>
          <a:xfrm flipV="1">
            <a:off x="3462660" y="2628887"/>
            <a:ext cx="1033186" cy="1993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>
            <a:off x="3462660" y="2828199"/>
            <a:ext cx="1033184" cy="1469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23381" cy="52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0" y="3996359"/>
                <a:ext cx="9143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96359"/>
                <a:ext cx="9143816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114" t="1579" r="1507" b="6645"/>
          <a:stretch/>
        </p:blipFill>
        <p:spPr>
          <a:xfrm>
            <a:off x="553509" y="4889229"/>
            <a:ext cx="7589937" cy="1824777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34181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571908" y="4304136"/>
            <a:ext cx="7037" cy="29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distanza tra i nodi;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68" y="-7099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</p:cNvCxnSpPr>
          <p:nvPr/>
        </p:nvCxnSpPr>
        <p:spPr>
          <a:xfrm>
            <a:off x="1374190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20520" y="2084009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791417" y="1780730"/>
                <a:ext cx="2343522" cy="75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Aggiungi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scrivi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417" y="1780730"/>
                <a:ext cx="2343522" cy="755913"/>
              </a:xfrm>
              <a:prstGeom prst="rect">
                <a:avLst/>
              </a:prstGeom>
              <a:blipFill>
                <a:blip r:embed="rId11"/>
                <a:stretch>
                  <a:fillRect l="-779" t="-1613" b="-8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247727" y="2829930"/>
            <a:ext cx="1008738" cy="4221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291926" y="4131647"/>
            <a:ext cx="1735910" cy="2572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71454B9-4F50-4BA8-88A6-2DD9FDCCD01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297" y="4731439"/>
            <a:ext cx="2747914" cy="430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𝑢𝑝</m:t>
                          </m:r>
                        </m:sub>
                      </m:sSub>
                      <m:r>
                        <a:rPr lang="it-IT" sz="1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?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blipFill>
                <a:blip r:embed="rId16"/>
                <a:stretch>
                  <a:fillRect l="-659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22995C81-14E8-4BBA-8368-E2E9F64E3BB2}"/>
              </a:ext>
            </a:extLst>
          </p:cNvPr>
          <p:cNvSpPr/>
          <p:nvPr/>
        </p:nvSpPr>
        <p:spPr>
          <a:xfrm rot="3658164">
            <a:off x="2017591" y="5557173"/>
            <a:ext cx="859551" cy="1637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5F6AA9EC-CEEB-421F-A3B2-BF2F2FFFB60B}"/>
              </a:ext>
            </a:extLst>
          </p:cNvPr>
          <p:cNvSpPr/>
          <p:nvPr/>
        </p:nvSpPr>
        <p:spPr>
          <a:xfrm rot="5400000">
            <a:off x="1287577" y="4350337"/>
            <a:ext cx="325026" cy="77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68" y="-3065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492280"/>
            <a:ext cx="1823773" cy="1870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68273"/>
            <a:ext cx="1823773" cy="1870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2" y="1737411"/>
            <a:ext cx="2671159" cy="2212303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2062480" y="2684591"/>
            <a:ext cx="503162" cy="1589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blipFill>
                <a:blip r:embed="rId9"/>
                <a:stretch>
                  <a:fillRect t="-2326" r="-677" b="-104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4825" y="2683897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339481" y="1899660"/>
            <a:ext cx="1110030" cy="943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800826" y="2161270"/>
            <a:ext cx="0" cy="451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Scegli un nodo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applica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blipFill>
                <a:blip r:embed="rId11"/>
                <a:stretch>
                  <a:fillRect l="-398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</p:cNvCxnSpPr>
          <p:nvPr/>
        </p:nvCxnSpPr>
        <p:spPr>
          <a:xfrm>
            <a:off x="7800826" y="3944821"/>
            <a:ext cx="0" cy="131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57704" y="4654556"/>
            <a:ext cx="3866609" cy="210180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5824313" y="5705460"/>
            <a:ext cx="2562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03" t="570" r="1103"/>
          <a:stretch/>
        </p:blipFill>
        <p:spPr>
          <a:xfrm>
            <a:off x="115681" y="2693406"/>
            <a:ext cx="4561823" cy="2522478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431A250-978E-46E5-B933-19E6232E36AE}"/>
              </a:ext>
            </a:extLst>
          </p:cNvPr>
          <p:cNvSpPr txBox="1"/>
          <p:nvPr/>
        </p:nvSpPr>
        <p:spPr>
          <a:xfrm>
            <a:off x="297686" y="1593121"/>
            <a:ext cx="142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Infine si calcola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837618" y="2418900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</p:cNvCxnSpPr>
          <p:nvPr/>
        </p:nvCxnSpPr>
        <p:spPr>
          <a:xfrm>
            <a:off x="2441240" y="1922774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blipFill>
                <a:blip r:embed="rId12"/>
                <a:stretch>
                  <a:fillRect l="-455" t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10DA24C6-1EDA-42FE-8548-9089EACC598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3040220"/>
            <a:ext cx="1351484" cy="201940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126657" y="3431425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dei vertici genitori ed aggiornare la matrice D.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F276095-E3A6-48BE-A9BA-92ABB2FC4EE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964030" y="4086141"/>
            <a:ext cx="1273247" cy="1803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09CD041-5608-44FA-9A54-9DB4F729F22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14371" y="5075626"/>
            <a:ext cx="3191728" cy="204120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87E58CB-CEA2-43E1-8AC8-A0C3DBEB484A}"/>
              </a:ext>
            </a:extLst>
          </p:cNvPr>
          <p:cNvCxnSpPr>
            <a:cxnSpLocks/>
          </p:cNvCxnSpPr>
          <p:nvPr/>
        </p:nvCxnSpPr>
        <p:spPr>
          <a:xfrm>
            <a:off x="6812732" y="4370907"/>
            <a:ext cx="0" cy="548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950,1313"/>
  <p:tag name="LATEXADDIN" val="\documentclass{article}&#10;\usepackage{amsmath}&#10;\pagestyle{empty}&#10;\begin{document}&#10;&#10;\[T(step 1) = O(n^2)\]&#10;&#10;&#10;\end{document}"/>
  <p:tag name="IGUANATEXSIZE" val="14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 \[T(step 2)=O(n)\]&#10;&#10;&#10;\end{document}"/>
  <p:tag name="IGUANATEXSIZE" val="14"/>
  <p:tag name="IGUANATEXCURSOR" val="9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242,22"/>
  <p:tag name="LATEXADDIN" val="\documentclass{article}&#10;\usepackage{amsmath}&#10;\pagestyle{empty}&#10;\begin{document}&#10;&#10;\[T(totale)=T(step 1)+T(step 2) \simeq O(n^2)\]&#10;&#10;&#10;\end{document}"/>
  <p:tag name="IGUANATEXSIZE" val="14"/>
  <p:tag name="IGUANATEXCURSOR" val="11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158"/>
  <p:tag name="ORIGINALWIDTH" val="2323,959"/>
  <p:tag name="LATEXADDIN" val="\documentclass{article}&#10;\usepackage{amsmath}&#10;\pagestyle{empty}&#10;\begin{document}&#10;&#10;\[\Delta_{fb}=\frac{\sum_{k=1}^{n}D(f,k)-\sum_{k=1}^{n}D(b,k)}{n-2}=-1\]&#10;&#10;&#10;\end{document}"/>
  <p:tag name="IGUANATEXSIZE" val="14"/>
  <p:tag name="IGUANATEXCURSOR" val="14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,7177"/>
  <p:tag name="ORIGINALWIDTH" val="1774,278"/>
  <p:tag name="LATEXADDIN" val="\documentclass{article}&#10;\usepackage{amsmath}&#10;\pagestyle{empty}&#10;\begin{document}&#10;&#10;&#10;\[edgeweight(f)=\frac{D_{fb}+\Delta_{fb}}{2}=1\]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,7177"/>
  <p:tag name="ORIGINALWIDTH" val="1757,03"/>
  <p:tag name="LATEXADDIN" val="\documentclass{article}&#10;\usepackage{amsmath}&#10;\pagestyle{empty}&#10;\begin{document}&#10;&#10;&#10;\[edgeweight(b)=\frac{D_{fb}-\Delta_{fb}}{2}=2\]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,952"/>
  <p:tag name="ORIGINALWIDTH" val="2991,376"/>
  <p:tag name="LATEXADDIN" val="\documentclass{article}&#10;\usepackage{amsmath}&#10;\pagestyle{empty}&#10;\begin{document}&#10;&#10;\[Discrepancy(D(T),D)=\sum_{i=1}^{j-1}\sum_{j=i+1}^{n}(D_{ij}(T)-D_{ij})^2=1\]&#10;&#10;&#10;\end{document}"/>
  <p:tag name="IGUANATEXSIZE" val="20"/>
  <p:tag name="IGUANATEXCURSOR" val="15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950,1313"/>
  <p:tag name="LATEXADDIN" val="\documentclass{article}&#10;\usepackage{amsmath}&#10;\pagestyle{empty}&#10;\begin{document}&#10;&#10; \[T(step1)=O(n^2)\]&#10;&#10;&#10;\end{document}"/>
  <p:tag name="IGUANATEXSIZE" val="20"/>
  <p:tag name="IGUANATEXCURSOR" val="9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122,235"/>
  <p:tag name="LATEXADDIN" val="\documentclass{article}&#10;\usepackage{amsmath}&#10;\pagestyle{empty}&#10;\begin{document}&#10;&#10;&#10;\[T(NJ)=T(step1)+T(step2)=O(n^2)\]&#10;&#10;\end{document}"/>
  <p:tag name="IGUANATEXSIZE" val="20"/>
  <p:tag name="IGUANATEXCURSOR" val="10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991,751"/>
  <p:tag name="LATEXADDIN" val="\documentclass{article}&#10;\usepackage{amsmath}&#10;\pagestyle{empty}&#10;\begin{document}&#10;&#10;&#10;\[T(Totale)=T(NJ) \times O(n)= O(n^3)\]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1)\simeq O(n^2)\]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1058,868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1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</Words>
  <Application>Microsoft Office PowerPoint</Application>
  <PresentationFormat>Presentazione su schermo (4:3)</PresentationFormat>
  <Paragraphs>201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279</cp:revision>
  <dcterms:created xsi:type="dcterms:W3CDTF">2012-12-06T09:21:12Z</dcterms:created>
  <dcterms:modified xsi:type="dcterms:W3CDTF">2019-07-10T07:16:29Z</dcterms:modified>
</cp:coreProperties>
</file>