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6.xml" ContentType="application/vnd.openxmlformats-officedocument.presentationml.notesSlide+xml"/>
  <Override PartName="/ppt/tags/tag37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2" r:id="rId11"/>
    <p:sldId id="273" r:id="rId12"/>
    <p:sldId id="274" r:id="rId13"/>
    <p:sldId id="275" r:id="rId14"/>
    <p:sldId id="276" r:id="rId15"/>
    <p:sldId id="278" r:id="rId16"/>
    <p:sldId id="279" r:id="rId17"/>
    <p:sldId id="281" r:id="rId18"/>
    <p:sldId id="283" r:id="rId1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980" y="78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10/07/2019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10/07/2019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73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571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890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894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9014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2801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275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281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090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80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8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49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645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244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731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56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10/07/2019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10/07/2019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10/07/2019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10/07/2019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10/07/2019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10/07/2019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10/07/2019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10/07/2019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10/07/2019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10/07/2019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10/07/2019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10/07/2019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6.png"/><Relationship Id="rId3" Type="http://schemas.openxmlformats.org/officeDocument/2006/relationships/tags" Target="../tags/tag18.xml"/><Relationship Id="rId7" Type="http://schemas.openxmlformats.org/officeDocument/2006/relationships/image" Target="../media/image3.emf"/><Relationship Id="rId12" Type="http://schemas.openxmlformats.org/officeDocument/2006/relationships/image" Target="../media/image45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4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4.png"/><Relationship Id="rId4" Type="http://schemas.openxmlformats.org/officeDocument/2006/relationships/tags" Target="../tags/tag19.xml"/><Relationship Id="rId9" Type="http://schemas.openxmlformats.org/officeDocument/2006/relationships/image" Target="../media/image43.png"/><Relationship Id="rId14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13" Type="http://schemas.openxmlformats.org/officeDocument/2006/relationships/image" Target="../media/image48.png"/><Relationship Id="rId18" Type="http://schemas.openxmlformats.org/officeDocument/2006/relationships/image" Target="../media/image54.png"/><Relationship Id="rId3" Type="http://schemas.openxmlformats.org/officeDocument/2006/relationships/tags" Target="../tags/tag2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9.png"/><Relationship Id="rId17" Type="http://schemas.openxmlformats.org/officeDocument/2006/relationships/image" Target="../media/image53.png"/><Relationship Id="rId2" Type="http://schemas.openxmlformats.org/officeDocument/2006/relationships/tags" Target="../tags/tag21.xml"/><Relationship Id="rId16" Type="http://schemas.openxmlformats.org/officeDocument/2006/relationships/image" Target="../media/image52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47.png"/><Relationship Id="rId5" Type="http://schemas.openxmlformats.org/officeDocument/2006/relationships/tags" Target="../tags/tag24.xml"/><Relationship Id="rId15" Type="http://schemas.openxmlformats.org/officeDocument/2006/relationships/image" Target="../media/image50.png"/><Relationship Id="rId10" Type="http://schemas.openxmlformats.org/officeDocument/2006/relationships/image" Target="../media/image42.png"/><Relationship Id="rId19" Type="http://schemas.openxmlformats.org/officeDocument/2006/relationships/image" Target="../media/image56.png"/><Relationship Id="rId4" Type="http://schemas.openxmlformats.org/officeDocument/2006/relationships/tags" Target="../tags/tag23.xml"/><Relationship Id="rId9" Type="http://schemas.openxmlformats.org/officeDocument/2006/relationships/image" Target="../media/image3.emf"/><Relationship Id="rId1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3.emf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85.png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13" Type="http://schemas.openxmlformats.org/officeDocument/2006/relationships/image" Target="../media/image63.png"/><Relationship Id="rId18" Type="http://schemas.openxmlformats.org/officeDocument/2006/relationships/image" Target="../media/image64.png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2.png"/><Relationship Id="rId17" Type="http://schemas.openxmlformats.org/officeDocument/2006/relationships/image" Target="../media/image37.png"/><Relationship Id="rId2" Type="http://schemas.openxmlformats.org/officeDocument/2006/relationships/tags" Target="../tags/tag27.xml"/><Relationship Id="rId16" Type="http://schemas.openxmlformats.org/officeDocument/2006/relationships/image" Target="../media/image36.png"/><Relationship Id="rId20" Type="http://schemas.openxmlformats.org/officeDocument/2006/relationships/image" Target="../media/image66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60.png"/><Relationship Id="rId5" Type="http://schemas.openxmlformats.org/officeDocument/2006/relationships/tags" Target="../tags/tag30.xml"/><Relationship Id="rId15" Type="http://schemas.openxmlformats.org/officeDocument/2006/relationships/image" Target="../media/image42.png"/><Relationship Id="rId10" Type="http://schemas.openxmlformats.org/officeDocument/2006/relationships/image" Target="../media/image61.png"/><Relationship Id="rId19" Type="http://schemas.openxmlformats.org/officeDocument/2006/relationships/image" Target="../media/image95.png"/><Relationship Id="rId4" Type="http://schemas.openxmlformats.org/officeDocument/2006/relationships/tags" Target="../tags/tag29.xml"/><Relationship Id="rId9" Type="http://schemas.openxmlformats.org/officeDocument/2006/relationships/image" Target="../media/image3.emf"/><Relationship Id="rId14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7.png"/><Relationship Id="rId3" Type="http://schemas.openxmlformats.org/officeDocument/2006/relationships/tags" Target="../tags/tag34.xml"/><Relationship Id="rId7" Type="http://schemas.openxmlformats.org/officeDocument/2006/relationships/image" Target="../media/image72.png"/><Relationship Id="rId12" Type="http://schemas.openxmlformats.org/officeDocument/2006/relationships/image" Target="../media/image75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3.emf"/><Relationship Id="rId11" Type="http://schemas.openxmlformats.org/officeDocument/2006/relationships/image" Target="../media/image71.png"/><Relationship Id="rId5" Type="http://schemas.openxmlformats.org/officeDocument/2006/relationships/notesSlide" Target="../notesSlides/notesSlide15.xml"/><Relationship Id="rId15" Type="http://schemas.openxmlformats.org/officeDocument/2006/relationships/image" Target="../media/image79.png"/><Relationship Id="rId10" Type="http://schemas.openxmlformats.org/officeDocument/2006/relationships/image" Target="../media/image7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9.png"/><Relationship Id="rId14" Type="http://schemas.openxmlformats.org/officeDocument/2006/relationships/image" Target="../media/image7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1.png"/><Relationship Id="rId12" Type="http://schemas.openxmlformats.org/officeDocument/2006/relationships/image" Target="../media/image87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80.png"/><Relationship Id="rId5" Type="http://schemas.openxmlformats.org/officeDocument/2006/relationships/image" Target="../media/image3.emf"/><Relationship Id="rId10" Type="http://schemas.openxmlformats.org/officeDocument/2006/relationships/image" Target="../media/image84.png"/><Relationship Id="rId4" Type="http://schemas.openxmlformats.org/officeDocument/2006/relationships/notesSlide" Target="../notesSlides/notesSlide16.xml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12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image" Target="../media/image8.png"/><Relationship Id="rId1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3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2.png"/><Relationship Id="rId3" Type="http://schemas.openxmlformats.org/officeDocument/2006/relationships/tags" Target="../tags/tag8.xml"/><Relationship Id="rId7" Type="http://schemas.openxmlformats.org/officeDocument/2006/relationships/image" Target="../media/image3.emf"/><Relationship Id="rId12" Type="http://schemas.openxmlformats.org/officeDocument/2006/relationships/image" Target="../media/image20.png"/><Relationship Id="rId2" Type="http://schemas.openxmlformats.org/officeDocument/2006/relationships/tags" Target="../tags/tag7.xml"/><Relationship Id="rId16" Type="http://schemas.openxmlformats.org/officeDocument/2006/relationships/image" Target="../media/image24.png"/><Relationship Id="rId1" Type="http://schemas.openxmlformats.org/officeDocument/2006/relationships/tags" Target="../tags/tag6.x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25.png"/><Relationship Id="rId10" Type="http://schemas.openxmlformats.org/officeDocument/2006/relationships/image" Target="../media/image19.png"/><Relationship Id="rId4" Type="http://schemas.openxmlformats.org/officeDocument/2006/relationships/tags" Target="../tags/tag9.xml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3.emf"/><Relationship Id="rId10" Type="http://schemas.openxmlformats.org/officeDocument/2006/relationships/image" Target="../media/image30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png"/><Relationship Id="rId3" Type="http://schemas.openxmlformats.org/officeDocument/2006/relationships/tags" Target="../tags/tag14.xml"/><Relationship Id="rId7" Type="http://schemas.openxmlformats.org/officeDocument/2006/relationships/image" Target="../media/image3.emf"/><Relationship Id="rId12" Type="http://schemas.openxmlformats.org/officeDocument/2006/relationships/image" Target="../media/image35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38.png"/><Relationship Id="rId4" Type="http://schemas.openxmlformats.org/officeDocument/2006/relationships/tags" Target="../tags/tag15.xml"/><Relationship Id="rId9" Type="http://schemas.openxmlformats.org/officeDocument/2006/relationships/image" Target="../media/image34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388"/>
            <a:ext cx="9144000" cy="687238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Matteo Tortoli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5020924" y="4590468"/>
            <a:ext cx="3523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dirty="0">
                <a:latin typeface=""/>
              </a:rPr>
              <a:t>Relatrice Prof.ssa Maria Cecilia Verri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433389" y="647436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12 luglio 2019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016122" y="870433"/>
            <a:ext cx="4411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Applicazioni dell’algoritmica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alla biologia: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alberi evolutivi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705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Criticità dell’algoritmo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/>
              <p:nvPr/>
            </p:nvSpPr>
            <p:spPr>
              <a:xfrm>
                <a:off x="-185" y="2237868"/>
                <a:ext cx="913475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L’algoritmo costruisce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e solo se: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L’elemento più piccolo in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corrisponde a due foglie vicine in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è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additiva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2237868"/>
                <a:ext cx="9134754" cy="738664"/>
              </a:xfrm>
              <a:prstGeom prst="rect">
                <a:avLst/>
              </a:prstGeom>
              <a:blipFill>
                <a:blip r:embed="rId4"/>
                <a:stretch>
                  <a:fillRect t="-1653" b="-82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218B5CC-D5D3-4534-9DC6-58A563BDD5A1}"/>
              </a:ext>
            </a:extLst>
          </p:cNvPr>
          <p:cNvSpPr txBox="1"/>
          <p:nvPr/>
        </p:nvSpPr>
        <p:spPr>
          <a:xfrm>
            <a:off x="-185" y="3601344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Per definizione di non additività, non c’è modo che un albero si adatti ad una matrice non additiva.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/>
              <p:nvPr/>
            </p:nvSpPr>
            <p:spPr>
              <a:xfrm>
                <a:off x="9246" y="4600593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tal caso possiamo costruire un 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non additiva.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" y="4600593"/>
                <a:ext cx="9134754" cy="307777"/>
              </a:xfrm>
              <a:prstGeom prst="rect">
                <a:avLst/>
              </a:prstGeom>
              <a:blipFill>
                <a:blip r:embed="rId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26E53D5-7275-4EA1-8B8C-CBB7ABFC5C54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>
            <a:off x="4567192" y="3909121"/>
            <a:ext cx="9431" cy="691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22C3A81F-E8D3-45C5-870E-4674BBD0280B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4576623" y="4908370"/>
            <a:ext cx="1999" cy="58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DC4191F-049C-4A1B-96DF-517C461B1E4D}"/>
              </a:ext>
            </a:extLst>
          </p:cNvPr>
          <p:cNvSpPr txBox="1"/>
          <p:nvPr/>
        </p:nvSpPr>
        <p:spPr>
          <a:xfrm>
            <a:off x="11245" y="5495407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Algoritmo che risolve entrambe le criticità: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Neighbor-Joining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A97A078-F0A2-45A5-AFE4-03206DCE28D4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4567192" y="2976532"/>
            <a:ext cx="11430" cy="58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4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ADDC409-2037-4C63-98EB-84943F468B73}"/>
              </a:ext>
            </a:extLst>
          </p:cNvPr>
          <p:cNvSpPr txBox="1"/>
          <p:nvPr/>
        </p:nvSpPr>
        <p:spPr>
          <a:xfrm>
            <a:off x="-13501" y="2066724"/>
            <a:ext cx="151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non additiva in input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A71EFF-CC4F-404C-AACB-9296A5B242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902" y="1444097"/>
            <a:ext cx="2906159" cy="148537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DCEBC03-7416-4B9F-B434-F48AC91C54DD}"/>
              </a:ext>
            </a:extLst>
          </p:cNvPr>
          <p:cNvCxnSpPr>
            <a:cxnSpLocks/>
          </p:cNvCxnSpPr>
          <p:nvPr/>
        </p:nvCxnSpPr>
        <p:spPr>
          <a:xfrm>
            <a:off x="1530951" y="2328334"/>
            <a:ext cx="450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/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Obiettivo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costruire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al meglio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blipFill>
                <a:blip r:embed="rId9"/>
                <a:stretch>
                  <a:fillRect l="-566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97B6F3D-C13B-4402-ACF3-FD9146B6E8F8}"/>
              </a:ext>
            </a:extLst>
          </p:cNvPr>
          <p:cNvCxnSpPr>
            <a:cxnSpLocks/>
          </p:cNvCxnSpPr>
          <p:nvPr/>
        </p:nvCxnSpPr>
        <p:spPr>
          <a:xfrm>
            <a:off x="5094300" y="2328334"/>
            <a:ext cx="7053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/>
              <p:nvPr/>
            </p:nvSpPr>
            <p:spPr>
              <a:xfrm>
                <a:off x="9061" y="3022080"/>
                <a:ext cx="52944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Costruisci la matrice       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Data in input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definisce       :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3022080"/>
                <a:ext cx="5294459" cy="307777"/>
              </a:xfrm>
              <a:prstGeom prst="rect">
                <a:avLst/>
              </a:prstGeom>
              <a:blipFill>
                <a:blip r:embed="rId10"/>
                <a:stretch>
                  <a:fillRect l="-115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0634422C-9AD4-4582-A364-F56E6B0893E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096702" y="3085616"/>
            <a:ext cx="284479" cy="16642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923EAE2F-F50B-40AC-8950-CEC30024AB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09821" y="3085616"/>
            <a:ext cx="284479" cy="16642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880DC5D-46BA-48E8-A222-FEC04A2BBBA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307253" y="3444875"/>
            <a:ext cx="6529308" cy="63173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2C00EE1-0A57-49C5-8A7F-D78AB9FCE7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38941" y="4438274"/>
            <a:ext cx="3929641" cy="1460492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4B58D50-B8DA-4FE0-8CF9-BD9B7441ACD7}"/>
              </a:ext>
            </a:extLst>
          </p:cNvPr>
          <p:cNvCxnSpPr/>
          <p:nvPr/>
        </p:nvCxnSpPr>
        <p:spPr>
          <a:xfrm>
            <a:off x="4571907" y="4053714"/>
            <a:ext cx="0" cy="316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/>
              <p:nvPr/>
            </p:nvSpPr>
            <p:spPr>
              <a:xfrm>
                <a:off x="1011277" y="6375796"/>
                <a:ext cx="70141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L’elemento più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piccolo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      corrisponde ad una coppia di foglie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vicine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nell’albero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77" y="6375796"/>
                <a:ext cx="7014136" cy="307777"/>
              </a:xfrm>
              <a:prstGeom prst="rect">
                <a:avLst/>
              </a:prstGeom>
              <a:blipFill>
                <a:blip r:embed="rId14"/>
                <a:stretch>
                  <a:fillRect l="-26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141629" y="6422176"/>
            <a:ext cx="284479" cy="166420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F749C5D-6AFE-47B4-BC7B-263D290A7828}"/>
              </a:ext>
            </a:extLst>
          </p:cNvPr>
          <p:cNvCxnSpPr/>
          <p:nvPr/>
        </p:nvCxnSpPr>
        <p:spPr>
          <a:xfrm>
            <a:off x="4612547" y="5993743"/>
            <a:ext cx="0" cy="362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41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9062" y="1538848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Cerca l’elemento minimo in       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			     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631440" y="1599366"/>
            <a:ext cx="284479" cy="16642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D348F97-63CE-4D4D-AF0B-AB0927BBCE5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224113" y="1599366"/>
            <a:ext cx="1196190" cy="286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/>
              <p:nvPr/>
            </p:nvSpPr>
            <p:spPr>
              <a:xfrm>
                <a:off x="-49715" y="2483446"/>
                <a:ext cx="24614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delta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tra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715" y="2483446"/>
                <a:ext cx="2461446" cy="307777"/>
              </a:xfrm>
              <a:prstGeom prst="rect">
                <a:avLst/>
              </a:prstGeom>
              <a:blipFill>
                <a:blip r:embed="rId12"/>
                <a:stretch>
                  <a:fillRect l="-495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A118652F-B981-4BA7-9111-BA551DADAF5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988285" y="2351483"/>
            <a:ext cx="4093730" cy="4893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/>
              <p:nvPr/>
            </p:nvSpPr>
            <p:spPr>
              <a:xfrm>
                <a:off x="1177" y="3728930"/>
                <a:ext cx="3901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𝑒𝑑𝑔𝑒𝑤𝑒𝑖𝑔h𝑡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𝑒𝑑𝑔𝑒𝑤𝑒𝑖𝑔h𝑡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" y="3728930"/>
                <a:ext cx="3901533" cy="307777"/>
              </a:xfrm>
              <a:prstGeom prst="rect">
                <a:avLst/>
              </a:prstGeom>
              <a:blipFill>
                <a:blip r:embed="rId14"/>
                <a:stretch>
                  <a:fillRect l="-156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AC6916A2-01F7-41F1-A401-F48BA0AC1F8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300313" y="3256489"/>
            <a:ext cx="3517556" cy="51352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1A9AAFC1-7A9D-46F6-9750-FD6572F350A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299308" y="3877673"/>
            <a:ext cx="3485448" cy="513946"/>
          </a:xfrm>
          <a:prstGeom prst="rect">
            <a:avLst/>
          </a:prstGeom>
        </p:spPr>
      </p:pic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57AA5BA1-39C0-4221-8271-0C4F60A8D716}"/>
              </a:ext>
            </a:extLst>
          </p:cNvPr>
          <p:cNvCxnSpPr>
            <a:stCxn id="31" idx="0"/>
          </p:cNvCxnSpPr>
          <p:nvPr/>
        </p:nvCxnSpPr>
        <p:spPr>
          <a:xfrm rot="5400000" flipH="1" flipV="1">
            <a:off x="2981501" y="2487729"/>
            <a:ext cx="211645" cy="2270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a gomito 38">
            <a:extLst>
              <a:ext uri="{FF2B5EF4-FFF2-40B4-BE49-F238E27FC236}">
                <a16:creationId xmlns:a16="http://schemas.microsoft.com/office/drawing/2014/main" id="{980046F2-C7C2-4222-9360-849B9EEA193B}"/>
              </a:ext>
            </a:extLst>
          </p:cNvPr>
          <p:cNvCxnSpPr>
            <a:cxnSpLocks/>
          </p:cNvCxnSpPr>
          <p:nvPr/>
        </p:nvCxnSpPr>
        <p:spPr>
          <a:xfrm>
            <a:off x="3087323" y="4036707"/>
            <a:ext cx="1079547" cy="128893"/>
          </a:xfrm>
          <a:prstGeom prst="bentConnector3">
            <a:avLst>
              <a:gd name="adj1" fmla="val -82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/>
              <p:nvPr/>
            </p:nvSpPr>
            <p:spPr>
              <a:xfrm>
                <a:off x="-14356" y="4824181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Aggiungi il genitore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ovvero una riga ed una colonna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 </a:t>
                </a:r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356" y="4824181"/>
                <a:ext cx="9143817" cy="307777"/>
              </a:xfrm>
              <a:prstGeom prst="rect">
                <a:avLst/>
              </a:prstGeom>
              <a:blipFill>
                <a:blip r:embed="rId17"/>
                <a:stretch>
                  <a:fillRect l="-133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73965911-F528-4196-BD79-F6C6FC72237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234999" y="5576890"/>
            <a:ext cx="4379161" cy="357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/>
              <p:nvPr/>
            </p:nvSpPr>
            <p:spPr>
              <a:xfrm>
                <a:off x="3545340" y="6309514"/>
                <a:ext cx="17584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340" y="6309514"/>
                <a:ext cx="1758480" cy="307777"/>
              </a:xfrm>
              <a:prstGeom prst="rect">
                <a:avLst/>
              </a:prstGeom>
              <a:blipFill>
                <a:blip r:embed="rId19"/>
                <a:stretch>
                  <a:fillRect l="-1042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645D829-4CA8-4A3C-8815-33A1872B7727}"/>
              </a:ext>
            </a:extLst>
          </p:cNvPr>
          <p:cNvCxnSpPr/>
          <p:nvPr/>
        </p:nvCxnSpPr>
        <p:spPr>
          <a:xfrm>
            <a:off x="4420303" y="5258634"/>
            <a:ext cx="0" cy="318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3F51039D-CC66-465C-8D01-64B42EC8F1B1}"/>
              </a:ext>
            </a:extLst>
          </p:cNvPr>
          <p:cNvCxnSpPr>
            <a:cxnSpLocks/>
          </p:cNvCxnSpPr>
          <p:nvPr/>
        </p:nvCxnSpPr>
        <p:spPr>
          <a:xfrm flipH="1">
            <a:off x="4420303" y="5964885"/>
            <a:ext cx="4277" cy="28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D5068F28-24BF-43A7-8DC5-7FB82B38C07A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411731" y="2637335"/>
            <a:ext cx="5041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65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-1" y="1912685"/>
            <a:ext cx="187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La matrice risultate è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5590C64-9A42-4036-AAE6-4116DCD3E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065" y="1363331"/>
            <a:ext cx="3120570" cy="1179988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45DBC41A-55EE-4619-8429-CA96E85D315C}"/>
              </a:ext>
            </a:extLst>
          </p:cNvPr>
          <p:cNvCxnSpPr>
            <a:stCxn id="15" idx="3"/>
          </p:cNvCxnSpPr>
          <p:nvPr/>
        </p:nvCxnSpPr>
        <p:spPr>
          <a:xfrm flipV="1">
            <a:off x="1870537" y="2066573"/>
            <a:ext cx="34988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/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 gli step fino a che non ottieni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blipFill>
                <a:blip r:embed="rId5"/>
                <a:stretch>
                  <a:fillRect l="-711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1DA1560-7DFA-4B39-BDD6-FDBAEFB6F183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422275" y="2066574"/>
            <a:ext cx="979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6F0D14F6-77BE-4B37-950B-35CCA9983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2163" y="2764065"/>
            <a:ext cx="2735126" cy="991099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BBA40F3-4895-43DB-91FC-209DC9D293BB}"/>
              </a:ext>
            </a:extLst>
          </p:cNvPr>
          <p:cNvCxnSpPr>
            <a:cxnSpLocks/>
          </p:cNvCxnSpPr>
          <p:nvPr/>
        </p:nvCxnSpPr>
        <p:spPr>
          <a:xfrm>
            <a:off x="7687404" y="2414458"/>
            <a:ext cx="0" cy="349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/>
              <p:nvPr/>
            </p:nvSpPr>
            <p:spPr>
              <a:xfrm>
                <a:off x="0" y="3098340"/>
                <a:ext cx="31205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nodi interni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arco di peso 1,5.</a:t>
                </a:r>
                <a:b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Costruisci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8340"/>
                <a:ext cx="3120570" cy="523220"/>
              </a:xfrm>
              <a:prstGeom prst="rect">
                <a:avLst/>
              </a:prstGeom>
              <a:blipFill>
                <a:blip r:embed="rId7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D65C047C-52B0-4781-877D-2BFF5A758D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2246" y="4202144"/>
            <a:ext cx="4559321" cy="2469631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26F273B-0F1B-4EF7-9F93-E2777D4DEC73}"/>
              </a:ext>
            </a:extLst>
          </p:cNvPr>
          <p:cNvCxnSpPr>
            <a:cxnSpLocks/>
          </p:cNvCxnSpPr>
          <p:nvPr/>
        </p:nvCxnSpPr>
        <p:spPr>
          <a:xfrm flipH="1">
            <a:off x="3120570" y="3401329"/>
            <a:ext cx="307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0D6FA3E5-A138-44B5-B07B-E6898128A073}"/>
              </a:ext>
            </a:extLst>
          </p:cNvPr>
          <p:cNvCxnSpPr>
            <a:cxnSpLocks/>
            <a:stCxn id="36" idx="2"/>
            <a:endCxn id="19" idx="1"/>
          </p:cNvCxnSpPr>
          <p:nvPr/>
        </p:nvCxnSpPr>
        <p:spPr>
          <a:xfrm rot="16200000" flipH="1">
            <a:off x="1018565" y="4163279"/>
            <a:ext cx="1815400" cy="73196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358826E-26A2-47D1-A40A-7A93DACAB6C2}"/>
              </a:ext>
            </a:extLst>
          </p:cNvPr>
          <p:cNvSpPr txBox="1"/>
          <p:nvPr/>
        </p:nvSpPr>
        <p:spPr>
          <a:xfrm>
            <a:off x="6900818" y="5315390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</p:spTree>
    <p:extLst>
      <p:ext uri="{BB962C8B-B14F-4D97-AF65-F5344CB8AC3E}">
        <p14:creationId xmlns:p14="http://schemas.microsoft.com/office/powerpoint/2010/main" val="160592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3" y="-16271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C4172192-17B0-4035-AFD1-CBC8BDE7E4CD}"/>
                  </a:ext>
                </a:extLst>
              </p:cNvPr>
              <p:cNvSpPr txBox="1"/>
              <p:nvPr/>
            </p:nvSpPr>
            <p:spPr>
              <a:xfrm>
                <a:off x="9062" y="1077183"/>
                <a:ext cx="4557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i="1" dirty="0">
                    <a:latin typeface="Arial"/>
                    <a:cs typeface="Arial"/>
                  </a:rPr>
                  <a:t>Parte 4 - 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Calcolo discrepanza tra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</m:d>
                  </m:oMath>
                </a14:m>
                <a:endParaRPr lang="it-IT" i="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C4172192-17B0-4035-AFD1-CBC8BDE7E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077183"/>
                <a:ext cx="4557162" cy="369332"/>
              </a:xfrm>
              <a:prstGeom prst="rect">
                <a:avLst/>
              </a:prstGeom>
              <a:blipFill>
                <a:blip r:embed="rId10"/>
                <a:stretch>
                  <a:fillRect l="-1070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1BBB9CBA-BD57-4FF9-938C-0ACB28B146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62" y="1679254"/>
            <a:ext cx="3390514" cy="128743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C84896A-6507-40DD-BDA5-9898DA2B8B1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580971" y="2135047"/>
            <a:ext cx="4376788" cy="565409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E008E4E-9B8D-4D2D-B2F5-849EDF25E22C}"/>
              </a:ext>
            </a:extLst>
          </p:cNvPr>
          <p:cNvCxnSpPr>
            <a:cxnSpLocks/>
          </p:cNvCxnSpPr>
          <p:nvPr/>
        </p:nvCxnSpPr>
        <p:spPr>
          <a:xfrm>
            <a:off x="3548628" y="2399573"/>
            <a:ext cx="883291" cy="7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DAAD4E65-013D-4226-B5A8-21B5F3CCF070}"/>
                  </a:ext>
                </a:extLst>
              </p:cNvPr>
              <p:cNvSpPr txBox="1"/>
              <p:nvPr/>
            </p:nvSpPr>
            <p:spPr>
              <a:xfrm>
                <a:off x="-8880" y="3015115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Poca discrepanza tra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DAAD4E65-013D-4226-B5A8-21B5F3CCF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80" y="3015115"/>
                <a:ext cx="9143817" cy="307777"/>
              </a:xfrm>
              <a:prstGeom prst="rect">
                <a:avLst/>
              </a:prstGeom>
              <a:blipFill>
                <a:blip r:embed="rId1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0F403E21-5EF8-48A7-B881-653B67263F43}"/>
              </a:ext>
            </a:extLst>
          </p:cNvPr>
          <p:cNvCxnSpPr>
            <a:cxnSpLocks/>
          </p:cNvCxnSpPr>
          <p:nvPr/>
        </p:nvCxnSpPr>
        <p:spPr>
          <a:xfrm>
            <a:off x="436880" y="3583837"/>
            <a:ext cx="80988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E379512-7B58-4DB3-8F7E-C11A404B9A9E}"/>
              </a:ext>
            </a:extLst>
          </p:cNvPr>
          <p:cNvSpPr txBox="1"/>
          <p:nvPr/>
        </p:nvSpPr>
        <p:spPr>
          <a:xfrm>
            <a:off x="-185" y="3688222"/>
            <a:ext cx="26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/>
              <p:nvPr/>
            </p:nvSpPr>
            <p:spPr>
              <a:xfrm>
                <a:off x="9062" y="4073884"/>
                <a:ext cx="563735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      e cerca l’elemento minimo</a:t>
                </a: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peso degli archi delle foglie ed 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4073884"/>
                <a:ext cx="5637357" cy="954107"/>
              </a:xfrm>
              <a:prstGeom prst="rect">
                <a:avLst/>
              </a:prstGeom>
              <a:blipFill>
                <a:blip r:embed="rId14"/>
                <a:stretch>
                  <a:fillRect l="-324" t="-637" b="-57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magine 27">
            <a:extLst>
              <a:ext uri="{FF2B5EF4-FFF2-40B4-BE49-F238E27FC236}">
                <a16:creationId xmlns:a16="http://schemas.microsoft.com/office/drawing/2014/main" id="{2B192171-216A-4F85-B932-718D8F7666E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10084" y="4364978"/>
            <a:ext cx="277036" cy="16206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550C6C8-34D3-4DD8-A2D8-F382FAE0B6C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713357" y="4325873"/>
            <a:ext cx="1581631" cy="236330"/>
          </a:xfrm>
          <a:prstGeom prst="rect">
            <a:avLst/>
          </a:prstGeom>
        </p:spPr>
      </p:pic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B9DA538-BBDF-414F-92B5-448543060733}"/>
              </a:ext>
            </a:extLst>
          </p:cNvPr>
          <p:cNvCxnSpPr>
            <a:cxnSpLocks/>
          </p:cNvCxnSpPr>
          <p:nvPr/>
        </p:nvCxnSpPr>
        <p:spPr>
          <a:xfrm>
            <a:off x="3240351" y="4443216"/>
            <a:ext cx="3690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01CE4583-1FE6-44C8-BFE8-44A282FA28D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050122" y="4747077"/>
            <a:ext cx="1719280" cy="242724"/>
          </a:xfrm>
          <a:prstGeom prst="rect">
            <a:avLst/>
          </a:prstGeom>
        </p:spPr>
      </p:pic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1475641-586A-43E0-AA40-70B60EE85942}"/>
              </a:ext>
            </a:extLst>
          </p:cNvPr>
          <p:cNvCxnSpPr>
            <a:cxnSpLocks/>
          </p:cNvCxnSpPr>
          <p:nvPr/>
        </p:nvCxnSpPr>
        <p:spPr>
          <a:xfrm>
            <a:off x="5549153" y="4866202"/>
            <a:ext cx="417307" cy="2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1F85403B-710A-468C-8688-5BC96423913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842296" y="5396066"/>
            <a:ext cx="3458855" cy="2329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/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Eseguito tante volte quante sono le foglie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quindi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</a:t>
                </a:r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blipFill>
                <a:blip r:embed="rId19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BD840F16-C3E0-4EA6-A0F9-E13186DF7A6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2651475" y="6380710"/>
            <a:ext cx="3829496" cy="272950"/>
          </a:xfrm>
          <a:prstGeom prst="rect">
            <a:avLst/>
          </a:prstGeom>
        </p:spPr>
      </p:pic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F776919D-8410-4C21-AF2A-90150C2A68C1}"/>
              </a:ext>
            </a:extLst>
          </p:cNvPr>
          <p:cNvCxnSpPr>
            <a:cxnSpLocks/>
          </p:cNvCxnSpPr>
          <p:nvPr/>
        </p:nvCxnSpPr>
        <p:spPr>
          <a:xfrm>
            <a:off x="4566223" y="5049061"/>
            <a:ext cx="0" cy="254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101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3A9FC43-F2C9-4408-B899-F2A86937801E}"/>
              </a:ext>
            </a:extLst>
          </p:cNvPr>
          <p:cNvSpPr txBox="1"/>
          <p:nvPr/>
        </p:nvSpPr>
        <p:spPr>
          <a:xfrm>
            <a:off x="-2" y="1558484"/>
            <a:ext cx="91438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UPGMA (Unweighted Pair Group Method with Arithmetic Mean)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data in input una matrice delle distanze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additiva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o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restituisce un albero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radicato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in cui tutte le foglie sono alla stessa distanza dalla radice.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Foglie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entità biologiche attualmente esistenti;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Nodi interni  speciazioni;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Ogni vertice ha associato un numero non negativo  età del vertice;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Peso degli archi  differenza tra le età dei nodi;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3F45879-4FAE-433B-864F-BC6AB7355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849" y="4341701"/>
            <a:ext cx="2806686" cy="1472095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DB61547-2C89-4D3B-B732-077DD3E5D4B0}"/>
              </a:ext>
            </a:extLst>
          </p:cNvPr>
          <p:cNvSpPr txBox="1"/>
          <p:nvPr/>
        </p:nvSpPr>
        <p:spPr>
          <a:xfrm>
            <a:off x="9972" y="4980559"/>
            <a:ext cx="151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non additiva in input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FCF9CA4A-3CB4-4379-962E-749E26AFEF77}"/>
              </a:ext>
            </a:extLst>
          </p:cNvPr>
          <p:cNvCxnSpPr>
            <a:cxnSpLocks/>
          </p:cNvCxnSpPr>
          <p:nvPr/>
        </p:nvCxnSpPr>
        <p:spPr>
          <a:xfrm>
            <a:off x="1554424" y="5242203"/>
            <a:ext cx="450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05A39BFF-5BF6-44C2-A2A7-506D5FA561CD}"/>
              </a:ext>
            </a:extLst>
          </p:cNvPr>
          <p:cNvCxnSpPr>
            <a:cxnSpLocks/>
          </p:cNvCxnSpPr>
          <p:nvPr/>
        </p:nvCxnSpPr>
        <p:spPr>
          <a:xfrm>
            <a:off x="449164" y="3422038"/>
            <a:ext cx="8174460" cy="66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/>
              <p:nvPr/>
            </p:nvSpPr>
            <p:spPr>
              <a:xfrm>
                <a:off x="5530588" y="4416478"/>
                <a:ext cx="36043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 partire da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crea un cluster per foglia</a:t>
                </a: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588" y="4416478"/>
                <a:ext cx="3604349" cy="307777"/>
              </a:xfrm>
              <a:prstGeom prst="rect">
                <a:avLst/>
              </a:prstGeom>
              <a:blipFill>
                <a:blip r:embed="rId6"/>
                <a:stretch>
                  <a:fillRect l="-169" t="-1961" r="-169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a gomito 5">
            <a:extLst>
              <a:ext uri="{FF2B5EF4-FFF2-40B4-BE49-F238E27FC236}">
                <a16:creationId xmlns:a16="http://schemas.microsoft.com/office/drawing/2014/main" id="{62072968-7F3F-4319-B4DD-90D752C5D527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 flipV="1">
            <a:off x="4922535" y="4570367"/>
            <a:ext cx="608053" cy="507382"/>
          </a:xfrm>
          <a:prstGeom prst="bentConnector3">
            <a:avLst>
              <a:gd name="adj1" fmla="val 324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AD8FED7F-31F3-45C7-9AFA-FF29DE7A55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1518" y="5446385"/>
            <a:ext cx="3035807" cy="327956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5C0FAADA-8E48-4F12-B109-1B84743F22D3}"/>
              </a:ext>
            </a:extLst>
          </p:cNvPr>
          <p:cNvCxnSpPr>
            <a:endCxn id="17" idx="0"/>
          </p:cNvCxnSpPr>
          <p:nvPr/>
        </p:nvCxnSpPr>
        <p:spPr>
          <a:xfrm>
            <a:off x="7429421" y="4939698"/>
            <a:ext cx="1" cy="506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68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" y="-8307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/>
              <p:nvPr/>
            </p:nvSpPr>
            <p:spPr>
              <a:xfrm>
                <a:off x="-1" y="2471853"/>
                <a:ext cx="66094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un cluster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∪{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471853"/>
                <a:ext cx="6609442" cy="307777"/>
              </a:xfrm>
              <a:prstGeom prst="rect">
                <a:avLst/>
              </a:prstGeom>
              <a:blipFill>
                <a:blip r:embed="rId7"/>
                <a:stretch>
                  <a:fillRect l="-92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7E4BA6A-F030-4C07-B89E-08C99A5E739D}"/>
                  </a:ext>
                </a:extLst>
              </p:cNvPr>
              <p:cNvSpPr txBox="1"/>
              <p:nvPr/>
            </p:nvSpPr>
            <p:spPr>
              <a:xfrm>
                <a:off x="9062" y="1692112"/>
                <a:ext cx="40835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2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Scegli i due cluster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più vicini secondo la seguente definizione di distanza: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7E4BA6A-F030-4C07-B89E-08C99A5E7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692112"/>
                <a:ext cx="4083544" cy="523220"/>
              </a:xfrm>
              <a:prstGeom prst="rect">
                <a:avLst/>
              </a:prstGeom>
              <a:blipFill>
                <a:blip r:embed="rId8"/>
                <a:stretch>
                  <a:fillRect l="-149" t="-2353" b="-117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magine 24">
            <a:extLst>
              <a:ext uri="{FF2B5EF4-FFF2-40B4-BE49-F238E27FC236}">
                <a16:creationId xmlns:a16="http://schemas.microsoft.com/office/drawing/2014/main" id="{3F46870D-F456-46D1-AF91-92BA37F2E0A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088" r="2401"/>
          <a:stretch/>
        </p:blipFill>
        <p:spPr>
          <a:xfrm>
            <a:off x="4709822" y="1660100"/>
            <a:ext cx="2607267" cy="676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709D0147-8AA2-4D85-8906-C974F21EEAA6}"/>
                  </a:ext>
                </a:extLst>
              </p:cNvPr>
              <p:cNvSpPr txBox="1"/>
              <p:nvPr/>
            </p:nvSpPr>
            <p:spPr>
              <a:xfrm>
                <a:off x="7915016" y="1831033"/>
                <a:ext cx="1043930" cy="31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</m:oMath>
                  </m:oMathPara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709D0147-8AA2-4D85-8906-C974F21EE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016" y="1831033"/>
                <a:ext cx="1043930" cy="3172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B5D930D8-AB3A-4E77-AC4C-67986940CEBE}"/>
              </a:ext>
            </a:extLst>
          </p:cNvPr>
          <p:cNvCxnSpPr>
            <a:cxnSpLocks/>
          </p:cNvCxnSpPr>
          <p:nvPr/>
        </p:nvCxnSpPr>
        <p:spPr>
          <a:xfrm flipV="1">
            <a:off x="7440646" y="1981796"/>
            <a:ext cx="4522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F2435345-C7CE-42CF-B6E0-E70528A110F6}"/>
              </a:ext>
            </a:extLst>
          </p:cNvPr>
          <p:cNvCxnSpPr>
            <a:cxnSpLocks/>
          </p:cNvCxnSpPr>
          <p:nvPr/>
        </p:nvCxnSpPr>
        <p:spPr>
          <a:xfrm>
            <a:off x="4055710" y="1989636"/>
            <a:ext cx="5162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42151C3-9278-4367-8A1F-A42144718720}"/>
                  </a:ext>
                </a:extLst>
              </p:cNvPr>
              <p:cNvSpPr txBox="1"/>
              <p:nvPr/>
            </p:nvSpPr>
            <p:spPr>
              <a:xfrm>
                <a:off x="-2" y="3030295"/>
                <a:ext cx="9144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 nodo interno per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calcola la sua età ed il peso degli archi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42151C3-9278-4367-8A1F-A42144718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3030295"/>
                <a:ext cx="9144002" cy="307777"/>
              </a:xfrm>
              <a:prstGeom prst="rect">
                <a:avLst/>
              </a:prstGeom>
              <a:blipFill>
                <a:blip r:embed="rId11"/>
                <a:stretch>
                  <a:fillRect l="-67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2DEF1D5F-03D1-49CD-A722-26947F7A2AA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381711" y="3651055"/>
            <a:ext cx="2194143" cy="44722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B47B70D-15AF-4372-8EA1-651F8B5229E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4719" y="4429320"/>
            <a:ext cx="4287608" cy="206190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57CEA16-4702-444C-ABCA-BE94E68391E8}"/>
              </a:ext>
            </a:extLst>
          </p:cNvPr>
          <p:cNvCxnSpPr>
            <a:cxnSpLocks/>
          </p:cNvCxnSpPr>
          <p:nvPr/>
        </p:nvCxnSpPr>
        <p:spPr>
          <a:xfrm>
            <a:off x="4478783" y="3344421"/>
            <a:ext cx="0" cy="288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magine 20">
            <a:extLst>
              <a:ext uri="{FF2B5EF4-FFF2-40B4-BE49-F238E27FC236}">
                <a16:creationId xmlns:a16="http://schemas.microsoft.com/office/drawing/2014/main" id="{8D6FCA56-C117-47F0-82EC-33D9F186345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785066" y="4429320"/>
            <a:ext cx="4324215" cy="206190"/>
          </a:xfrm>
          <a:prstGeom prst="rect">
            <a:avLst/>
          </a:prstGeom>
        </p:spPr>
      </p:pic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087BC7C9-ABB5-4DDB-A8B8-5970532DAA7E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2178524" y="3883282"/>
            <a:ext cx="1043091" cy="5460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27173C04-3806-4BAC-B613-B39F2908E12A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735951" y="3874665"/>
            <a:ext cx="1211223" cy="5546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Immagine 32">
            <a:extLst>
              <a:ext uri="{FF2B5EF4-FFF2-40B4-BE49-F238E27FC236}">
                <a16:creationId xmlns:a16="http://schemas.microsoft.com/office/drawing/2014/main" id="{8C97D80C-378F-43E4-9181-811A05E6BD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60983" y="5189524"/>
            <a:ext cx="5309836" cy="1552633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BED56E4-AAA8-4E8B-A071-AD875BF6ADC5}"/>
              </a:ext>
            </a:extLst>
          </p:cNvPr>
          <p:cNvSpPr txBox="1"/>
          <p:nvPr/>
        </p:nvSpPr>
        <p:spPr>
          <a:xfrm>
            <a:off x="3791721" y="4904837"/>
            <a:ext cx="1648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L’albero risultante:</a:t>
            </a:r>
          </a:p>
        </p:txBody>
      </p:sp>
    </p:spTree>
    <p:extLst>
      <p:ext uri="{BB962C8B-B14F-4D97-AF65-F5344CB8AC3E}">
        <p14:creationId xmlns:p14="http://schemas.microsoft.com/office/powerpoint/2010/main" val="3854110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/>
              <p:nvPr/>
            </p:nvSpPr>
            <p:spPr>
              <a:xfrm>
                <a:off x="9060" y="1440875"/>
                <a:ext cx="91349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ed aggiungi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calcolando la distanza media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tra coppie di cluster</a:t>
                </a:r>
              </a:p>
            </p:txBody>
          </p:sp>
        </mc:Choice>
        <mc:Fallback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" y="1440875"/>
                <a:ext cx="9134939" cy="307777"/>
              </a:xfrm>
              <a:prstGeom prst="rect">
                <a:avLst/>
              </a:prstGeom>
              <a:blipFill>
                <a:blip r:embed="rId6"/>
                <a:stretch>
                  <a:fillRect l="-67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A1BC80F6-EB03-4F1B-94BF-AD0B24AF87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0887" y="2102977"/>
            <a:ext cx="2196174" cy="34855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78866C2-4B1F-4990-9B0A-57F3D276751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0886" y="2729289"/>
            <a:ext cx="2157357" cy="34855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D152E68-8F9D-42C0-A044-1D784C3DC0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7585" y="2121987"/>
            <a:ext cx="2534945" cy="943235"/>
          </a:xfrm>
          <a:prstGeom prst="rect">
            <a:avLst/>
          </a:prstGeom>
        </p:spPr>
      </p:pic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07CD6817-5007-4096-BA22-30BBB38D062A}"/>
              </a:ext>
            </a:extLst>
          </p:cNvPr>
          <p:cNvSpPr/>
          <p:nvPr/>
        </p:nvSpPr>
        <p:spPr>
          <a:xfrm>
            <a:off x="2427676" y="2509045"/>
            <a:ext cx="783638" cy="1426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24CEB69-28C5-454F-AD59-8096AF491DD2}"/>
                  </a:ext>
                </a:extLst>
              </p:cNvPr>
              <p:cNvSpPr txBox="1"/>
              <p:nvPr/>
            </p:nvSpPr>
            <p:spPr>
              <a:xfrm>
                <a:off x="6638489" y="2374197"/>
                <a:ext cx="25045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 gli step fino a che non ottieni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×1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24CEB69-28C5-454F-AD59-8096AF491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489" y="2374197"/>
                <a:ext cx="2504535" cy="523220"/>
              </a:xfrm>
              <a:prstGeom prst="rect">
                <a:avLst/>
              </a:prstGeom>
              <a:blipFill>
                <a:blip r:embed="rId10"/>
                <a:stretch>
                  <a:fillRect l="-730" t="-1163" r="-243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D023312B-917B-4D41-BDBB-80A5F7B9E349}"/>
              </a:ext>
            </a:extLst>
          </p:cNvPr>
          <p:cNvSpPr/>
          <p:nvPr/>
        </p:nvSpPr>
        <p:spPr>
          <a:xfrm>
            <a:off x="6033950" y="2509045"/>
            <a:ext cx="483119" cy="14264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Freccia a destra 35">
            <a:extLst>
              <a:ext uri="{FF2B5EF4-FFF2-40B4-BE49-F238E27FC236}">
                <a16:creationId xmlns:a16="http://schemas.microsoft.com/office/drawing/2014/main" id="{9832FEB6-D224-46E0-A938-3727F027D5A0}"/>
              </a:ext>
            </a:extLst>
          </p:cNvPr>
          <p:cNvSpPr/>
          <p:nvPr/>
        </p:nvSpPr>
        <p:spPr>
          <a:xfrm>
            <a:off x="82984" y="3780161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Freccia a destra 38">
            <a:extLst>
              <a:ext uri="{FF2B5EF4-FFF2-40B4-BE49-F238E27FC236}">
                <a16:creationId xmlns:a16="http://schemas.microsoft.com/office/drawing/2014/main" id="{A1561473-CE8F-4D78-AEE7-6B20B18D9866}"/>
              </a:ext>
            </a:extLst>
          </p:cNvPr>
          <p:cNvSpPr/>
          <p:nvPr/>
        </p:nvSpPr>
        <p:spPr>
          <a:xfrm>
            <a:off x="3102506" y="3780161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186E21D0-DA76-4A7B-81AB-AF242016B147}"/>
                  </a:ext>
                </a:extLst>
              </p:cNvPr>
              <p:cNvSpPr txBox="1"/>
              <p:nvPr/>
            </p:nvSpPr>
            <p:spPr>
              <a:xfrm>
                <a:off x="3717095" y="3701377"/>
                <a:ext cx="29500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 cluster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è la radice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186E21D0-DA76-4A7B-81AB-AF242016B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095" y="3701377"/>
                <a:ext cx="2950035" cy="307777"/>
              </a:xfrm>
              <a:prstGeom prst="rect">
                <a:avLst/>
              </a:prstGeom>
              <a:blipFill>
                <a:blip r:embed="rId12"/>
                <a:stretch>
                  <a:fillRect l="-620" t="-3922" r="-207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FF3AC412-2F3E-45DD-8967-56EA6FE0C9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07625" y="4304291"/>
            <a:ext cx="4246227" cy="2483837"/>
          </a:xfrm>
          <a:prstGeom prst="rect">
            <a:avLst/>
          </a:prstGeom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16608CB-5ED0-4571-9503-922A53173F47}"/>
              </a:ext>
            </a:extLst>
          </p:cNvPr>
          <p:cNvSpPr txBox="1"/>
          <p:nvPr/>
        </p:nvSpPr>
        <p:spPr>
          <a:xfrm>
            <a:off x="6563512" y="5463699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  <p:cxnSp>
        <p:nvCxnSpPr>
          <p:cNvPr id="5" name="Connettore a gomito 4">
            <a:extLst>
              <a:ext uri="{FF2B5EF4-FFF2-40B4-BE49-F238E27FC236}">
                <a16:creationId xmlns:a16="http://schemas.microsoft.com/office/drawing/2014/main" id="{C98A8746-964A-4517-BFC9-04F4A96E5301}"/>
              </a:ext>
            </a:extLst>
          </p:cNvPr>
          <p:cNvCxnSpPr>
            <a:cxnSpLocks/>
            <a:stCxn id="40" idx="2"/>
            <a:endCxn id="19" idx="0"/>
          </p:cNvCxnSpPr>
          <p:nvPr/>
        </p:nvCxnSpPr>
        <p:spPr>
          <a:xfrm rot="5400000">
            <a:off x="4613858" y="3726035"/>
            <a:ext cx="295137" cy="861374"/>
          </a:xfrm>
          <a:prstGeom prst="bentConnector3">
            <a:avLst>
              <a:gd name="adj1" fmla="val 379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C656466D-BD8A-4154-9BAD-4E9EC7A50E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5180" y="3530079"/>
            <a:ext cx="2307615" cy="6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1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370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4 – 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/>
              <p:nvPr/>
            </p:nvSpPr>
            <p:spPr>
              <a:xfrm>
                <a:off x="-7109" y="2267379"/>
                <a:ext cx="91438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Ad ogni iterazione vengono effettuate una serie di operazioni, tra cui aggiornare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T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1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UPGMA</m:t>
                        </m:r>
                      </m:e>
                    </m:d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Queste operazioni vengono iterate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volte, ovvero fino a che non si ottiene una matrice </a:t>
                </a:r>
                <a14:m>
                  <m:oMath xmlns:m="http://schemas.openxmlformats.org/officeDocument/2006/math">
                    <m:r>
                      <a:rPr lang="it-IT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×1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−1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09" y="2267379"/>
                <a:ext cx="9143817" cy="523220"/>
              </a:xfrm>
              <a:prstGeom prst="rect">
                <a:avLst/>
              </a:prstGeom>
              <a:blipFill>
                <a:blip r:embed="rId5"/>
                <a:stretch>
                  <a:fillRect l="-200" t="-2326" b="-104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06AA4C96-487C-4655-BC30-3B9A243B02A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82536" y="3422115"/>
            <a:ext cx="4597200" cy="259423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B0FB8B9-56AD-4A99-B50B-360C4BF940D1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4564800" y="2790599"/>
            <a:ext cx="0" cy="594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DF44D95-4AFC-4045-B578-F752434E8D2B}"/>
              </a:ext>
            </a:extLst>
          </p:cNvPr>
          <p:cNvSpPr txBox="1"/>
          <p:nvPr/>
        </p:nvSpPr>
        <p:spPr>
          <a:xfrm>
            <a:off x="-7109" y="4617806"/>
            <a:ext cx="9143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La discussione è terminata, 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218326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Concetti base di biologia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61" y="1085353"/>
            <a:ext cx="366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DNA ed allineamento di sequenze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9061" y="2011874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acido desossiribonucleico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una macromolecola contenente il patrimonio genetico degli esseri viventi.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755A96-1207-43B6-AFD7-F017181F64BC}"/>
              </a:ext>
            </a:extLst>
          </p:cNvPr>
          <p:cNvSpPr txBox="1"/>
          <p:nvPr/>
        </p:nvSpPr>
        <p:spPr>
          <a:xfrm>
            <a:off x="5376004" y="2657435"/>
            <a:ext cx="341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Struttura a doppia elica di lunghezza variabile;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4086DA60-4C7B-4433-A1C6-40EB2BC942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195"/>
          <a:stretch/>
        </p:blipFill>
        <p:spPr>
          <a:xfrm>
            <a:off x="9061" y="2550475"/>
            <a:ext cx="5203627" cy="125074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87CB79F-8F8C-43DB-B9CB-998010991571}"/>
              </a:ext>
            </a:extLst>
          </p:cNvPr>
          <p:cNvSpPr txBox="1"/>
          <p:nvPr/>
        </p:nvSpPr>
        <p:spPr>
          <a:xfrm>
            <a:off x="5376004" y="3117853"/>
            <a:ext cx="3412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4 tipi di basi azotate: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Timina (T)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Adenina 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Guanina (G)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Citosina (C)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9D3F274-A700-4B6F-907B-2CAD85377F28}"/>
              </a:ext>
            </a:extLst>
          </p:cNvPr>
          <p:cNvSpPr txBox="1"/>
          <p:nvPr/>
        </p:nvSpPr>
        <p:spPr>
          <a:xfrm>
            <a:off x="2021320" y="5896150"/>
            <a:ext cx="297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 di una sequenza di DNA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644040A-8CC9-4D53-AD0F-F87742495383}"/>
              </a:ext>
            </a:extLst>
          </p:cNvPr>
          <p:cNvSpPr txBox="1"/>
          <p:nvPr/>
        </p:nvSpPr>
        <p:spPr>
          <a:xfrm>
            <a:off x="5846148" y="5890246"/>
            <a:ext cx="138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ATGTAAGACT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070D16C-A28B-45DB-B756-1AADA56E1860}"/>
              </a:ext>
            </a:extLst>
          </p:cNvPr>
          <p:cNvSpPr txBox="1"/>
          <p:nvPr/>
        </p:nvSpPr>
        <p:spPr>
          <a:xfrm>
            <a:off x="1970003" y="5011881"/>
            <a:ext cx="5203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Una successione di basi azotate prende il nome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sequenza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5E82E6B-B26A-4DEB-8D40-07A73DBE6567}"/>
              </a:ext>
            </a:extLst>
          </p:cNvPr>
          <p:cNvCxnSpPr>
            <a:cxnSpLocks/>
          </p:cNvCxnSpPr>
          <p:nvPr/>
        </p:nvCxnSpPr>
        <p:spPr>
          <a:xfrm flipV="1">
            <a:off x="4922184" y="6044135"/>
            <a:ext cx="850809" cy="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Che cos’è la bioinformatica?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14377C4-A00C-4CAC-8DF0-02C66F5CF0FF}"/>
              </a:ext>
            </a:extLst>
          </p:cNvPr>
          <p:cNvSpPr txBox="1"/>
          <p:nvPr/>
        </p:nvSpPr>
        <p:spPr>
          <a:xfrm>
            <a:off x="140171" y="1913252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X-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Informatics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413474" y="1911076"/>
            <a:ext cx="520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dell’incontro tra l’informatica ed altre scienze di base.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55851EF-2DBA-441C-ADB1-9FC403C76C25}"/>
              </a:ext>
            </a:extLst>
          </p:cNvPr>
          <p:cNvSpPr txBox="1"/>
          <p:nvPr/>
        </p:nvSpPr>
        <p:spPr>
          <a:xfrm>
            <a:off x="3638528" y="2909456"/>
            <a:ext cx="186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Bioinformatica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96CA2BC-D5CB-49E5-952D-9887A3FFF82D}"/>
              </a:ext>
            </a:extLst>
          </p:cNvPr>
          <p:cNvSpPr txBox="1"/>
          <p:nvPr/>
        </p:nvSpPr>
        <p:spPr>
          <a:xfrm>
            <a:off x="9062" y="3443431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La bioinformatica è un campo multidisciplinare della scienza che coinvolge la genetica, la biologia molecolare, l’informatica, la matematica e la statistica, rivolta a studiare sistemi biologici utilizzando metodi e modelli informatici e computazionali.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5E874F5-6BE8-4F33-B887-89781349BE33}"/>
              </a:ext>
            </a:extLst>
          </p:cNvPr>
          <p:cNvSpPr txBox="1"/>
          <p:nvPr/>
        </p:nvSpPr>
        <p:spPr>
          <a:xfrm>
            <a:off x="140171" y="5332197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Filogenetica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6DAC05-47AC-4BB4-AEAE-A8D48E1209CD}"/>
              </a:ext>
            </a:extLst>
          </p:cNvPr>
          <p:cNvSpPr txBox="1"/>
          <p:nvPr/>
        </p:nvSpPr>
        <p:spPr>
          <a:xfrm>
            <a:off x="2413474" y="5224475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Studia le relazioni evolutive tra le entità biologiche attraverso la costruzione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evolutivi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(o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filogenetici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E75F54D-BB5E-4DE1-BF07-8BB8F52732BF}"/>
              </a:ext>
            </a:extLst>
          </p:cNvPr>
          <p:cNvCxnSpPr>
            <a:cxnSpLocks/>
          </p:cNvCxnSpPr>
          <p:nvPr/>
        </p:nvCxnSpPr>
        <p:spPr>
          <a:xfrm>
            <a:off x="1358283" y="206714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D414C9C-7913-418E-B5DD-340886D2E0FD}"/>
              </a:ext>
            </a:extLst>
          </p:cNvPr>
          <p:cNvCxnSpPr>
            <a:cxnSpLocks/>
          </p:cNvCxnSpPr>
          <p:nvPr/>
        </p:nvCxnSpPr>
        <p:spPr>
          <a:xfrm>
            <a:off x="1340527" y="546262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4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8307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Evolutivo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-186" y="1448457"/>
            <a:ext cx="914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 albero che rappresenta le relazioni evolutive tra le entità biologiche, dove i nodi (o vertici) rappresentano tali entità, mentre gli archi mostrano le loro relazioni.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F6BF4-0428-413E-A1B3-7C53EF9D3236}"/>
              </a:ext>
            </a:extLst>
          </p:cNvPr>
          <p:cNvSpPr txBox="1"/>
          <p:nvPr/>
        </p:nvSpPr>
        <p:spPr>
          <a:xfrm>
            <a:off x="3812865" y="2350168"/>
            <a:ext cx="151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Due tipi di albero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AA9263-AF48-4E85-8354-5AF6EC99A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87" y="3326257"/>
            <a:ext cx="4210763" cy="20322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FB32206-4F7B-4BF3-A1CD-F66349CBD741}"/>
              </a:ext>
            </a:extLst>
          </p:cNvPr>
          <p:cNvSpPr txBox="1"/>
          <p:nvPr/>
        </p:nvSpPr>
        <p:spPr>
          <a:xfrm>
            <a:off x="502031" y="3039898"/>
            <a:ext cx="296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radicato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F934D1B-534B-4BD7-BACB-82BE356707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42" r="6575" b="8228"/>
          <a:stretch/>
        </p:blipFill>
        <p:spPr>
          <a:xfrm>
            <a:off x="5770169" y="3336966"/>
            <a:ext cx="2573196" cy="201078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03D695C-2A85-4C44-BCE4-B5ADFC878D38}"/>
              </a:ext>
            </a:extLst>
          </p:cNvPr>
          <p:cNvSpPr txBox="1"/>
          <p:nvPr/>
        </p:nvSpPr>
        <p:spPr>
          <a:xfrm>
            <a:off x="5191667" y="3036436"/>
            <a:ext cx="31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non radicato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60E9484-6610-469C-876A-9B487BBFC61D}"/>
              </a:ext>
            </a:extLst>
          </p:cNvPr>
          <p:cNvSpPr txBox="1"/>
          <p:nvPr/>
        </p:nvSpPr>
        <p:spPr>
          <a:xfrm>
            <a:off x="204371" y="5328257"/>
            <a:ext cx="426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Nodo speciale chiamato radice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1405EB9-6F38-4F75-8441-F0F3DBC799FA}"/>
              </a:ext>
            </a:extLst>
          </p:cNvPr>
          <p:cNvSpPr txBox="1"/>
          <p:nvPr/>
        </p:nvSpPr>
        <p:spPr>
          <a:xfrm>
            <a:off x="5690588" y="5362031"/>
            <a:ext cx="3648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Albero senza la radice</a:t>
            </a:r>
          </a:p>
        </p:txBody>
      </p: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E942FD1F-4570-4A5A-BD30-934EECF45FA4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1982471" y="2510748"/>
            <a:ext cx="1660612" cy="5291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3BDF959A-62A3-4032-9D64-E31BDD2FFBDE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526256" y="2504057"/>
            <a:ext cx="1216287" cy="53237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181822D-53CA-4487-8406-D2566F498455}"/>
              </a:ext>
            </a:extLst>
          </p:cNvPr>
          <p:cNvSpPr txBox="1"/>
          <p:nvPr/>
        </p:nvSpPr>
        <p:spPr>
          <a:xfrm>
            <a:off x="2670148" y="6266859"/>
            <a:ext cx="380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Come si costruiscono gli alberi evolutivi?</a:t>
            </a:r>
          </a:p>
        </p:txBody>
      </p:sp>
    </p:spTree>
    <p:extLst>
      <p:ext uri="{BB962C8B-B14F-4D97-AF65-F5344CB8AC3E}">
        <p14:creationId xmlns:p14="http://schemas.microsoft.com/office/powerpoint/2010/main" val="28040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373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Matrice delle distanze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1475127" y="1246471"/>
            <a:ext cx="618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Algoritmi basati sulla distanza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: prendono in input una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matrice delle distanze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/>
              <p:nvPr/>
            </p:nvSpPr>
            <p:spPr>
              <a:xfrm>
                <a:off x="-8326" y="2674310"/>
                <a:ext cx="34709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Distanza è una funzione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26" y="2674310"/>
                <a:ext cx="3470986" cy="307777"/>
              </a:xfrm>
              <a:prstGeom prst="rect">
                <a:avLst/>
              </a:prstGeom>
              <a:blipFill>
                <a:blip r:embed="rId8"/>
                <a:stretch>
                  <a:fillRect l="-527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32D09BF5-6CDD-45E4-9335-23715D74B47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5400000">
            <a:off x="2586248" y="695168"/>
            <a:ext cx="1120062" cy="2838223"/>
          </a:xfrm>
          <a:prstGeom prst="bentConnector3">
            <a:avLst>
              <a:gd name="adj1" fmla="val 2222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A952079A-2A5D-4E78-B5D6-A8886F9145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890440" y="2178799"/>
            <a:ext cx="1944401" cy="221813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6C2B4FE-7BA0-43FE-83F1-79EE02BD4D9C}"/>
              </a:ext>
            </a:extLst>
          </p:cNvPr>
          <p:cNvSpPr txBox="1"/>
          <p:nvPr/>
        </p:nvSpPr>
        <p:spPr>
          <a:xfrm>
            <a:off x="4494366" y="2145039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Non negatività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266C092B-59B0-4389-9F91-F3AF5A2D795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891920" y="2526514"/>
            <a:ext cx="1719832" cy="194256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6E0B7A2-0684-43D6-85B0-9EC5999AE65D}"/>
              </a:ext>
            </a:extLst>
          </p:cNvPr>
          <p:cNvSpPr txBox="1"/>
          <p:nvPr/>
        </p:nvSpPr>
        <p:spPr>
          <a:xfrm>
            <a:off x="4495846" y="247499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Identità</a:t>
            </a:r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id="{C87E4718-CE52-4837-A076-95771DE82F1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891918" y="2854978"/>
            <a:ext cx="2251528" cy="226414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AC351BB-2825-4208-90DC-6CC7998DDF79}"/>
              </a:ext>
            </a:extLst>
          </p:cNvPr>
          <p:cNvSpPr txBox="1"/>
          <p:nvPr/>
        </p:nvSpPr>
        <p:spPr>
          <a:xfrm>
            <a:off x="4495844" y="282121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Simmetria</a:t>
            </a:r>
          </a:p>
        </p:txBody>
      </p:sp>
      <p:pic>
        <p:nvPicPr>
          <p:cNvPr id="65" name="Immagine 64">
            <a:extLst>
              <a:ext uri="{FF2B5EF4-FFF2-40B4-BE49-F238E27FC236}">
                <a16:creationId xmlns:a16="http://schemas.microsoft.com/office/drawing/2014/main" id="{D1336C6E-FB36-4796-9E16-E63629E8274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893398" y="3300353"/>
            <a:ext cx="3179267" cy="224870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F68C9AC-2BAC-49D9-B68E-CB247D55D584}"/>
              </a:ext>
            </a:extLst>
          </p:cNvPr>
          <p:cNvSpPr txBox="1"/>
          <p:nvPr/>
        </p:nvSpPr>
        <p:spPr>
          <a:xfrm>
            <a:off x="4497324" y="3151178"/>
            <a:ext cx="1455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Disuguaglianza triangolare</a:t>
            </a:r>
          </a:p>
        </p:txBody>
      </p:sp>
      <p:cxnSp>
        <p:nvCxnSpPr>
          <p:cNvPr id="70" name="Connettore a gomito 69">
            <a:extLst>
              <a:ext uri="{FF2B5EF4-FFF2-40B4-BE49-F238E27FC236}">
                <a16:creationId xmlns:a16="http://schemas.microsoft.com/office/drawing/2014/main" id="{B4A0C156-9FA4-49C6-BD66-F66D48A02D3C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3462660" y="2298928"/>
            <a:ext cx="1031706" cy="52927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a gomito 71">
            <a:extLst>
              <a:ext uri="{FF2B5EF4-FFF2-40B4-BE49-F238E27FC236}">
                <a16:creationId xmlns:a16="http://schemas.microsoft.com/office/drawing/2014/main" id="{832CB24E-8A90-42C3-BBED-193B2E981CD3}"/>
              </a:ext>
            </a:extLst>
          </p:cNvPr>
          <p:cNvCxnSpPr>
            <a:cxnSpLocks/>
            <a:stCxn id="22" idx="3"/>
            <a:endCxn id="48" idx="1"/>
          </p:cNvCxnSpPr>
          <p:nvPr/>
        </p:nvCxnSpPr>
        <p:spPr>
          <a:xfrm flipV="1">
            <a:off x="3462660" y="2628887"/>
            <a:ext cx="1033186" cy="1993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a gomito 73">
            <a:extLst>
              <a:ext uri="{FF2B5EF4-FFF2-40B4-BE49-F238E27FC236}">
                <a16:creationId xmlns:a16="http://schemas.microsoft.com/office/drawing/2014/main" id="{29907025-AC18-4B65-A93E-E9F268CC0D4D}"/>
              </a:ext>
            </a:extLst>
          </p:cNvPr>
          <p:cNvCxnSpPr>
            <a:cxnSpLocks/>
            <a:stCxn id="22" idx="3"/>
            <a:endCxn id="50" idx="1"/>
          </p:cNvCxnSpPr>
          <p:nvPr/>
        </p:nvCxnSpPr>
        <p:spPr>
          <a:xfrm>
            <a:off x="3462660" y="2828199"/>
            <a:ext cx="1033184" cy="14690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242FF6A7-004E-4B9E-A547-979BC9EA3C9C}"/>
              </a:ext>
            </a:extLst>
          </p:cNvPr>
          <p:cNvCxnSpPr>
            <a:cxnSpLocks/>
          </p:cNvCxnSpPr>
          <p:nvPr/>
        </p:nvCxnSpPr>
        <p:spPr>
          <a:xfrm>
            <a:off x="3470985" y="2828198"/>
            <a:ext cx="1023381" cy="523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/>
              <p:nvPr/>
            </p:nvSpPr>
            <p:spPr>
              <a:xfrm>
                <a:off x="0" y="3996359"/>
                <a:ext cx="91438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Date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unità, calcolando la distanza per ogni coppia di elementi si ottiene una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matrice delle distanze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96359"/>
                <a:ext cx="9143816" cy="307777"/>
              </a:xfrm>
              <a:prstGeom prst="rect">
                <a:avLst/>
              </a:prstGeom>
              <a:blipFill>
                <a:blip r:embed="rId1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907B1148-3CBD-4F9E-96B8-03ABD3088701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114" t="1579" r="1507" b="6645"/>
          <a:stretch/>
        </p:blipFill>
        <p:spPr>
          <a:xfrm>
            <a:off x="553509" y="4889229"/>
            <a:ext cx="7589937" cy="1824777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D9623A5-83A3-4017-8977-103AD48508B2}"/>
              </a:ext>
            </a:extLst>
          </p:cNvPr>
          <p:cNvSpPr txBox="1"/>
          <p:nvPr/>
        </p:nvSpPr>
        <p:spPr>
          <a:xfrm>
            <a:off x="4098470" y="4634181"/>
            <a:ext cx="96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Esempio: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AC831A9-7A2F-44CA-813C-BE929082F9CF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4571908" y="4304136"/>
            <a:ext cx="7037" cy="292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4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67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73FB786-FDF9-4EA0-B536-B98D883F3A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48" r="2363" b="3121"/>
          <a:stretch/>
        </p:blipFill>
        <p:spPr>
          <a:xfrm>
            <a:off x="4078663" y="1263488"/>
            <a:ext cx="4803886" cy="2254928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E11C606-8F48-4422-8E2B-D90C38B91667}"/>
              </a:ext>
            </a:extLst>
          </p:cNvPr>
          <p:cNvSpPr txBox="1"/>
          <p:nvPr/>
        </p:nvSpPr>
        <p:spPr>
          <a:xfrm>
            <a:off x="9061" y="1602031"/>
            <a:ext cx="40869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Proprietà dell’albero: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Numero non negativo su ogni arco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distanza tra i nodi;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Tutti i vertici hanno grado diverso da 2 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Albero semplice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L’albero si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adatta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alla matrice.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/>
              <p:nvPr/>
            </p:nvSpPr>
            <p:spPr>
              <a:xfrm>
                <a:off x="715574" y="3856118"/>
                <a:ext cx="46232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Un albero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adatta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ad una matrice delle distanze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74" y="3856118"/>
                <a:ext cx="4623235" cy="307777"/>
              </a:xfrm>
              <a:prstGeom prst="rect">
                <a:avLst/>
              </a:prstGeom>
              <a:blipFill>
                <a:blip r:embed="rId6"/>
                <a:stretch>
                  <a:fillRect l="-395" t="-4000" r="-791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549817D7-5005-47AE-B9FB-AC85E56E51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829190" y="3898183"/>
            <a:ext cx="2106197" cy="229623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338809" y="4010007"/>
            <a:ext cx="4172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/>
              <p:nvPr/>
            </p:nvSpPr>
            <p:spPr>
              <a:xfrm>
                <a:off x="1434544" y="4340549"/>
                <a:ext cx="56997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definiscono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additivi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altrimenti si parla di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non additività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544" y="4340549"/>
                <a:ext cx="5699718" cy="307777"/>
              </a:xfrm>
              <a:prstGeom prst="rect">
                <a:avLst/>
              </a:prstGeom>
              <a:blipFill>
                <a:blip r:embed="rId8"/>
                <a:stretch>
                  <a:fillRect l="-321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D76B533-3BF2-4167-8DD3-38BA2D7261DA}"/>
              </a:ext>
            </a:extLst>
          </p:cNvPr>
          <p:cNvSpPr txBox="1"/>
          <p:nvPr/>
        </p:nvSpPr>
        <p:spPr>
          <a:xfrm>
            <a:off x="144074" y="4986152"/>
            <a:ext cx="569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Problema degli alberi basati sulla distanza: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E101B46-F7FB-4E5F-9EF6-11355486EE87}"/>
              </a:ext>
            </a:extLst>
          </p:cNvPr>
          <p:cNvSpPr txBox="1"/>
          <p:nvPr/>
        </p:nvSpPr>
        <p:spPr>
          <a:xfrm>
            <a:off x="144074" y="5346537"/>
            <a:ext cx="726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Data in </a:t>
            </a:r>
            <a:r>
              <a:rPr lang="it-IT" sz="1400" b="1" i="1" dirty="0"/>
              <a:t>input</a:t>
            </a:r>
            <a:r>
              <a:rPr lang="it-IT" sz="1400" i="1" dirty="0"/>
              <a:t> una matrice delle distanze additiva restituire in </a:t>
            </a:r>
            <a:r>
              <a:rPr lang="it-IT" sz="1400" b="1" i="1" dirty="0"/>
              <a:t>output</a:t>
            </a:r>
            <a:r>
              <a:rPr lang="it-IT" sz="1400" i="1" dirty="0"/>
              <a:t> un albero evolutivo semplice.</a:t>
            </a:r>
            <a:endParaRPr lang="it-IT" sz="14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07339FC-3734-4F7D-B1AD-9755149806CA}"/>
              </a:ext>
            </a:extLst>
          </p:cNvPr>
          <p:cNvSpPr txBox="1"/>
          <p:nvPr/>
        </p:nvSpPr>
        <p:spPr>
          <a:xfrm>
            <a:off x="261451" y="6006731"/>
            <a:ext cx="3467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Obiettivo degli algoritmi basati sulla distanza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5830A77-FBA3-415E-9424-BC44548BE865}"/>
              </a:ext>
            </a:extLst>
          </p:cNvPr>
          <p:cNvSpPr txBox="1"/>
          <p:nvPr/>
        </p:nvSpPr>
        <p:spPr>
          <a:xfrm>
            <a:off x="4838331" y="6008337"/>
            <a:ext cx="4044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Risolvere il problema degli alberi basati sulla distanza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2A43E591-7FF9-4F44-848E-B0D24B008D56}"/>
              </a:ext>
            </a:extLst>
          </p:cNvPr>
          <p:cNvCxnSpPr/>
          <p:nvPr/>
        </p:nvCxnSpPr>
        <p:spPr>
          <a:xfrm>
            <a:off x="3736946" y="6162767"/>
            <a:ext cx="1030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9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368" y="-7099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F76A307-4A6F-4E91-B391-23862C1AEDD3}"/>
              </a:ext>
            </a:extLst>
          </p:cNvPr>
          <p:cNvSpPr txBox="1"/>
          <p:nvPr/>
        </p:nvSpPr>
        <p:spPr>
          <a:xfrm>
            <a:off x="9061" y="1997106"/>
            <a:ext cx="1391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0" dirty="0">
                <a:latin typeface="Arial" panose="020B0604020202020204" pitchFamily="34" charset="0"/>
                <a:cs typeface="Arial" panose="020B0604020202020204" pitchFamily="34" charset="0"/>
              </a:rPr>
              <a:t>Matrice in input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</p:cNvCxnSpPr>
          <p:nvPr/>
        </p:nvCxnSpPr>
        <p:spPr>
          <a:xfrm>
            <a:off x="1374190" y="2150995"/>
            <a:ext cx="454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6E30B22-D803-43C2-B5FB-E8341E47D0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5433" y="1289821"/>
            <a:ext cx="2768698" cy="147115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A27702F0-3179-4874-9563-9C371EBC50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820520" y="2084009"/>
            <a:ext cx="1581643" cy="226504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97A8F71-A206-4CAB-9810-AFCFA06065E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3" r="3004" b="-1"/>
          <a:stretch/>
        </p:blipFill>
        <p:spPr>
          <a:xfrm>
            <a:off x="5942921" y="3545381"/>
            <a:ext cx="3196183" cy="2595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/>
              <p:nvPr/>
            </p:nvSpPr>
            <p:spPr>
              <a:xfrm>
                <a:off x="6791417" y="1780730"/>
                <a:ext cx="2343522" cy="755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 Aggiungi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scrivi le distanze in funzione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417" y="1780730"/>
                <a:ext cx="2343522" cy="755913"/>
              </a:xfrm>
              <a:prstGeom prst="rect">
                <a:avLst/>
              </a:prstGeom>
              <a:blipFill>
                <a:blip r:embed="rId11"/>
                <a:stretch>
                  <a:fillRect l="-779" t="-1613" b="-80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DCE55FC0-FE6D-4C8E-9C4A-B40CAFA67A7A}"/>
              </a:ext>
            </a:extLst>
          </p:cNvPr>
          <p:cNvCxnSpPr>
            <a:cxnSpLocks/>
            <a:stCxn id="27" idx="2"/>
            <a:endCxn id="20" idx="0"/>
          </p:cNvCxnSpPr>
          <p:nvPr/>
        </p:nvCxnSpPr>
        <p:spPr>
          <a:xfrm rot="5400000">
            <a:off x="7247727" y="2829930"/>
            <a:ext cx="1008738" cy="42216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Immagine 37">
            <a:extLst>
              <a:ext uri="{FF2B5EF4-FFF2-40B4-BE49-F238E27FC236}">
                <a16:creationId xmlns:a16="http://schemas.microsoft.com/office/drawing/2014/main" id="{A5717F8D-9309-455F-8BEC-305E6195B8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351646" y="3606957"/>
            <a:ext cx="1735910" cy="251922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B2D5797C-14F6-4502-9EE8-BF21AE76CB5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291926" y="4131647"/>
            <a:ext cx="1735910" cy="25723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71454B9-4F50-4BA8-88A6-2DD9FDCCD01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0297" y="4731439"/>
            <a:ext cx="2747914" cy="4305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/>
              <p:nvPr/>
            </p:nvSpPr>
            <p:spPr>
              <a:xfrm>
                <a:off x="634193" y="3800604"/>
                <a:ext cx="1676190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𝑢𝑝</m:t>
                          </m:r>
                        </m:sub>
                      </m:sSub>
                      <m:r>
                        <a:rPr lang="it-IT" sz="14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?</m:t>
                      </m:r>
                    </m:oMath>
                  </m:oMathPara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93" y="3800604"/>
                <a:ext cx="1676190" cy="32502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/>
              <p:nvPr/>
            </p:nvSpPr>
            <p:spPr>
              <a:xfrm>
                <a:off x="2568537" y="6140906"/>
                <a:ext cx="2768698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Si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ottiene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𝑓𝑝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37" y="6140906"/>
                <a:ext cx="2768698" cy="325025"/>
              </a:xfrm>
              <a:prstGeom prst="rect">
                <a:avLst/>
              </a:prstGeom>
              <a:blipFill>
                <a:blip r:embed="rId16"/>
                <a:stretch>
                  <a:fillRect l="-659" t="-1852" b="-1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8872DA56-D320-47A6-8DD8-32233041DE81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>
            <a:off x="5087557" y="4000500"/>
            <a:ext cx="855365" cy="8426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B938C658-5951-4949-A0CC-90A3D7765844}"/>
              </a:ext>
            </a:extLst>
          </p:cNvPr>
          <p:cNvSpPr/>
          <p:nvPr/>
        </p:nvSpPr>
        <p:spPr>
          <a:xfrm rot="10800000">
            <a:off x="2415240" y="3858879"/>
            <a:ext cx="656602" cy="2381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a destra 30">
            <a:extLst>
              <a:ext uri="{FF2B5EF4-FFF2-40B4-BE49-F238E27FC236}">
                <a16:creationId xmlns:a16="http://schemas.microsoft.com/office/drawing/2014/main" id="{22995C81-14E8-4BBA-8368-E2E9F64E3BB2}"/>
              </a:ext>
            </a:extLst>
          </p:cNvPr>
          <p:cNvSpPr/>
          <p:nvPr/>
        </p:nvSpPr>
        <p:spPr>
          <a:xfrm rot="3658164">
            <a:off x="2017591" y="5557173"/>
            <a:ext cx="859551" cy="1637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5F6AA9EC-CEEB-421F-A3B2-BF2F2FFFB60B}"/>
              </a:ext>
            </a:extLst>
          </p:cNvPr>
          <p:cNvSpPr/>
          <p:nvPr/>
        </p:nvSpPr>
        <p:spPr>
          <a:xfrm rot="5400000">
            <a:off x="1287577" y="4350337"/>
            <a:ext cx="325026" cy="770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267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368" y="-3065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89E122D-89D4-4694-ABB4-927AAD839C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251" y="2492280"/>
            <a:ext cx="1823773" cy="18702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7EB7A15-BD67-4EB6-A082-990A54B8FE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1250" y="2968273"/>
            <a:ext cx="1823773" cy="18702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33E2BF3-9AF7-4FAE-8D38-E36F2FC8DC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39" t="2399" r="1914"/>
          <a:stretch/>
        </p:blipFill>
        <p:spPr>
          <a:xfrm>
            <a:off x="2668322" y="1737411"/>
            <a:ext cx="2671159" cy="2212303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66FE646E-E901-45FC-875E-80976316D199}"/>
              </a:ext>
            </a:extLst>
          </p:cNvPr>
          <p:cNvSpPr/>
          <p:nvPr/>
        </p:nvSpPr>
        <p:spPr>
          <a:xfrm>
            <a:off x="2062480" y="2684591"/>
            <a:ext cx="503162" cy="1589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/>
              <p:nvPr/>
            </p:nvSpPr>
            <p:spPr>
              <a:xfrm>
                <a:off x="6449511" y="1638050"/>
                <a:ext cx="27026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al loro posto si inserisce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11" y="1638050"/>
                <a:ext cx="2702630" cy="523220"/>
              </a:xfrm>
              <a:prstGeom prst="rect">
                <a:avLst/>
              </a:prstGeom>
              <a:blipFill>
                <a:blip r:embed="rId9"/>
                <a:stretch>
                  <a:fillRect t="-2326" r="-677" b="-104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050A282F-7FC5-4178-962D-2EA66E99AE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64825" y="2683897"/>
            <a:ext cx="2479003" cy="1153236"/>
          </a:xfrm>
          <a:prstGeom prst="rect">
            <a:avLst/>
          </a:prstGeom>
        </p:spPr>
      </p:pic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E2D06914-DA81-4F97-9F25-85FD3700F126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 flipV="1">
            <a:off x="5339481" y="1899660"/>
            <a:ext cx="1110030" cy="9439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184F795-A184-4800-A9F3-A9FE340FCA10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7800826" y="2161270"/>
            <a:ext cx="0" cy="451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/>
              <p:nvPr/>
            </p:nvSpPr>
            <p:spPr>
              <a:xfrm>
                <a:off x="6080609" y="5336128"/>
                <a:ext cx="306339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 genitore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 Scegli un nodo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applica ricorsivamente gli step precedenti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609" y="5336128"/>
                <a:ext cx="3063391" cy="738664"/>
              </a:xfrm>
              <a:prstGeom prst="rect">
                <a:avLst/>
              </a:prstGeom>
              <a:blipFill>
                <a:blip r:embed="rId11"/>
                <a:stretch>
                  <a:fillRect l="-398" t="-820" b="-73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EEDD66CC-C988-4A89-8B61-2125BC170A31}"/>
              </a:ext>
            </a:extLst>
          </p:cNvPr>
          <p:cNvCxnSpPr>
            <a:cxnSpLocks/>
          </p:cNvCxnSpPr>
          <p:nvPr/>
        </p:nvCxnSpPr>
        <p:spPr>
          <a:xfrm>
            <a:off x="7800826" y="3944821"/>
            <a:ext cx="0" cy="131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5C8F5DD0-6C39-474A-8395-389B7B47C2A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58" t="277" r="958" b="1203"/>
          <a:stretch/>
        </p:blipFill>
        <p:spPr>
          <a:xfrm>
            <a:off x="1957704" y="4654556"/>
            <a:ext cx="3866609" cy="2101809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B8F3390-4BBE-4141-B3FC-D1A3872166D4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5824313" y="5705460"/>
            <a:ext cx="25629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7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003C2189-CDF9-466D-8337-1D355E1664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722268" y="1647609"/>
            <a:ext cx="2743202" cy="220677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73AB6CC-4039-450D-B50C-2FAFC2E1A31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03" t="570" r="1103"/>
          <a:stretch/>
        </p:blipFill>
        <p:spPr>
          <a:xfrm>
            <a:off x="115681" y="2693406"/>
            <a:ext cx="4561823" cy="2522478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431A250-978E-46E5-B933-19E6232E36AE}"/>
              </a:ext>
            </a:extLst>
          </p:cNvPr>
          <p:cNvSpPr txBox="1"/>
          <p:nvPr/>
        </p:nvSpPr>
        <p:spPr>
          <a:xfrm>
            <a:off x="297686" y="1593121"/>
            <a:ext cx="1425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Infine si calcola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FDEECD0-C443-4E95-AC1A-1380DB5D43B2}"/>
              </a:ext>
            </a:extLst>
          </p:cNvPr>
          <p:cNvSpPr txBox="1"/>
          <p:nvPr/>
        </p:nvSpPr>
        <p:spPr>
          <a:xfrm>
            <a:off x="1837618" y="2418900"/>
            <a:ext cx="1171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Albero finale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DF2DD30-6CD8-4BEA-993A-95CFDE042D57}"/>
              </a:ext>
            </a:extLst>
          </p:cNvPr>
          <p:cNvCxnSpPr>
            <a:cxnSpLocks/>
          </p:cNvCxnSpPr>
          <p:nvPr/>
        </p:nvCxnSpPr>
        <p:spPr>
          <a:xfrm>
            <a:off x="2441240" y="1922774"/>
            <a:ext cx="1" cy="49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9905958-8A7E-43B8-A062-72EB40A5770D}"/>
              </a:ext>
            </a:extLst>
          </p:cNvPr>
          <p:cNvSpPr txBox="1"/>
          <p:nvPr/>
        </p:nvSpPr>
        <p:spPr>
          <a:xfrm>
            <a:off x="3450316" y="6099373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9441CC4-CE2A-47E5-BFBA-BE18AD1D4AEC}"/>
              </a:ext>
            </a:extLst>
          </p:cNvPr>
          <p:cNvSpPr txBox="1"/>
          <p:nvPr/>
        </p:nvSpPr>
        <p:spPr>
          <a:xfrm>
            <a:off x="5126657" y="1445400"/>
            <a:ext cx="3567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/>
              <p:nvPr/>
            </p:nvSpPr>
            <p:spPr>
              <a:xfrm>
                <a:off x="5134982" y="2147433"/>
                <a:ext cx="401715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 Step:</a:t>
                </a: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Trovare il minimo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endParaRPr lang="it-IT" sz="14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982" y="2147433"/>
                <a:ext cx="4017159" cy="954107"/>
              </a:xfrm>
              <a:prstGeom prst="rect">
                <a:avLst/>
              </a:prstGeom>
              <a:blipFill>
                <a:blip r:embed="rId12"/>
                <a:stretch>
                  <a:fillRect l="-455" t="-6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10DA24C6-1EDA-42FE-8548-9089EACC598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964030" y="3040220"/>
            <a:ext cx="1351484" cy="201940"/>
          </a:xfrm>
          <a:prstGeom prst="rect">
            <a:avLst/>
          </a:prstGeom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ACF07961-80C8-4C63-9B53-3E8A5BAA36AC}"/>
              </a:ext>
            </a:extLst>
          </p:cNvPr>
          <p:cNvSpPr txBox="1"/>
          <p:nvPr/>
        </p:nvSpPr>
        <p:spPr>
          <a:xfrm>
            <a:off x="5126657" y="3431425"/>
            <a:ext cx="40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Calcolare la distanza dei vertici genitori ed aggiornare la matrice D.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3F276095-E3A6-48BE-A9BA-92ABB2FC4EE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964030" y="4086141"/>
            <a:ext cx="1273247" cy="18039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09CD041-5608-44FA-9A54-9DB4F729F22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314371" y="5075626"/>
            <a:ext cx="3191728" cy="204120"/>
          </a:xfrm>
          <a:prstGeom prst="rect">
            <a:avLst/>
          </a:prstGeom>
        </p:spPr>
      </p:pic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99F7F7F2-B938-4F65-8337-9ACA24A59030}"/>
              </a:ext>
            </a:extLst>
          </p:cNvPr>
          <p:cNvCxnSpPr>
            <a:cxnSpLocks/>
          </p:cNvCxnSpPr>
          <p:nvPr/>
        </p:nvCxnSpPr>
        <p:spPr>
          <a:xfrm>
            <a:off x="4847208" y="1446515"/>
            <a:ext cx="0" cy="427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087E58CB-CEA2-43E1-8AC8-A0C3DBEB484A}"/>
              </a:ext>
            </a:extLst>
          </p:cNvPr>
          <p:cNvCxnSpPr>
            <a:cxnSpLocks/>
          </p:cNvCxnSpPr>
          <p:nvPr/>
        </p:nvCxnSpPr>
        <p:spPr>
          <a:xfrm>
            <a:off x="6812732" y="4370907"/>
            <a:ext cx="0" cy="548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762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287,589"/>
  <p:tag name="LATEXADDIN" val="\documentclass{article}&#10;\usepackage{amsmath}&#10;\pagestyle{empty}&#10;\begin{document}&#10;&#10; \[d(x,y)\geq 0\hspace{1em} \forall \: x,y\in R^k\]&#10;&#10;&#10;\end{document}"/>
  <p:tag name="IGUANATEXSIZE" val="20"/>
  <p:tag name="IGUANATEXCURSOR" val="10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1085,864"/>
  <p:tag name="LATEXADDIN" val="\documentclass{article}&#10;\usepackage{amsmath}&#10;\pagestyle{empty}&#10;\begin{document}&#10;&#10;$d_{up}=d_{fu}-d_{fp}=5$&#10;&#10;&#10;\end{document}"/>
  <p:tag name="IGUANATEXSIZE" val="20"/>
  <p:tag name="IGUANATEXCURSOR" val="8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036,37"/>
  <p:tag name="LATEXADDIN" val="\documentclass{article}&#10;\usepackage{amsmath}&#10;\pagestyle{empty}&#10;\begin{document}&#10;&#10;$d_{sp}=d_{bs}-d_{bp}=4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522,31"/>
  <p:tag name="LATEXADDIN" val="\documentclass{article}&#10;\usepackage{amsmath}&#10;\pagestyle{empty}&#10;\begin{document}&#10;&#10;\[d_{kp}=d_{up}-d_{uk}=5-2=3\]&#10;&#10;&#10;\end{document}"/>
  <p:tag name="IGUANATEXSIZE" val="20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950,1313"/>
  <p:tag name="LATEXADDIN" val="\documentclass{article}&#10;\usepackage{amsmath}&#10;\pagestyle{empty}&#10;\begin{document}&#10;&#10;\[T(step 1) = O(n^2)\]&#10;&#10;&#10;\end{document}"/>
  <p:tag name="IGUANATEXSIZE" val="14"/>
  <p:tag name="IGUANATEXCURSOR" val="9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894,6382"/>
  <p:tag name="LATEXADDIN" val="\documentclass{article}&#10;\usepackage{amsmath}&#10;\pagestyle{empty}&#10;\begin{document}&#10;&#10; \[T(step 2)=O(n)\]&#10;&#10;&#10;\end{document}"/>
  <p:tag name="IGUANATEXSIZE" val="14"/>
  <p:tag name="IGUANATEXCURSOR" val="9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242,22"/>
  <p:tag name="LATEXADDIN" val="\documentclass{article}&#10;\usepackage{amsmath}&#10;\pagestyle{empty}&#10;\begin{document}&#10;&#10;\[T(totale)=T(step 1)+T(step 2) \simeq O(n^2)\]&#10;&#10;&#10;\end{document}"/>
  <p:tag name="IGUANATEXSIZE" val="14"/>
  <p:tag name="IGUANATEXCURSOR" val="11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4,207"/>
  <p:tag name="ORIGINALWIDTH" val="3557,555"/>
  <p:tag name="LATEXADDIN" val="\documentclass{article}&#10;\usepackage{amsmath}&#10;\pagestyle{empty}&#10;\begin{document}&#10;&#10;\[\forall \,f,b\in D,\: \, D^\star(f,b)=(n-2)\cdot D(f,b)-\sum_{k=1}^{n}D(f,k)-\sum_{k=1}^{n}D(b,k)\]&#10;&#10;&#10;\end{document}"/>
  <p:tag name="IGUANATEXSIZE" val="20"/>
  <p:tag name="IGUANATEXCURSOR" val="18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138,358"/>
  <p:tag name="LATEXADDIN" val="\documentclass{article}&#10;\usepackage{amsmath}&#10;\pagestyle{empty}&#10;\begin{document}&#10;&#10;\[d(x,y)=0 \; \leftrightarrow \; x=y\]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588,6764"/>
  <p:tag name="LATEXADDIN" val="\documentclass{article}&#10;\usepackage{amsmath}&#10;\pagestyle{empty}&#10;\begin{document}&#10;&#10;$D^\star_{fb}=-16$&#10;&#10;&#10;\end{document}"/>
  <p:tag name="IGUANATEXSIZE" val="20"/>
  <p:tag name="IGUANATEXCURSOR" val="9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,7158"/>
  <p:tag name="ORIGINALWIDTH" val="2323,959"/>
  <p:tag name="LATEXADDIN" val="\documentclass{article}&#10;\usepackage{amsmath}&#10;\pagestyle{empty}&#10;\begin{document}&#10;&#10;\[\Delta_{fb}=\frac{\sum_{k=1}^{n}D(f,k)-\sum_{k=1}^{n}D(b,k)}{n-2}=-1\]&#10;&#10;&#10;\end{document}"/>
  <p:tag name="IGUANATEXSIZE" val="14"/>
  <p:tag name="IGUANATEXCURSOR" val="14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8,7177"/>
  <p:tag name="ORIGINALWIDTH" val="1774,278"/>
  <p:tag name="LATEXADDIN" val="\documentclass{article}&#10;\usepackage{amsmath}&#10;\pagestyle{empty}&#10;\begin{document}&#10;&#10;&#10;\[edgeweight(f)=\frac{D_{fb}+\Delta_{fb}}{2}=1\]&#10;&#10;\end{document}"/>
  <p:tag name="IGUANATEXSIZE" val="20"/>
  <p:tag name="IGUANATEXCURSOR" val="12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8,7177"/>
  <p:tag name="ORIGINALWIDTH" val="1757,03"/>
  <p:tag name="LATEXADDIN" val="\documentclass{article}&#10;\usepackage{amsmath}&#10;\pagestyle{empty}&#10;\begin{document}&#10;&#10;&#10;\[edgeweight(b)=\frac{D_{fb}-\Delta_{fb}}{2}=2\]&#10;&#10;\end{document}"/>
  <p:tag name="IGUANATEXSIZE" val="20"/>
  <p:tag name="IGUANATEXCURSOR" val="12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2029,996"/>
  <p:tag name="LATEXADDIN" val="\documentclass{article}&#10;\usepackage{amsmath}&#10;\pagestyle{empty}&#10;\begin{document}&#10;&#10;$\forall u\in D\setminus \, \{f,b\}, \; D_{up}=\frac{D_{fu}+D_{bu}-D_{fb}}{2}$&#10;&#10;&#10;\end{document}"/>
  <p:tag name="IGUANATEXSIZE" val="14"/>
  <p:tag name="IGUANATEXCURSOR" val="15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3,952"/>
  <p:tag name="ORIGINALWIDTH" val="2991,376"/>
  <p:tag name="LATEXADDIN" val="\documentclass{article}&#10;\usepackage{amsmath}&#10;\pagestyle{empty}&#10;\begin{document}&#10;&#10;\[Discrepancy(D(T),D)=\sum_{i=1}^{j-1}\sum_{j=i+1}^{n}(D_{ij}(T)-D_{ij})^2=1\]&#10;&#10;&#10;\end{document}"/>
  <p:tag name="IGUANATEXSIZE" val="20"/>
  <p:tag name="IGUANATEXCURSOR" val="15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950,1313"/>
  <p:tag name="LATEXADDIN" val="\documentclass{article}&#10;\usepackage{amsmath}&#10;\pagestyle{empty}&#10;\begin{document}&#10;&#10; \[T(step1)=O(n^2)\]&#10;&#10;&#10;\end{document}"/>
  <p:tag name="IGUANATEXSIZE" val="20"/>
  <p:tag name="IGUANATEXCURSOR" val="9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894,6382"/>
  <p:tag name="LATEXADDIN" val="\documentclass{article}&#10;\usepackage{amsmath}&#10;\pagestyle{empty}&#10;\begin{document}&#10;&#10;\[T(step2)=O(n)\] &#10;&#10;&#10;\end{document}"/>
  <p:tag name="IGUANATEXSIZE" val="20"/>
  <p:tag name="IGUANATEXCURSOR" val="9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489,314"/>
  <p:tag name="LATEXADDIN" val="\documentclass{article}&#10;\usepackage{amsmath}&#10;\pagestyle{empty}&#10;\begin{document}&#10;&#10; \[d(x,y)=d(y,x)\; \forall \: x,y\in R^k\]&#10;&#10;&#10;\end{document}"/>
  <p:tag name="IGUANATEXSIZE" val="20"/>
  <p:tag name="IGUANATEXCURSOR" val="9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122,235"/>
  <p:tag name="LATEXADDIN" val="\documentclass{article}&#10;\usepackage{amsmath}&#10;\pagestyle{empty}&#10;\begin{document}&#10;&#10;&#10;\[T(NJ)=T(step1)+T(step2)=O(n^2)\]&#10;&#10;\end{document}"/>
  <p:tag name="IGUANATEXSIZE" val="20"/>
  <p:tag name="IGUANATEXCURSOR" val="10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991,751"/>
  <p:tag name="LATEXADDIN" val="\documentclass{article}&#10;\usepackage{amsmath}&#10;\pagestyle{empty}&#10;\begin{document}&#10;&#10;&#10;\[T(Totale)=T(NJ) \times O(n)= O(n^3)\]&#10;&#10;\end{document}"/>
  <p:tag name="IGUANATEXSIZE" val="20"/>
  <p:tag name="IGUANATEXCURSOR" val="9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247,844"/>
  <p:tag name="LATEXADDIN" val="\documentclass{article}&#10;\usepackage{amsmath}&#10;\pagestyle{empty}&#10;\begin{document}&#10;&#10;\[age(\{u, s\})=\frac{D_{u,s}}{2}=1\]&#10;&#10;&#10;\end{document}"/>
  <p:tag name="IGUANATEXSIZE" val="20"/>
  <p:tag name="IGUANATEXCURSOR" val="11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605,924"/>
  <p:tag name="LATEXADDIN" val="\documentclass{article}&#10;\usepackage{amsmath}&#10;\pagestyle{empty}&#10;\begin{document}&#10;&#10;\[edgeweight(\{u, s\},s)=age(\{u, s\})-age(s)=1\]&#10;&#10;&#10;\end{document}"/>
  <p:tag name="IGUANATEXSIZE" val="20"/>
  <p:tag name="IGUANATEXCURSOR" val="12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632,171"/>
  <p:tag name="LATEXADDIN" val="\documentclass{article}&#10;\usepackage{amsmath}&#10;\pagestyle{empty}&#10;\begin{document}&#10;&#10;\[edgeweight(\{u, s\},u)=age(\{u, s\})-age(u)=1\]&#10;&#10;&#10;\end{document}"/>
  <p:tag name="IGUANATEXSIZE" val="20"/>
  <p:tag name="IGUANATEXCURSOR" val="12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601,8"/>
  <p:tag name="LATEXADDIN" val="\documentclass{article}&#10;\usepackage{amsmath}&#10;\pagestyle{empty}&#10;\begin{document}&#10;&#10;\[D_{f, \{u, s\}}=\frac{D_{f,u}+D_{f,s}}{2}=3,5\]&#10;&#10;&#10;\end{document}"/>
  <p:tag name="IGUANATEXSIZE" val="20"/>
  <p:tag name="IGUANATEXCURSOR" val="12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574,053"/>
  <p:tag name="LATEXADDIN" val="\documentclass{article}&#10;\usepackage{amsmath}&#10;\pagestyle{empty}&#10;\begin{document}&#10;&#10;\[D_{b, \{u, s\}}=\frac{D_{b,u}+D_{b,s}}{2}=4,5\]&#10;&#10;&#10;\end{document}"/>
  <p:tag name="IGUANATEXSIZE" val="20"/>
  <p:tag name="IGUANATEXCURSOR" val="12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533,183"/>
  <p:tag name="LATEXADDIN" val="\documentclass{article}&#10;\usepackage{amsmath}&#10;\pagestyle{empty}&#10;\begin{document}&#10;&#10;&#10;\[T(Totale)=T(UPGMA) \times O(n-1)\simeq O(n^2)\]&#10;&#10;\end{document}"/>
  <p:tag name="IGUANATEXSIZE" val="20"/>
  <p:tag name="IGUANATEXCURSOR" val="11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2103,487"/>
  <p:tag name="LATEXADDIN" val="\documentclass{article}&#10;\usepackage{amsmath}&#10;\pagestyle{empty}&#10;\begin{document}&#10;&#10; \[d(x,y)\leq d(x,z)+d(y,z)\; \forall \: x,y,z\in R^k\]&#10;&#10;&#10;\end{document}"/>
  <p:tag name="IGUANATEXSIZE" val="20"/>
  <p:tag name="IGUANATEXCURSOR" val="11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,4837"/>
  <p:tag name="ORIGINALWIDTH" val="1196,85"/>
  <p:tag name="LATEXADDIN" val="\documentclass{article}&#10;\usepackage{amsmath}&#10;\pagestyle{empty}&#10;\begin{document}&#10;&#10;&#10;$ \forall i,j\in V,D_{ij}=d_{ij}(T)$&#10;&#10;\end{document}"/>
  <p:tag name="IGUANATEXSIZE" val="14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851,1436"/>
  <p:tag name="LATEXADDIN" val="\documentclass{article}&#10;\usepackage{amsmath}&#10;\pagestyle{empty}&#10;\begin{document}&#10;&#10;$min \rightarrow D_{fb}=2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854,1432"/>
  <p:tag name="LATEXADDIN" val="\documentclass{article}&#10;\usepackage{amsmath}&#10;\pagestyle{empty}&#10;\begin{document}&#10;&#10;\[d_{fp}=d_{fu}-d_{up}\]&#10;&#10;&#10;\end{document}"/>
  <p:tag name="IGUANATEXSIZE" val="20"/>
  <p:tag name="IGUANATEXCURSOR" val="8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824,8969"/>
  <p:tag name="LATEXADDIN" val="\documentclass{article}&#10;\usepackage{amsmath}&#10;\pagestyle{empty}&#10;\begin{document}&#10;&#10;&#10;\[d_{bp}=d_{bu}-d_{up}\]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1058,868"/>
  <p:tag name="LATEXADDIN" val="\documentclass{article}&#10;\usepackage{amsmath}&#10;\pagestyle{empty}&#10;\begin{document}&#10;&#10;&#10;$d_{up}=\frac{D_{fu}+D_{bu}-D_{fb}}2$&#10;&#10;\end{document}"/>
  <p:tag name="IGUANATEXSIZE" val="20"/>
  <p:tag name="IGUANATEXCURSOR" val="111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1318</Words>
  <Application>Microsoft Office PowerPoint</Application>
  <PresentationFormat>Presentazione su schermo (4:3)</PresentationFormat>
  <Paragraphs>201</Paragraphs>
  <Slides>18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Matteo</cp:lastModifiedBy>
  <cp:revision>282</cp:revision>
  <dcterms:created xsi:type="dcterms:W3CDTF">2012-12-06T09:21:12Z</dcterms:created>
  <dcterms:modified xsi:type="dcterms:W3CDTF">2019-07-10T14:32:16Z</dcterms:modified>
</cp:coreProperties>
</file>