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79" r:id="rId3"/>
    <p:sldId id="288" r:id="rId4"/>
    <p:sldId id="281" r:id="rId5"/>
    <p:sldId id="257" r:id="rId6"/>
    <p:sldId id="284" r:id="rId7"/>
    <p:sldId id="286" r:id="rId8"/>
    <p:sldId id="272" r:id="rId9"/>
    <p:sldId id="273" r:id="rId10"/>
    <p:sldId id="274" r:id="rId11"/>
    <p:sldId id="275" r:id="rId12"/>
    <p:sldId id="287" r:id="rId13"/>
    <p:sldId id="276" r:id="rId14"/>
    <p:sldId id="277" r:id="rId15"/>
    <p:sldId id="278" r:id="rId16"/>
    <p:sldId id="285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Lato" panose="020F0502020204030203" pitchFamily="34" charset="77"/>
      <p:regular r:id="rId24"/>
      <p:bold r:id="rId25"/>
      <p:italic r:id="rId26"/>
      <p:boldItalic r:id="rId27"/>
    </p:embeddedFont>
    <p:embeddedFont>
      <p:font typeface="Raleway" pitchFamily="2" charset="77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52986D-A46B-4846-8ACB-8248B464D77B}">
  <a:tblStyle styleId="{7352986D-A46B-4846-8ACB-8248B464D7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239e3b5dd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239e3b5dd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239e3b5dd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239e3b5dd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239e3b5dd_2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239e3b5dd_2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239e3b5dd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d239e3b5dd_2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965474a9_3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965474a9_3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26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155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87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155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32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239e3b5dd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239e3b5dd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964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239e3b5dd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239e3b5dd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239e3b5dd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239e3b5dd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080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620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24178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spR5PZemcs" TargetMode="External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eeexplore.ieee.org/document/8241787" TargetMode="External"/><Relationship Id="rId5" Type="http://schemas.openxmlformats.org/officeDocument/2006/relationships/hyperlink" Target="https://machinelearningcoban.com/2017/05/31/matrixfactorization/" TargetMode="External"/><Relationship Id="rId4" Type="http://schemas.openxmlformats.org/officeDocument/2006/relationships/hyperlink" Target="https://phamdinhkhanh.github.io/2019/11/04/Recommendation_Compound_Part1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449451" y="630225"/>
            <a:ext cx="8253774" cy="19415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/>
              <a:t>Recommender Systems Clustering Using Bayesian Non Negative Matrix Factorization 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449451" y="3603355"/>
            <a:ext cx="6331500" cy="11402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1712746 – </a:t>
            </a:r>
            <a:r>
              <a:rPr lang="en" sz="2000" dirty="0" err="1">
                <a:latin typeface="Arial"/>
                <a:ea typeface="Arial"/>
                <a:cs typeface="Arial"/>
                <a:sym typeface="Arial"/>
              </a:rPr>
              <a:t>Nguyễn</a:t>
            </a: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 Minh </a:t>
            </a:r>
            <a:r>
              <a:rPr lang="en" sz="2000" dirty="0" err="1">
                <a:latin typeface="Arial"/>
                <a:ea typeface="Arial"/>
                <a:cs typeface="Arial"/>
                <a:sym typeface="Arial"/>
              </a:rPr>
              <a:t>Tâm</a:t>
            </a:r>
            <a:endParaRPr lang="en"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1712773 - </a:t>
            </a:r>
            <a:r>
              <a:rPr lang="en" sz="2000" dirty="0" err="1">
                <a:latin typeface="Arial"/>
                <a:ea typeface="Arial"/>
                <a:cs typeface="Arial"/>
                <a:sym typeface="Arial"/>
              </a:rPr>
              <a:t>Huỳnh</a:t>
            </a: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dirty="0" err="1">
                <a:latin typeface="Arial"/>
                <a:ea typeface="Arial"/>
                <a:cs typeface="Arial"/>
                <a:sym typeface="Arial"/>
              </a:rPr>
              <a:t>Tấn</a:t>
            </a: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dirty="0" err="1">
                <a:latin typeface="Arial"/>
                <a:ea typeface="Arial"/>
                <a:cs typeface="Arial"/>
                <a:sym typeface="Arial"/>
              </a:rPr>
              <a:t>Thành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/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1712775 -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Nguyễn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Lê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Trường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Thành</a:t>
            </a:r>
            <a:endParaRPr lang="en-US"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CA091C-74C9-6C49-9BFB-09B6C484CEC3}"/>
              </a:ext>
            </a:extLst>
          </p:cNvPr>
          <p:cNvSpPr txBox="1"/>
          <p:nvPr/>
        </p:nvSpPr>
        <p:spPr>
          <a:xfrm>
            <a:off x="588935" y="2727702"/>
            <a:ext cx="825377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Received November 10, 2017, accepted December 20, 2017, date of publication December 29, 2017, date of current version February 28, 2018.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JESÚS BOBADILLA 1, RODOLFO BOJORQUE 2, ANTONIO HERNANDO ESTEBAN 1, 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AND REMIGIO HURTADO 2 </a:t>
            </a: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https://ieeexplore.ieee.org/document/8241787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/>
        </p:nvSpPr>
        <p:spPr>
          <a:xfrm>
            <a:off x="87775" y="419100"/>
            <a:ext cx="2722500" cy="43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Lato"/>
                <a:ea typeface="Lato"/>
                <a:cs typeface="Lato"/>
                <a:sym typeface="Lato"/>
              </a:rPr>
              <a:t>Input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: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số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user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số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items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err="1">
                <a:latin typeface="Lato"/>
                <a:ea typeface="Lato"/>
                <a:cs typeface="Lato"/>
                <a:sym typeface="Lato"/>
              </a:rPr>
              <a:t>Ru,i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: ma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trận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user u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đánh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giá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item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đã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được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normalized (0-1)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Parameters: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-"/>
            </a:pPr>
            <a:r>
              <a:rPr lang="en" sz="1200" b="1" dirty="0">
                <a:latin typeface="Lato"/>
                <a:ea typeface="Lato"/>
                <a:cs typeface="Lato"/>
                <a:sym typeface="Lato"/>
              </a:rPr>
              <a:t>K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số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cluster (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số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group users)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-"/>
            </a:pPr>
            <a:r>
              <a:rPr lang="en-US" sz="1200" b="1" dirty="0"/>
              <a:t>A</a:t>
            </a:r>
            <a:r>
              <a:rPr lang="en" sz="1200" b="1" dirty="0" err="1"/>
              <a:t>lpha</a:t>
            </a:r>
            <a:r>
              <a:rPr lang="en" sz="1200" b="1" dirty="0"/>
              <a:t> (0-1)</a:t>
            </a:r>
            <a:r>
              <a:rPr lang="en" sz="1200" dirty="0"/>
              <a:t>: </a:t>
            </a:r>
            <a:r>
              <a:rPr lang="en" sz="1200" dirty="0" err="1"/>
              <a:t>mức</a:t>
            </a:r>
            <a:r>
              <a:rPr lang="en" sz="1200" dirty="0"/>
              <a:t> </a:t>
            </a:r>
            <a:r>
              <a:rPr lang="en" sz="1200" dirty="0" err="1"/>
              <a:t>độ</a:t>
            </a:r>
            <a:r>
              <a:rPr lang="en" sz="1200" dirty="0"/>
              <a:t> overlap </a:t>
            </a:r>
            <a:r>
              <a:rPr lang="en" sz="1200" dirty="0" err="1"/>
              <a:t>đầu</a:t>
            </a:r>
            <a:r>
              <a:rPr lang="en" sz="1200" dirty="0"/>
              <a:t> </a:t>
            </a:r>
            <a:r>
              <a:rPr lang="en" sz="1200" dirty="0" err="1"/>
              <a:t>giữa</a:t>
            </a:r>
            <a:r>
              <a:rPr lang="en" sz="1200" dirty="0"/>
              <a:t> </a:t>
            </a:r>
            <a:r>
              <a:rPr lang="en" sz="1200" dirty="0" err="1"/>
              <a:t>các</a:t>
            </a:r>
            <a:r>
              <a:rPr lang="en" sz="1200" dirty="0"/>
              <a:t> cluster</a:t>
            </a:r>
            <a:endParaRPr sz="12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-"/>
            </a:pPr>
            <a:r>
              <a:rPr lang="en-US" sz="1200" b="1" dirty="0"/>
              <a:t>B</a:t>
            </a:r>
            <a:r>
              <a:rPr lang="en" sz="1200" b="1" dirty="0"/>
              <a:t>eta (&gt; 1)</a:t>
            </a:r>
            <a:r>
              <a:rPr lang="en" sz="1200" dirty="0"/>
              <a:t>: </a:t>
            </a:r>
            <a:r>
              <a:rPr lang="en" sz="1200" dirty="0" err="1"/>
              <a:t>số</a:t>
            </a:r>
            <a:r>
              <a:rPr lang="en" sz="1200" dirty="0"/>
              <a:t> “</a:t>
            </a:r>
            <a:r>
              <a:rPr lang="en" sz="1200" dirty="0" err="1"/>
              <a:t>bằng</a:t>
            </a:r>
            <a:r>
              <a:rPr lang="en" sz="1200" dirty="0"/>
              <a:t> </a:t>
            </a:r>
            <a:r>
              <a:rPr lang="en" sz="1200" dirty="0" err="1"/>
              <a:t>chứng</a:t>
            </a:r>
            <a:r>
              <a:rPr lang="en" sz="1200" dirty="0"/>
              <a:t>” </a:t>
            </a:r>
            <a:r>
              <a:rPr lang="en" sz="1200" dirty="0" err="1"/>
              <a:t>mà</a:t>
            </a:r>
            <a:r>
              <a:rPr lang="en" sz="1200" dirty="0"/>
              <a:t> algo </a:t>
            </a:r>
            <a:r>
              <a:rPr lang="en" sz="1200" dirty="0" err="1"/>
              <a:t>có</a:t>
            </a:r>
            <a:r>
              <a:rPr lang="en" sz="1200" dirty="0"/>
              <a:t> </a:t>
            </a:r>
            <a:r>
              <a:rPr lang="en" sz="1200" dirty="0" err="1"/>
              <a:t>thể</a:t>
            </a:r>
            <a:r>
              <a:rPr lang="en" sz="1200" dirty="0"/>
              <a:t> </a:t>
            </a:r>
            <a:r>
              <a:rPr lang="en" sz="1200" dirty="0" err="1"/>
              <a:t>suy</a:t>
            </a:r>
            <a:r>
              <a:rPr lang="en" sz="1200" dirty="0"/>
              <a:t> ra group </a:t>
            </a:r>
            <a:r>
              <a:rPr lang="en" sz="1200" dirty="0" err="1"/>
              <a:t>đó</a:t>
            </a:r>
            <a:r>
              <a:rPr lang="en" sz="1200" dirty="0"/>
              <a:t> </a:t>
            </a:r>
            <a:r>
              <a:rPr lang="en" sz="1200" dirty="0" err="1"/>
              <a:t>thích</a:t>
            </a:r>
            <a:r>
              <a:rPr lang="en" sz="1200" dirty="0"/>
              <a:t> item </a:t>
            </a:r>
            <a:r>
              <a:rPr lang="en" sz="1200" dirty="0" err="1"/>
              <a:t>đó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6" name="Google Shape;2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325" y="1622672"/>
            <a:ext cx="3699276" cy="14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1"/>
          <p:cNvSpPr txBox="1"/>
          <p:nvPr/>
        </p:nvSpPr>
        <p:spPr>
          <a:xfrm>
            <a:off x="6885425" y="2048550"/>
            <a:ext cx="21708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Lato"/>
                <a:ea typeface="Lato"/>
                <a:cs typeface="Lato"/>
                <a:sym typeface="Lato"/>
              </a:rPr>
              <a:t>Ma </a:t>
            </a:r>
            <a:r>
              <a:rPr lang="en" sz="1200" b="1" dirty="0" err="1">
                <a:latin typeface="Lato"/>
                <a:ea typeface="Lato"/>
                <a:cs typeface="Lato"/>
                <a:sym typeface="Lato"/>
              </a:rPr>
              <a:t>trận</a:t>
            </a:r>
            <a:r>
              <a:rPr lang="en" sz="12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b="1" dirty="0" err="1">
                <a:latin typeface="Lato"/>
                <a:ea typeface="Lato"/>
                <a:cs typeface="Lato"/>
                <a:sym typeface="Lato"/>
              </a:rPr>
              <a:t>NxK</a:t>
            </a:r>
            <a:r>
              <a:rPr lang="en" sz="1200" b="1" dirty="0">
                <a:latin typeface="Lato"/>
                <a:ea typeface="Lato"/>
                <a:cs typeface="Lato"/>
                <a:sym typeface="Lato"/>
              </a:rPr>
              <a:t> (au, k)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tức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xác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suất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user  u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thuộc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cluster k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/>
        </p:nvSpPr>
        <p:spPr>
          <a:xfrm>
            <a:off x="0" y="0"/>
            <a:ext cx="9144000" cy="51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Lato"/>
                <a:ea typeface="Lato"/>
                <a:cs typeface="Lato"/>
                <a:sym typeface="Lato"/>
              </a:rPr>
              <a:t>				Algo: </a:t>
            </a:r>
            <a:r>
              <a:rPr lang="en" sz="1100" dirty="0"/>
              <a:t> </a:t>
            </a:r>
            <a:r>
              <a:rPr lang="en" sz="1100" dirty="0" err="1"/>
              <a:t>sử</a:t>
            </a:r>
            <a:r>
              <a:rPr lang="en" sz="1100" dirty="0"/>
              <a:t> </a:t>
            </a:r>
            <a:r>
              <a:rPr lang="en" sz="1100" dirty="0" err="1"/>
              <a:t>dụng</a:t>
            </a:r>
            <a:r>
              <a:rPr lang="en" sz="1100" dirty="0"/>
              <a:t> </a:t>
            </a:r>
            <a:r>
              <a:rPr lang="en" sz="1100" dirty="0" err="1"/>
              <a:t>các</a:t>
            </a:r>
            <a:r>
              <a:rPr lang="en" sz="1100" dirty="0"/>
              <a:t> </a:t>
            </a:r>
            <a:r>
              <a:rPr lang="en" sz="1100" dirty="0" err="1"/>
              <a:t>biến</a:t>
            </a:r>
            <a:r>
              <a:rPr lang="en" sz="1100" dirty="0"/>
              <a:t> </a:t>
            </a:r>
            <a:r>
              <a:rPr lang="en" sz="1100" dirty="0" err="1"/>
              <a:t>tạm</a:t>
            </a:r>
            <a:r>
              <a:rPr lang="en" sz="1100" dirty="0"/>
              <a:t> </a:t>
            </a:r>
            <a:r>
              <a:rPr lang="en" sz="1100" dirty="0" err="1"/>
              <a:t>γ</a:t>
            </a:r>
            <a:r>
              <a:rPr lang="en" sz="1100" i="1" dirty="0" err="1"/>
              <a:t>u</a:t>
            </a:r>
            <a:r>
              <a:rPr lang="en" sz="1100" dirty="0" err="1"/>
              <a:t>,</a:t>
            </a:r>
            <a:r>
              <a:rPr lang="en" sz="1100" i="1" dirty="0" err="1"/>
              <a:t>k</a:t>
            </a:r>
            <a:r>
              <a:rPr lang="en" sz="1100" i="1" dirty="0"/>
              <a:t> </a:t>
            </a:r>
            <a:r>
              <a:rPr lang="en" sz="1100" dirty="0"/>
              <a:t>, </a:t>
            </a:r>
            <a:r>
              <a:rPr lang="en" sz="1100" dirty="0" err="1"/>
              <a:t>ε</a:t>
            </a:r>
            <a:r>
              <a:rPr lang="en" sz="1100" dirty="0"/>
              <a:t>− , </a:t>
            </a:r>
            <a:r>
              <a:rPr lang="en" sz="1100" dirty="0" err="1"/>
              <a:t>ε</a:t>
            </a:r>
            <a:r>
              <a:rPr lang="en" sz="1100" dirty="0"/>
              <a:t>+ , </a:t>
            </a:r>
            <a:r>
              <a:rPr lang="en" sz="1100" dirty="0" err="1"/>
              <a:t>đầu</a:t>
            </a:r>
            <a:r>
              <a:rPr lang="en" sz="1100" dirty="0"/>
              <a:t> </a:t>
            </a:r>
            <a:r>
              <a:rPr lang="en" sz="1100" dirty="0" err="1"/>
              <a:t>tiên</a:t>
            </a:r>
            <a:r>
              <a:rPr lang="en" sz="1100" dirty="0"/>
              <a:t> </a:t>
            </a:r>
            <a:r>
              <a:rPr lang="en" sz="1100" dirty="0" err="1"/>
              <a:t>là</a:t>
            </a:r>
            <a:r>
              <a:rPr lang="en" sz="1100" dirty="0"/>
              <a:t> </a:t>
            </a:r>
            <a:r>
              <a:rPr lang="en" sz="1100" dirty="0" err="1"/>
              <a:t>init</a:t>
            </a:r>
            <a:r>
              <a:rPr lang="en" sz="1100" dirty="0"/>
              <a:t> </a:t>
            </a:r>
            <a:r>
              <a:rPr lang="en" sz="1100" dirty="0" err="1"/>
              <a:t>giá</a:t>
            </a:r>
            <a:r>
              <a:rPr lang="en" sz="1100" dirty="0"/>
              <a:t> </a:t>
            </a:r>
            <a:r>
              <a:rPr lang="en" sz="1100" dirty="0" err="1"/>
              <a:t>trị</a:t>
            </a:r>
            <a:r>
              <a:rPr lang="en" sz="1100" dirty="0"/>
              <a:t> </a:t>
            </a:r>
            <a:r>
              <a:rPr lang="en" sz="1100" dirty="0" err="1"/>
              <a:t>các</a:t>
            </a:r>
            <a:r>
              <a:rPr lang="en" sz="1100" dirty="0"/>
              <a:t> </a:t>
            </a:r>
            <a:r>
              <a:rPr lang="en" sz="1100" dirty="0" err="1"/>
              <a:t>biến</a:t>
            </a:r>
            <a:r>
              <a:rPr lang="en" sz="1100" dirty="0"/>
              <a:t> </a:t>
            </a:r>
            <a:r>
              <a:rPr lang="en" sz="1100" dirty="0" err="1"/>
              <a:t>tạm</a:t>
            </a:r>
            <a:r>
              <a:rPr lang="en" sz="1100" dirty="0"/>
              <a:t> 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		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	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3" name="Google Shape;253;p32"/>
          <p:cNvPicPr preferRelativeResize="0"/>
          <p:nvPr/>
        </p:nvPicPr>
        <p:blipFill rotWithShape="1">
          <a:blip r:embed="rId3">
            <a:alphaModFix/>
          </a:blip>
          <a:srcRect r="8122"/>
          <a:stretch/>
        </p:blipFill>
        <p:spPr>
          <a:xfrm>
            <a:off x="0" y="0"/>
            <a:ext cx="3391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2"/>
          <p:cNvSpPr txBox="1"/>
          <p:nvPr/>
        </p:nvSpPr>
        <p:spPr>
          <a:xfrm>
            <a:off x="3523100" y="400775"/>
            <a:ext cx="5489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   is the digamma function: đạo hàm của gamma function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5" name="Google Shape;25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7877" y="1637300"/>
            <a:ext cx="3779850" cy="27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2025D5-A24B-1441-9770-4AAF6E395907}"/>
              </a:ext>
            </a:extLst>
          </p:cNvPr>
          <p:cNvSpPr txBox="1"/>
          <p:nvPr/>
        </p:nvSpPr>
        <p:spPr>
          <a:xfrm>
            <a:off x="0" y="697423"/>
            <a:ext cx="9144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major problem in most clustering methods is their sensitivity to initialization of parameters and to the choice of start centroids -&gt; lead to local minima, poor clustering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Pre - clustering</a:t>
            </a:r>
          </a:p>
          <a:p>
            <a:r>
              <a:rPr lang="en-US" dirty="0"/>
              <a:t>-&gt; </a:t>
            </a:r>
            <a:r>
              <a:rPr lang="en-US" dirty="0" err="1"/>
              <a:t>KMeansPlus</a:t>
            </a:r>
            <a:r>
              <a:rPr lang="en-US" dirty="0"/>
              <a:t> </a:t>
            </a:r>
            <a:r>
              <a:rPr lang="en-US" dirty="0" err="1"/>
              <a:t>LogPower</a:t>
            </a:r>
            <a:r>
              <a:rPr lang="en-US" dirty="0"/>
              <a:t> centroid selection -&gt;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local minima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5A2EA-0C2E-1F42-904E-3F5A10A53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39" y="1896635"/>
            <a:ext cx="6656522" cy="20951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8214ED-92F9-E945-9758-338CC8E2320A}"/>
              </a:ext>
            </a:extLst>
          </p:cNvPr>
          <p:cNvSpPr txBox="1"/>
          <p:nvPr/>
        </p:nvSpPr>
        <p:spPr>
          <a:xfrm>
            <a:off x="519193" y="4184542"/>
            <a:ext cx="7880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Dict</a:t>
            </a:r>
            <a:r>
              <a:rPr lang="en-US" dirty="0"/>
              <a:t>(</a:t>
            </a:r>
            <a:r>
              <a:rPr lang="en-US" dirty="0" err="1"/>
              <a:t>u,c</a:t>
            </a:r>
            <a:r>
              <a:rPr lang="en-US" dirty="0"/>
              <a:t>) -&gt; </a:t>
            </a:r>
            <a:r>
              <a:rPr lang="en-US" b="1" dirty="0" err="1"/>
              <a:t>pearson</a:t>
            </a:r>
            <a:r>
              <a:rPr lang="en-US" b="1" dirty="0"/>
              <a:t> correlation </a:t>
            </a:r>
            <a:r>
              <a:rPr lang="en-US" dirty="0"/>
              <a:t>is better than the cosine and Euclidean distance 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518228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/>
        </p:nvSpPr>
        <p:spPr>
          <a:xfrm>
            <a:off x="672475" y="475100"/>
            <a:ext cx="5529300" cy="43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Lato"/>
                <a:ea typeface="Lato"/>
                <a:cs typeface="Lato"/>
                <a:sym typeface="Lato"/>
              </a:rPr>
              <a:t>Testing:</a:t>
            </a:r>
            <a:endParaRPr sz="15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1) The Bayesian non-Negative Matrix Factorization method (BNMF)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2) the proposed pre-clustering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3) The combination of both (BNMF +)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Datasets: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Movielens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/ Netflix /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FilmTrust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Chọn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parameters: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tác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giả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kết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luận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sau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khi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test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chọn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beta = 5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và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alpha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gần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bằng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0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cho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kết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quả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tốt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nhất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Testing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bên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trái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là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kết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quả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clustering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sử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dụng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dataset a) )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FilmTrust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, b)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Movielens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, and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c) Netflix*. 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y-axis: normalized cohesion (within-cluster) results; 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x-axis: Number of clusters (K).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β = 5, α ≈ 0. 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1" name="Google Shape;2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1649" y="0"/>
            <a:ext cx="29423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/>
        </p:nvSpPr>
        <p:spPr>
          <a:xfrm>
            <a:off x="209226" y="419100"/>
            <a:ext cx="2938673" cy="43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Testing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bên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trái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là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kết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quả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Mean Absolute Error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sử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dụng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dataset a) )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FilmTrust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, b)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Movielens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, and c) Netflix*. 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y-axis: MAE results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x-axis: Number of clusters (K).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β = 5, α ≈ 0. 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Bên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phải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là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thời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gian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thực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thi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algorithm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với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param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như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trên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7" name="Google Shape;2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012" y="0"/>
            <a:ext cx="299798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6004" y="0"/>
            <a:ext cx="299799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/>
        </p:nvSpPr>
        <p:spPr>
          <a:xfrm>
            <a:off x="672475" y="475100"/>
            <a:ext cx="7645500" cy="43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35"/>
          <p:cNvSpPr txBox="1"/>
          <p:nvPr/>
        </p:nvSpPr>
        <p:spPr>
          <a:xfrm>
            <a:off x="1491100" y="701700"/>
            <a:ext cx="66516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Props: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Phương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pháp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này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luôn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cho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kết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quả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tốt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trong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việc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clustering (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tốt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hơn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kmeans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hay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các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phương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pháp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matrix factorization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thông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thường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)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Thời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gian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thực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thi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được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giảm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đáng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kể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nhất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là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khi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có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nhiều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dữ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liệu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Dễ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config qua 2 parameters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tuỳ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vào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mục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đích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cho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việc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chính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xác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cao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hay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là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cho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tốc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độ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nhanh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>
                <a:latin typeface="Lato"/>
                <a:ea typeface="Lato"/>
                <a:cs typeface="Lato"/>
                <a:sym typeface="Lato"/>
              </a:rPr>
              <a:t>Cons: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Bất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lợi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chỉ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là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nếu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dataset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nhỏ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thì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dùng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phương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pháp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này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không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đem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lại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nhiều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kết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quả</a:t>
            </a:r>
            <a:endParaRPr lang="en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Cần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truyền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parameters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hợp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lý</a:t>
            </a:r>
            <a:endParaRPr lang="en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title"/>
          </p:nvPr>
        </p:nvSpPr>
        <p:spPr>
          <a:xfrm>
            <a:off x="321472" y="583475"/>
            <a:ext cx="6321600" cy="6354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lnSpc>
                <a:spcPct val="90000"/>
              </a:lnSpc>
            </a:pPr>
            <a:r>
              <a:rPr lang="en-US" b="1" i="0" u="none" strike="noStrike" cap="none" err="1">
                <a:latin typeface="Raleway"/>
                <a:ea typeface="Raleway"/>
                <a:cs typeface="Raleway"/>
                <a:sym typeface="Raleway"/>
              </a:rPr>
              <a:t>Nguồn</a:t>
            </a:r>
            <a:r>
              <a:rPr lang="en-US" b="1" i="0" u="none" strike="noStrike" cap="none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1" i="0" u="none" strike="noStrike" cap="none" err="1">
                <a:latin typeface="Raleway"/>
                <a:ea typeface="Raleway"/>
                <a:cs typeface="Raleway"/>
                <a:sym typeface="Raleway"/>
              </a:rPr>
              <a:t>tham</a:t>
            </a:r>
            <a:r>
              <a:rPr lang="en-US" b="1" i="0" u="none" strike="noStrike" cap="none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1" i="0" u="none" strike="noStrike" cap="none" err="1">
                <a:latin typeface="Raleway"/>
                <a:ea typeface="Raleway"/>
                <a:cs typeface="Raleway"/>
                <a:sym typeface="Raleway"/>
              </a:rPr>
              <a:t>khảo</a:t>
            </a:r>
            <a:endParaRPr lang="en-US" b="1" i="0" u="none" strike="noStrike" cap="none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0C3E95-8DC0-4558-A621-46F5CF7652FF}"/>
              </a:ext>
            </a:extLst>
          </p:cNvPr>
          <p:cNvSpPr txBox="1"/>
          <p:nvPr/>
        </p:nvSpPr>
        <p:spPr>
          <a:xfrm>
            <a:off x="321472" y="1239925"/>
            <a:ext cx="4993478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indent="-317500">
              <a:lnSpc>
                <a:spcPct val="115000"/>
              </a:lnSpc>
              <a:spcAft>
                <a:spcPts val="60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-US" b="0" i="0" u="none" strike="noStrike" cap="none" dirty="0">
                <a:solidFill>
                  <a:schemeClr val="dk2"/>
                </a:solidFill>
                <a:effectLst/>
                <a:latin typeface="Lato"/>
                <a:ea typeface="Lato"/>
                <a:cs typeface="Lato"/>
                <a:sym typeface="Lato"/>
              </a:rPr>
              <a:t>[1] </a:t>
            </a:r>
            <a:r>
              <a:rPr lang="en-US" b="0" i="0" u="none" strike="noStrike" cap="none" dirty="0">
                <a:solidFill>
                  <a:schemeClr val="dk2"/>
                </a:solidFill>
                <a:effectLst/>
                <a:latin typeface="Lato"/>
                <a:ea typeface="Lato"/>
                <a:cs typeface="Lato"/>
                <a:sym typeface="Lato"/>
                <a:hlinkClick r:id="rId3"/>
              </a:rPr>
              <a:t>How does Netflix recommend movies? Matrix Factorization - YouTube</a:t>
            </a:r>
            <a:endParaRPr lang="en-US" b="0" i="0" u="none" strike="noStrike" cap="none" dirty="0">
              <a:solidFill>
                <a:schemeClr val="dk2"/>
              </a:solidFill>
              <a:effectLst/>
              <a:latin typeface="Lato"/>
              <a:ea typeface="Lato"/>
              <a:cs typeface="Lato"/>
              <a:sym typeface="Lato"/>
            </a:endParaRPr>
          </a:p>
          <a:p>
            <a:pPr marL="457200" indent="-317500">
              <a:lnSpc>
                <a:spcPct val="115000"/>
              </a:lnSpc>
              <a:spcAft>
                <a:spcPts val="60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-US" b="0" i="0" u="none" strike="noStrike" cap="none" dirty="0">
                <a:solidFill>
                  <a:schemeClr val="dk2"/>
                </a:solidFill>
                <a:effectLst/>
                <a:latin typeface="Lato"/>
                <a:ea typeface="Lato"/>
                <a:cs typeface="Lato"/>
                <a:sym typeface="Lato"/>
              </a:rPr>
              <a:t>[2] </a:t>
            </a:r>
            <a:r>
              <a:rPr lang="en-US" b="0" i="0" u="none" strike="noStrike" cap="none" dirty="0">
                <a:solidFill>
                  <a:schemeClr val="dk2"/>
                </a:solidFill>
                <a:effectLst/>
                <a:latin typeface="Lato"/>
                <a:ea typeface="Lato"/>
                <a:cs typeface="Lato"/>
                <a:sym typeface="Lato"/>
                <a:hlinkClick r:id="rId4"/>
              </a:rPr>
              <a:t>Khoa học dữ liệu (phamdinhkhanh.github.io)</a:t>
            </a:r>
            <a:endParaRPr lang="en-US" b="0" i="0" u="none" strike="noStrike" cap="none" dirty="0">
              <a:solidFill>
                <a:schemeClr val="dk2"/>
              </a:solidFill>
              <a:effectLst/>
              <a:latin typeface="Lato"/>
              <a:ea typeface="Lato"/>
              <a:cs typeface="Lato"/>
              <a:sym typeface="Lato"/>
            </a:endParaRPr>
          </a:p>
          <a:p>
            <a:pPr marL="457200" indent="-317500">
              <a:lnSpc>
                <a:spcPct val="115000"/>
              </a:lnSpc>
              <a:spcAft>
                <a:spcPts val="60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-US" b="0" i="0" u="none" strike="noStrike" cap="none" dirty="0">
                <a:solidFill>
                  <a:schemeClr val="dk2"/>
                </a:solidFill>
                <a:effectLst/>
                <a:latin typeface="Lato"/>
                <a:ea typeface="Lato"/>
                <a:cs typeface="Lato"/>
                <a:sym typeface="Lato"/>
              </a:rPr>
              <a:t>[3] </a:t>
            </a:r>
            <a:r>
              <a:rPr lang="en-US" b="0" i="0" u="none" strike="noStrike" cap="none" dirty="0">
                <a:solidFill>
                  <a:schemeClr val="dk2"/>
                </a:solidFill>
                <a:effectLst/>
                <a:latin typeface="Lato"/>
                <a:ea typeface="Lato"/>
                <a:cs typeface="Lato"/>
                <a:sym typeface="Lato"/>
                <a:hlinkClick r:id="rId5"/>
              </a:rPr>
              <a:t>Machine Learning cơ bản (machinelearningcoban.com)</a:t>
            </a:r>
            <a:endParaRPr lang="en-US" b="0" i="0" u="none" strike="noStrike" cap="none" dirty="0">
              <a:solidFill>
                <a:schemeClr val="dk2"/>
              </a:solidFill>
              <a:effectLst/>
              <a:latin typeface="Lato"/>
              <a:ea typeface="Lato"/>
              <a:cs typeface="Lato"/>
              <a:sym typeface="Lato"/>
            </a:endParaRPr>
          </a:p>
          <a:p>
            <a:pPr marL="457200" indent="-317500">
              <a:lnSpc>
                <a:spcPct val="115000"/>
              </a:lnSpc>
              <a:spcAft>
                <a:spcPts val="60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-US" b="0" i="0" u="none" strike="noStrike" cap="none" dirty="0">
                <a:solidFill>
                  <a:schemeClr val="dk2"/>
                </a:solidFill>
                <a:effectLst/>
                <a:latin typeface="Lato"/>
                <a:ea typeface="Lato"/>
                <a:cs typeface="Lato"/>
                <a:sym typeface="Lato"/>
              </a:rPr>
              <a:t>[4]</a:t>
            </a:r>
            <a:r>
              <a:rPr 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Paper: </a:t>
            </a:r>
            <a:r>
              <a:rPr 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https://ieeexplore.ieee.org/document/8241787</a:t>
            </a:r>
            <a:endParaRPr lang="en-US" b="0" i="0" u="none" strike="noStrike" cap="none" dirty="0">
              <a:solidFill>
                <a:schemeClr val="dk2"/>
              </a:solidFill>
              <a:effectLst/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" name="Picture 2" descr="Thank you for listening' card | Thank you for listening, Wallpaper  powerpoint, Listening quotes">
            <a:extLst>
              <a:ext uri="{FF2B5EF4-FFF2-40B4-BE49-F238E27FC236}">
                <a16:creationId xmlns:a16="http://schemas.microsoft.com/office/drawing/2014/main" id="{8D931EAB-A739-4A21-B44F-0BE659EA7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494" y="1489066"/>
            <a:ext cx="2887156" cy="216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75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4" y="712149"/>
            <a:ext cx="8166523" cy="4286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chemeClr val="dk1"/>
                </a:solidFill>
              </a:rPr>
              <a:t>Collaborative Filtering</a:t>
            </a:r>
            <a:br>
              <a:rPr lang="en-US" sz="2400" dirty="0">
                <a:solidFill>
                  <a:schemeClr val="dk1"/>
                </a:solidFill>
              </a:rPr>
            </a:br>
            <a:r>
              <a:rPr lang="en-US" sz="2400" dirty="0">
                <a:solidFill>
                  <a:schemeClr val="dk1"/>
                </a:solidFill>
              </a:rPr>
              <a:t>Matrix </a:t>
            </a:r>
            <a:r>
              <a:rPr lang="en-US" sz="2400" dirty="0" err="1">
                <a:solidFill>
                  <a:schemeClr val="dk1"/>
                </a:solidFill>
              </a:rPr>
              <a:t>Factorizaiton</a:t>
            </a:r>
            <a:br>
              <a:rPr lang="en-US" sz="2400" dirty="0">
                <a:solidFill>
                  <a:schemeClr val="dk1"/>
                </a:solidFill>
              </a:rPr>
            </a:br>
            <a:br>
              <a:rPr lang="en-US" sz="2400" dirty="0">
                <a:solidFill>
                  <a:schemeClr val="dk1"/>
                </a:solidFill>
              </a:rPr>
            </a:br>
            <a:r>
              <a:rPr lang="en-US" sz="2400" dirty="0">
                <a:solidFill>
                  <a:schemeClr val="dk1"/>
                </a:solidFill>
              </a:rPr>
              <a:t>Paper: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Recommender Systems Clustering Using Bayesian Non Negative Matrix Factorization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- Intro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- Method (Probability model + algorithm)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- Experiments and results </a:t>
            </a:r>
            <a:br>
              <a:rPr lang="en-US" sz="2400" dirty="0">
                <a:solidFill>
                  <a:schemeClr val="dk1"/>
                </a:solidFill>
              </a:rPr>
            </a:b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805204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3600">
                <a:solidFill>
                  <a:schemeClr val="dk1"/>
                </a:solidFill>
              </a:rPr>
              <a:t>Collaborative Filtering</a:t>
            </a: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2446911" cy="3309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vi-VN" sz="1600">
                <a:latin typeface="Arial (Headings)"/>
                <a:ea typeface="Calibri" panose="020F0502020204030204" pitchFamily="34" charset="0"/>
              </a:rPr>
              <a:t>Collaborative Filtering </a:t>
            </a:r>
            <a:r>
              <a:rPr lang="vi-VN" sz="1600" b="0">
                <a:latin typeface="Arial (Headings)"/>
                <a:ea typeface="Calibri" panose="020F0502020204030204" pitchFamily="34" charset="0"/>
              </a:rPr>
              <a:t>(</a:t>
            </a:r>
            <a:r>
              <a:rPr lang="vi-VN" sz="1600">
                <a:latin typeface="Arial (Headings)"/>
                <a:ea typeface="Calibri" panose="020F0502020204030204" pitchFamily="34" charset="0"/>
              </a:rPr>
              <a:t>CF</a:t>
            </a:r>
            <a:r>
              <a:rPr lang="vi-VN" sz="1600" b="0">
                <a:latin typeface="Arial (Headings)"/>
                <a:ea typeface="Calibri" panose="020F0502020204030204" pitchFamily="34" charset="0"/>
              </a:rPr>
              <a:t> – hay tạm dịch là </a:t>
            </a:r>
            <a:r>
              <a:rPr lang="vi-VN" sz="1600">
                <a:latin typeface="Arial (Headings)"/>
                <a:ea typeface="Calibri" panose="020F0502020204030204" pitchFamily="34" charset="0"/>
              </a:rPr>
              <a:t>lọc cộng tác</a:t>
            </a:r>
            <a:r>
              <a:rPr lang="vi-VN" sz="1600" b="0">
                <a:latin typeface="Arial (Headings)"/>
                <a:ea typeface="Calibri" panose="020F0502020204030204" pitchFamily="34" charset="0"/>
              </a:rPr>
              <a:t>): sử dụng sự tương tác qua lại trong hành vi mua sắm giữa các khách hàng để tìm ra sở thích của một khách hàng đổi với một sản phẩm</a:t>
            </a:r>
            <a:endParaRPr sz="1600">
              <a:latin typeface="Arial (Headings)"/>
              <a:ea typeface="Lato"/>
              <a:cs typeface="Lato"/>
              <a:sym typeface="Lato"/>
            </a:endParaRPr>
          </a:p>
        </p:txBody>
      </p:sp>
      <p:pic>
        <p:nvPicPr>
          <p:cNvPr id="7" name="Picture 6" descr="Recommender systems: Content-based and collaborative filteri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6" b="13006"/>
          <a:stretch/>
        </p:blipFill>
        <p:spPr bwMode="auto">
          <a:xfrm>
            <a:off x="3510979" y="1671144"/>
            <a:ext cx="4926725" cy="30939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8808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Matrix Factorization</a:t>
            </a: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2446911" cy="3309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0">
                <a:effectLst/>
                <a:latin typeface="+mj-lt"/>
                <a:ea typeface="Calibri" panose="020F0502020204030204" pitchFamily="34" charset="0"/>
              </a:rPr>
              <a:t>Ý </a:t>
            </a:r>
            <a:r>
              <a:rPr lang="en-US" sz="1600" b="0" err="1">
                <a:effectLst/>
                <a:latin typeface="+mj-lt"/>
                <a:ea typeface="Calibri" panose="020F0502020204030204" pitchFamily="34" charset="0"/>
              </a:rPr>
              <a:t>tưởng</a:t>
            </a:r>
            <a:r>
              <a:rPr lang="en-US" sz="1600" b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600" b="0" err="1">
                <a:effectLst/>
                <a:latin typeface="+mj-lt"/>
                <a:ea typeface="Calibri" panose="020F0502020204030204" pitchFamily="34" charset="0"/>
              </a:rPr>
              <a:t>chính</a:t>
            </a:r>
            <a:r>
              <a:rPr lang="en-US" sz="1600" b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600" b="0" err="1">
                <a:effectLst/>
                <a:latin typeface="+mj-lt"/>
                <a:ea typeface="Calibri" panose="020F0502020204030204" pitchFamily="34" charset="0"/>
              </a:rPr>
              <a:t>đằng</a:t>
            </a:r>
            <a:r>
              <a:rPr lang="en-US" sz="1600" b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600" b="0" err="1">
                <a:effectLst/>
                <a:latin typeface="+mj-lt"/>
                <a:ea typeface="Calibri" panose="020F0502020204030204" pitchFamily="34" charset="0"/>
              </a:rPr>
              <a:t>sau</a:t>
            </a:r>
            <a:r>
              <a:rPr lang="en-US" sz="1600" b="0">
                <a:effectLst/>
                <a:latin typeface="+mj-lt"/>
                <a:ea typeface="Calibri" panose="020F0502020204030204" pitchFamily="34" charset="0"/>
              </a:rPr>
              <a:t> Matrix Factorization là </a:t>
            </a:r>
            <a:r>
              <a:rPr lang="en-US" sz="1600" b="0" err="1">
                <a:effectLst/>
                <a:latin typeface="+mj-lt"/>
                <a:ea typeface="Calibri" panose="020F0502020204030204" pitchFamily="34" charset="0"/>
              </a:rPr>
              <a:t>tồn</a:t>
            </a:r>
            <a:r>
              <a:rPr lang="en-US" sz="1600" b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600" b="0" err="1">
                <a:effectLst/>
                <a:latin typeface="+mj-lt"/>
                <a:ea typeface="Calibri" panose="020F0502020204030204" pitchFamily="34" charset="0"/>
              </a:rPr>
              <a:t>tại</a:t>
            </a:r>
            <a:r>
              <a:rPr lang="en-US" sz="1600" b="0">
                <a:effectLst/>
                <a:latin typeface="+mj-lt"/>
                <a:ea typeface="Calibri" panose="020F0502020204030204" pitchFamily="34" charset="0"/>
              </a:rPr>
              <a:t> các </a:t>
            </a:r>
            <a:r>
              <a:rPr lang="en-US" sz="1600" i="1">
                <a:effectLst/>
                <a:latin typeface="+mj-lt"/>
                <a:ea typeface="Calibri" panose="020F0502020204030204" pitchFamily="34" charset="0"/>
              </a:rPr>
              <a:t>latent features</a:t>
            </a:r>
            <a:r>
              <a:rPr lang="en-US" sz="1600">
                <a:effectLst/>
                <a:latin typeface="+mj-lt"/>
                <a:ea typeface="Calibri" panose="020F0502020204030204" pitchFamily="34" charset="0"/>
              </a:rPr>
              <a:t> </a:t>
            </a:r>
            <a:r>
              <a:rPr lang="en-US" sz="1600" b="0">
                <a:effectLst/>
                <a:latin typeface="+mj-lt"/>
                <a:ea typeface="Calibri" panose="020F0502020204030204" pitchFamily="34" charset="0"/>
              </a:rPr>
              <a:t>(</a:t>
            </a:r>
            <a:r>
              <a:rPr lang="en-US" sz="1600" b="0" err="1">
                <a:effectLst/>
                <a:latin typeface="+mj-lt"/>
                <a:ea typeface="Calibri" panose="020F0502020204030204" pitchFamily="34" charset="0"/>
              </a:rPr>
              <a:t>tính</a:t>
            </a:r>
            <a:r>
              <a:rPr lang="en-US" sz="1600" b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600" b="0" err="1">
                <a:effectLst/>
                <a:latin typeface="+mj-lt"/>
                <a:ea typeface="Calibri" panose="020F0502020204030204" pitchFamily="34" charset="0"/>
              </a:rPr>
              <a:t>chất</a:t>
            </a:r>
            <a:r>
              <a:rPr lang="en-US" sz="1600" b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600" b="0" err="1">
                <a:effectLst/>
                <a:latin typeface="+mj-lt"/>
                <a:ea typeface="Calibri" panose="020F0502020204030204" pitchFamily="34" charset="0"/>
              </a:rPr>
              <a:t>ẩn</a:t>
            </a:r>
            <a:r>
              <a:rPr lang="en-US" sz="1600" b="0">
                <a:effectLst/>
                <a:latin typeface="+mj-lt"/>
                <a:ea typeface="Calibri" panose="020F0502020204030204" pitchFamily="34" charset="0"/>
              </a:rPr>
              <a:t>) </a:t>
            </a:r>
            <a:r>
              <a:rPr lang="en-US" sz="1600" b="0" err="1">
                <a:effectLst/>
                <a:latin typeface="+mj-lt"/>
                <a:ea typeface="Calibri" panose="020F0502020204030204" pitchFamily="34" charset="0"/>
              </a:rPr>
              <a:t>mô</a:t>
            </a:r>
            <a:r>
              <a:rPr lang="en-US" sz="1600" b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600" b="0" err="1">
                <a:effectLst/>
                <a:latin typeface="+mj-lt"/>
                <a:ea typeface="Calibri" panose="020F0502020204030204" pitchFamily="34" charset="0"/>
              </a:rPr>
              <a:t>tả</a:t>
            </a:r>
            <a:r>
              <a:rPr lang="en-US" sz="1600" b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600" b="0" err="1">
                <a:effectLst/>
                <a:latin typeface="+mj-lt"/>
                <a:ea typeface="Calibri" panose="020F0502020204030204" pitchFamily="34" charset="0"/>
              </a:rPr>
              <a:t>sự</a:t>
            </a:r>
            <a:r>
              <a:rPr lang="en-US" sz="1600" b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600" b="0" err="1">
                <a:effectLst/>
                <a:latin typeface="+mj-lt"/>
                <a:ea typeface="Calibri" panose="020F0502020204030204" pitchFamily="34" charset="0"/>
              </a:rPr>
              <a:t>liên</a:t>
            </a:r>
            <a:r>
              <a:rPr lang="en-US" sz="1600" b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600" b="0" err="1">
                <a:effectLst/>
                <a:latin typeface="+mj-lt"/>
                <a:ea typeface="Calibri" panose="020F0502020204030204" pitchFamily="34" charset="0"/>
              </a:rPr>
              <a:t>quan</a:t>
            </a:r>
            <a:r>
              <a:rPr lang="en-US" sz="1600" b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600" b="0" err="1">
                <a:effectLst/>
                <a:latin typeface="+mj-lt"/>
                <a:ea typeface="Calibri" panose="020F0502020204030204" pitchFamily="34" charset="0"/>
              </a:rPr>
              <a:t>giữa</a:t>
            </a:r>
            <a:r>
              <a:rPr lang="en-US" sz="1600" b="0">
                <a:effectLst/>
                <a:latin typeface="+mj-lt"/>
                <a:ea typeface="Calibri" panose="020F0502020204030204" pitchFamily="34" charset="0"/>
              </a:rPr>
              <a:t> các </a:t>
            </a:r>
            <a:r>
              <a:rPr lang="en-US" sz="1600" i="1">
                <a:effectLst/>
                <a:latin typeface="+mj-lt"/>
                <a:ea typeface="Calibri" panose="020F0502020204030204" pitchFamily="34" charset="0"/>
              </a:rPr>
              <a:t>items</a:t>
            </a:r>
            <a:r>
              <a:rPr lang="en-US" sz="1600" b="0">
                <a:effectLst/>
                <a:latin typeface="+mj-lt"/>
                <a:ea typeface="Calibri" panose="020F0502020204030204" pitchFamily="34" charset="0"/>
              </a:rPr>
              <a:t> và </a:t>
            </a:r>
            <a:r>
              <a:rPr lang="en-US" sz="1600" i="1">
                <a:effectLst/>
                <a:latin typeface="+mj-lt"/>
                <a:ea typeface="Calibri" panose="020F0502020204030204" pitchFamily="34" charset="0"/>
              </a:rPr>
              <a:t>users</a:t>
            </a:r>
            <a:endParaRPr sz="1600">
              <a:latin typeface="+mj-lt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685" y="1480150"/>
            <a:ext cx="5625539" cy="30265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565E61-D57B-4E70-A787-CA032B96EB18}"/>
              </a:ext>
            </a:extLst>
          </p:cNvPr>
          <p:cNvSpPr txBox="1"/>
          <p:nvPr/>
        </p:nvSpPr>
        <p:spPr>
          <a:xfrm>
            <a:off x="5136355" y="4431350"/>
            <a:ext cx="30432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1200" i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Minh </a:t>
            </a:r>
            <a:r>
              <a:rPr lang="en-US" sz="1200" i="1" err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r>
              <a:rPr lang="en-US" sz="1200" i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i="1" err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200" i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Matrix Factorization</a:t>
            </a:r>
          </a:p>
        </p:txBody>
      </p:sp>
    </p:spTree>
    <p:extLst>
      <p:ext uri="{BB962C8B-B14F-4D97-AF65-F5344CB8AC3E}">
        <p14:creationId xmlns:p14="http://schemas.microsoft.com/office/powerpoint/2010/main" val="313110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Matrix Factorization</a:t>
            </a:r>
            <a:endParaRPr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Google Shape;79;p14"/>
              <p:cNvSpPr txBox="1">
                <a:spLocks noGrp="1"/>
              </p:cNvSpPr>
              <p:nvPr>
                <p:ph type="title" idx="4294967295"/>
              </p:nvPr>
            </p:nvSpPr>
            <p:spPr>
              <a:xfrm>
                <a:off x="535775" y="1480150"/>
                <a:ext cx="8434054" cy="7680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600"/>
                  </a:spcAft>
                </a:pPr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Sau </a:t>
                </a:r>
                <a:r>
                  <a:rPr lang="en-US" sz="1400" b="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khi</a:t>
                </a:r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tìm</a:t>
                </a:r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ma </a:t>
                </a:r>
                <a:r>
                  <a:rPr lang="en-US" sz="1400" b="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items </a:t>
                </a:r>
                <a14:m>
                  <m:oMath xmlns:m="http://schemas.openxmlformats.org/officeDocument/2006/math">
                    <m:r>
                      <a:rPr lang="en-US" sz="1400" b="1" i="1">
                        <a:effectLst/>
                        <a:latin typeface="Cambria Math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r>
                  <a:rPr lang="en-US" sz="1400" b="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sz="14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ma </a:t>
                </a:r>
                <a:r>
                  <a:rPr lang="en-US" sz="1400" b="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users </a:t>
                </a:r>
                <a14:m>
                  <m:oMath xmlns:m="http://schemas.openxmlformats.org/officeDocument/2006/math">
                    <m:r>
                      <a:rPr lang="en-US" sz="1400" b="1" i="1">
                        <a:effectLst/>
                        <a:latin typeface="Cambria Math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𝑾</m:t>
                    </m:r>
                  </m:oMath>
                </a14:m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b="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giá</a:t>
                </a:r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trị</a:t>
                </a:r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rating </a:t>
                </a:r>
                <a:r>
                  <a:rPr lang="en-US" sz="1400" b="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user</a:t>
                </a:r>
                <a14:m>
                  <m:oMath xmlns:m="http://schemas.openxmlformats.org/officeDocument/2006/math">
                    <m:r>
                      <a:rPr lang="en-US" sz="1400" b="0" i="1">
                        <a:effectLst/>
                        <a:latin typeface="Cambria Math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b="1" i="1">
                        <a:effectLst/>
                        <a:latin typeface="Cambria Math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𝒋</m:t>
                    </m:r>
                  </m:oMath>
                </a14:m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r>
                  <a:rPr lang="en-US" sz="1400" b="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lên</a:t>
                </a:r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item</a:t>
                </a:r>
                <a14:m>
                  <m:oMath xmlns:m="http://schemas.openxmlformats.org/officeDocument/2006/math">
                    <m:r>
                      <a:rPr lang="en-US" sz="1400" b="0" i="1">
                        <a:effectLst/>
                        <a:latin typeface="Cambria Math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b="1" i="1">
                        <a:effectLst/>
                        <a:latin typeface="Cambria Math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r>
                  <a:rPr lang="en-US" sz="1400" b="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sẽ</a:t>
                </a:r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chính</a:t>
                </a:r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tích</a:t>
                </a:r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: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>
                                <a:effectLst/>
                                <a:latin typeface="Cambria Math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sz="1400" b="1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𝒊𝒋</m:t>
                        </m:r>
                      </m:sub>
                    </m:sSub>
                    <m:r>
                      <a:rPr lang="en-US" sz="1400" b="1" i="1">
                        <a:effectLst/>
                        <a:latin typeface="Cambria Math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effectLst/>
                                <a:latin typeface="Cambria Math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b="1" i="1">
                                <a:effectLst/>
                                <a:latin typeface="Cambria Math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sz="1400" b="1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400" b="1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en-US" sz="1400" b="0" i="1">
                        <a:effectLst/>
                        <a:latin typeface="Cambria Math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sz="1400" b="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Như</a:t>
                </a:r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vậy</a:t>
                </a:r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chỉ</a:t>
                </a:r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cần</a:t>
                </a:r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phép</a:t>
                </a:r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nhân</a:t>
                </a:r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véc</a:t>
                </a:r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tơ</a:t>
                </a:r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để</a:t>
                </a:r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tìm</a:t>
                </a:r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ra </a:t>
                </a:r>
                <a:r>
                  <a:rPr lang="en-US" sz="1400" b="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giá</a:t>
                </a:r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trị</a:t>
                </a:r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dự</a:t>
                </a:r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đoán</a:t>
                </a:r>
                <a: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br>
                  <a:rPr lang="en-US" sz="1400" b="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sz="1400" b="0" dirty="0">
                  <a:latin typeface="+mj-lt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79" name="Google Shape;79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535775" y="1480150"/>
                <a:ext cx="8434054" cy="768000"/>
              </a:xfrm>
              <a:prstGeom prst="rect">
                <a:avLst/>
              </a:prstGeom>
              <a:blipFill>
                <a:blip r:embed="rId3"/>
                <a:stretch>
                  <a:fillRect l="-217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BEAD3C5-A82E-4FDB-938F-E1A71F5CB5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0087" y="2471737"/>
            <a:ext cx="3871913" cy="2135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B8FFB9-46F5-4C8D-9CFF-B4BF49ABA8A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752802" y="2471736"/>
            <a:ext cx="3871913" cy="21359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A9CE2F-3ACA-46D7-BB43-24BC38418F4E}"/>
                  </a:ext>
                </a:extLst>
              </p:cNvPr>
              <p:cNvSpPr txBox="1"/>
              <p:nvPr/>
            </p:nvSpPr>
            <p:spPr>
              <a:xfrm>
                <a:off x="650080" y="4523525"/>
                <a:ext cx="271462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200" i="1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[1] </a:t>
                </a:r>
                <a:r>
                  <a:rPr lang="en-US" sz="1200" i="1" err="1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Trước</a:t>
                </a:r>
                <a:r>
                  <a:rPr lang="en-US" sz="1200" i="1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i="1" err="1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khi</a:t>
                </a:r>
                <a:r>
                  <a:rPr lang="en-US" sz="1200" i="1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nhân ma </a:t>
                </a:r>
                <a:r>
                  <a:rPr lang="en-US" sz="1200" i="1" err="1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1200" i="1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44546A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𝑿𝑾</m:t>
                    </m:r>
                  </m:oMath>
                </a14:m>
                <a:r>
                  <a:rPr lang="en-US" sz="1200" b="1" i="1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A9CE2F-3ACA-46D7-BB43-24BC38418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80" y="4523525"/>
                <a:ext cx="2714626" cy="276999"/>
              </a:xfrm>
              <a:prstGeom prst="rect">
                <a:avLst/>
              </a:prstGeom>
              <a:blipFill>
                <a:blip r:embed="rId6"/>
                <a:stretch>
                  <a:fillRect l="-22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744ADE-77B6-43FE-854E-80392DF32199}"/>
                  </a:ext>
                </a:extLst>
              </p:cNvPr>
              <p:cNvSpPr txBox="1"/>
              <p:nvPr/>
            </p:nvSpPr>
            <p:spPr>
              <a:xfrm>
                <a:off x="4752802" y="4523524"/>
                <a:ext cx="248381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200" i="1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[1] Sau </a:t>
                </a:r>
                <a:r>
                  <a:rPr lang="en-US" sz="1200" i="1" err="1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khi</a:t>
                </a:r>
                <a:r>
                  <a:rPr lang="en-US" sz="1200" i="1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nhân ma </a:t>
                </a:r>
                <a:r>
                  <a:rPr lang="en-US" sz="1200" i="1" err="1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1200" i="1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44546A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𝑿𝑾</m:t>
                    </m:r>
                  </m:oMath>
                </a14:m>
                <a:r>
                  <a:rPr lang="en-US" sz="1200" b="1" i="1">
                    <a:solidFill>
                      <a:srgbClr val="44546A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744ADE-77B6-43FE-854E-80392DF32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802" y="4523524"/>
                <a:ext cx="2483817" cy="276999"/>
              </a:xfrm>
              <a:prstGeom prst="rect">
                <a:avLst/>
              </a:prstGeom>
              <a:blipFill>
                <a:blip r:embed="rId7"/>
                <a:stretch>
                  <a:fillRect l="-24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Matrix Factorization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F37E29-C49E-4AF6-BCA3-B06A45C9BD0A}"/>
                  </a:ext>
                </a:extLst>
              </p:cNvPr>
              <p:cNvSpPr txBox="1"/>
              <p:nvPr/>
            </p:nvSpPr>
            <p:spPr>
              <a:xfrm>
                <a:off x="535775" y="1480150"/>
                <a:ext cx="7900994" cy="18248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Thuật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toán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này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yêu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cầu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ta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phải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thực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ưu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đồng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cả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 ma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users và ma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items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dựa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trên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hàm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mất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mát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Khi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cần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ưu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ma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users </a:t>
                </a:r>
                <a14:m>
                  <m:oMath xmlns:m="http://schemas.openxmlformats.org/officeDocument/2006/math">
                    <m:r>
                      <a:rPr lang="en-US" sz="14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𝑾</m:t>
                    </m:r>
                  </m:oMath>
                </a14:m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ta sẽ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cố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ma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items </a:t>
                </a:r>
                <a14:m>
                  <m:oMath xmlns:m="http://schemas.openxmlformats.org/officeDocument/2006/math">
                    <m:r>
                      <a:rPr lang="en-US" sz="14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và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chuyển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gradient descent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đạo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hàm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14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𝑾</m:t>
                    </m:r>
                  </m:oMath>
                </a14:m>
                <a:r>
                  <a:rPr lang="en-US" sz="1400" b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và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ngược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lại.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Hàm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loss function có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như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sau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ℒ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4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𝐗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4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𝐖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sz="14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𝐢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14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sz="14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(||</m:t>
                      </m:r>
                      <m:r>
                        <a:rPr lang="en-US" sz="14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𝐗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+||</m:t>
                      </m:r>
                      <m:r>
                        <a:rPr lang="en-US" sz="14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𝐖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F37E29-C49E-4AF6-BCA3-B06A45C9B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75" y="1480150"/>
                <a:ext cx="7900994" cy="1824859"/>
              </a:xfrm>
              <a:prstGeom prst="rect">
                <a:avLst/>
              </a:prstGeom>
              <a:blipFill>
                <a:blip r:embed="rId3"/>
                <a:stretch>
                  <a:fillRect l="-231" t="-669" r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E876A3-2C12-4182-82D8-369823D1A32A}"/>
                  </a:ext>
                </a:extLst>
              </p:cNvPr>
              <p:cNvSpPr txBox="1"/>
              <p:nvPr/>
            </p:nvSpPr>
            <p:spPr>
              <a:xfrm>
                <a:off x="535775" y="3305009"/>
                <a:ext cx="7900994" cy="1231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800"/>
                  </a:spcAft>
                </a:pP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Trong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đó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là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toàn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bộ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r>
                  <a:rPr lang="en-US" sz="1400" i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ratings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r>
                  <a:rPr lang="en-US" sz="140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đã</a:t>
                </a: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có.</a:t>
                </a:r>
              </a:p>
              <a:p>
                <a:pPr lvl="0">
                  <a:spcAft>
                    <a:spcPts val="800"/>
                  </a:spcAft>
                </a:pP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Thành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thứ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nhất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chính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là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trung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bình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sai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mô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hình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0">
                  <a:spcAft>
                    <a:spcPts val="800"/>
                  </a:spcAft>
                </a:pP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Thành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thứ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hai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hàm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mất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mát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phía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trên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regularization,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giúp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tránh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overfitting.</a:t>
                </a:r>
                <a:endParaRPr lang="en-US" sz="12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800"/>
                  </a:spcAft>
                </a:pPr>
                <a:endPara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E876A3-2C12-4182-82D8-369823D1A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75" y="3305009"/>
                <a:ext cx="7900994" cy="1231106"/>
              </a:xfrm>
              <a:prstGeom prst="rect">
                <a:avLst/>
              </a:prstGeom>
              <a:blipFill>
                <a:blip r:embed="rId4"/>
                <a:stretch>
                  <a:fillRect l="-231"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C128537-7693-4EB7-B143-FDE23A262280}"/>
              </a:ext>
            </a:extLst>
          </p:cNvPr>
          <p:cNvSpPr txBox="1"/>
          <p:nvPr/>
        </p:nvSpPr>
        <p:spPr>
          <a:xfrm>
            <a:off x="535775" y="4536115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200" i="1" err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1200" i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i="1" err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khảo</a:t>
            </a:r>
            <a:r>
              <a:rPr lang="en-US" sz="1200" i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en-US" sz="1200" i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i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], [3]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728D75-7906-7741-A73C-1F00DC05EAEB}"/>
              </a:ext>
            </a:extLst>
          </p:cNvPr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dirty="0"/>
              <a:t>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72308E-9F95-7F49-AF8E-0051F0F50A58}"/>
              </a:ext>
            </a:extLst>
          </p:cNvPr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V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2544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5B8A09-086C-E64D-BFC3-CEA65A5E3716}"/>
              </a:ext>
            </a:extLst>
          </p:cNvPr>
          <p:cNvSpPr/>
          <p:nvPr/>
        </p:nvSpPr>
        <p:spPr>
          <a:xfrm>
            <a:off x="724632" y="1410472"/>
            <a:ext cx="769473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Recommender Systems Clustering Using </a:t>
            </a:r>
          </a:p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	Bayesian Non Negative Matrix Factorization </a:t>
            </a:r>
          </a:p>
        </p:txBody>
      </p:sp>
    </p:spTree>
    <p:extLst>
      <p:ext uri="{BB962C8B-B14F-4D97-AF65-F5344CB8AC3E}">
        <p14:creationId xmlns:p14="http://schemas.microsoft.com/office/powerpoint/2010/main" val="2941041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/>
        </p:nvSpPr>
        <p:spPr>
          <a:xfrm>
            <a:off x="672475" y="475100"/>
            <a:ext cx="7645500" cy="43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err="1">
                <a:latin typeface="Lato"/>
                <a:ea typeface="Lato"/>
                <a:cs typeface="Lato"/>
                <a:sym typeface="Lato"/>
              </a:rPr>
              <a:t>Phương</a:t>
            </a:r>
            <a:r>
              <a:rPr lang="en" sz="12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b="1" dirty="0" err="1">
                <a:latin typeface="Lato"/>
                <a:ea typeface="Lato"/>
                <a:cs typeface="Lato"/>
                <a:sym typeface="Lato"/>
              </a:rPr>
              <a:t>pháp</a:t>
            </a:r>
            <a:r>
              <a:rPr lang="en" sz="1200" b="1" dirty="0">
                <a:latin typeface="Lato"/>
                <a:ea typeface="Lato"/>
                <a:cs typeface="Lato"/>
                <a:sym typeface="Lato"/>
              </a:rPr>
              <a:t> clustering </a:t>
            </a:r>
            <a:r>
              <a:rPr lang="en" sz="1200" b="1" dirty="0" err="1">
                <a:latin typeface="Lato"/>
                <a:ea typeface="Lato"/>
                <a:cs typeface="Lato"/>
                <a:sym typeface="Lato"/>
              </a:rPr>
              <a:t>cũ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 ~ memory-based methods ~ K Nearest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Neighbours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(KNN)		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-&gt; too sensitive to the degree of sparsity presented by RS datasets 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dữ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li</a:t>
            </a:r>
            <a:r>
              <a:rPr lang="en-US" sz="1200" dirty="0">
                <a:latin typeface="Lato"/>
                <a:ea typeface="Lato"/>
                <a:cs typeface="Lato"/>
                <a:sym typeface="Lato"/>
              </a:rPr>
              <a:t>ệ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u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thưa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- user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không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rating)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Áp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dụng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b="1" dirty="0">
                <a:latin typeface="Lato"/>
                <a:ea typeface="Lato"/>
                <a:cs typeface="Lato"/>
                <a:sym typeface="Lato"/>
              </a:rPr>
              <a:t>Non Negative Matrix Factorization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(NMF) -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Tách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dataset / ma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trận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thành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những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ma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trận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“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có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nghĩa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”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nhân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lại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với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nhau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-&gt; 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Mối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quan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hệ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users, users- resources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và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tag-resources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Áp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dụng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b="1" dirty="0">
                <a:latin typeface="Lato"/>
                <a:ea typeface="Lato"/>
                <a:cs typeface="Lato"/>
                <a:sym typeface="Lato"/>
              </a:rPr>
              <a:t>Bayesian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theory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cho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NMF model 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-&gt;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Kết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quả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được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làm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rõ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hơn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và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có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generalization error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thấp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hơn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khi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không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áp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dụng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b="1" dirty="0">
                <a:latin typeface="Lato"/>
                <a:ea typeface="Lato"/>
                <a:cs typeface="Lato"/>
                <a:sym typeface="Lato"/>
              </a:rPr>
              <a:t>Bayesian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Lato"/>
                <a:ea typeface="Lato"/>
                <a:cs typeface="Lato"/>
                <a:sym typeface="Lato"/>
              </a:rPr>
              <a:t>RECOMMENDER SYSTEMS CLUSTERING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-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phân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lớp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users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và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items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Áp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dụng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 2 algorithms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để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clustering: </a:t>
            </a:r>
            <a:r>
              <a:rPr lang="en" sz="1200" b="1" dirty="0">
                <a:latin typeface="Lato"/>
                <a:ea typeface="Lato"/>
                <a:cs typeface="Lato"/>
                <a:sym typeface="Lato"/>
              </a:rPr>
              <a:t>Item-based fuzzy clustering and trust-aware clustering</a:t>
            </a:r>
            <a:endParaRPr sz="12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-&gt;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Tăng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độ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bao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phủ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nhưng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không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ảnh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hưởng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đến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kết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quả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recommend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280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/>
        </p:nvSpPr>
        <p:spPr>
          <a:xfrm>
            <a:off x="672475" y="475100"/>
            <a:ext cx="7645500" cy="43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395975" y="3615300"/>
            <a:ext cx="83226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Circles: random variables 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Arrows: dependence between 2 var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Grey circle: observed var (</a:t>
            </a:r>
            <a:r>
              <a:rPr lang="en" sz="1100" dirty="0" err="1"/>
              <a:t>biến</a:t>
            </a:r>
            <a:r>
              <a:rPr lang="en" sz="1100" dirty="0"/>
              <a:t> </a:t>
            </a:r>
            <a:r>
              <a:rPr lang="en" sz="1100" dirty="0" err="1"/>
              <a:t>quan</a:t>
            </a:r>
            <a:r>
              <a:rPr lang="en" sz="1100" dirty="0"/>
              <a:t> </a:t>
            </a:r>
            <a:r>
              <a:rPr lang="en" sz="1100" dirty="0" err="1"/>
              <a:t>sát</a:t>
            </a:r>
            <a:r>
              <a:rPr lang="en" sz="1100" dirty="0"/>
              <a:t>)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Small black square: parameters of the model (alpha: </a:t>
            </a:r>
            <a:r>
              <a:rPr lang="en" sz="1100" dirty="0" err="1"/>
              <a:t>mức</a:t>
            </a:r>
            <a:r>
              <a:rPr lang="en" sz="1100" dirty="0"/>
              <a:t> </a:t>
            </a:r>
            <a:r>
              <a:rPr lang="en" sz="1100" dirty="0" err="1"/>
              <a:t>độ</a:t>
            </a:r>
            <a:r>
              <a:rPr lang="en" sz="1100" dirty="0"/>
              <a:t> overlap </a:t>
            </a:r>
            <a:r>
              <a:rPr lang="en" sz="1100" dirty="0" err="1"/>
              <a:t>đầu</a:t>
            </a:r>
            <a:r>
              <a:rPr lang="en" sz="1100" dirty="0"/>
              <a:t> </a:t>
            </a:r>
            <a:r>
              <a:rPr lang="en" sz="1100" dirty="0" err="1"/>
              <a:t>giữa</a:t>
            </a:r>
            <a:r>
              <a:rPr lang="en" sz="1100" dirty="0"/>
              <a:t> </a:t>
            </a:r>
            <a:r>
              <a:rPr lang="en" sz="1100" dirty="0" err="1"/>
              <a:t>các</a:t>
            </a:r>
            <a:r>
              <a:rPr lang="en" sz="1100" dirty="0"/>
              <a:t> cluster, beta: </a:t>
            </a:r>
            <a:r>
              <a:rPr lang="en" sz="1100" dirty="0" err="1"/>
              <a:t>số</a:t>
            </a:r>
            <a:r>
              <a:rPr lang="en" sz="1100" dirty="0"/>
              <a:t> “</a:t>
            </a:r>
            <a:r>
              <a:rPr lang="en" sz="1100" dirty="0" err="1"/>
              <a:t>bằng</a:t>
            </a:r>
            <a:r>
              <a:rPr lang="en" sz="1100" dirty="0"/>
              <a:t> </a:t>
            </a:r>
            <a:r>
              <a:rPr lang="en" sz="1100" dirty="0" err="1"/>
              <a:t>chứng</a:t>
            </a:r>
            <a:r>
              <a:rPr lang="en" sz="1100" dirty="0"/>
              <a:t>” </a:t>
            </a:r>
            <a:r>
              <a:rPr lang="en" sz="1100" dirty="0" err="1"/>
              <a:t>mà</a:t>
            </a:r>
            <a:r>
              <a:rPr lang="en" sz="1100" dirty="0"/>
              <a:t> algo </a:t>
            </a:r>
            <a:r>
              <a:rPr lang="en" sz="1100" dirty="0" err="1"/>
              <a:t>có</a:t>
            </a:r>
            <a:r>
              <a:rPr lang="en" sz="1100" dirty="0"/>
              <a:t> </a:t>
            </a:r>
            <a:r>
              <a:rPr lang="en" sz="1100" dirty="0" err="1"/>
              <a:t>thể</a:t>
            </a:r>
            <a:r>
              <a:rPr lang="en" sz="1100" dirty="0"/>
              <a:t> </a:t>
            </a:r>
            <a:r>
              <a:rPr lang="en" sz="1100" dirty="0" err="1"/>
              <a:t>suy</a:t>
            </a:r>
            <a:r>
              <a:rPr lang="en" sz="1100" dirty="0"/>
              <a:t> ra group </a:t>
            </a:r>
            <a:r>
              <a:rPr lang="en" sz="1100" dirty="0" err="1"/>
              <a:t>đó</a:t>
            </a:r>
            <a:r>
              <a:rPr lang="en" sz="1100" dirty="0"/>
              <a:t> </a:t>
            </a:r>
            <a:r>
              <a:rPr lang="en" sz="1100" dirty="0" err="1"/>
              <a:t>thích</a:t>
            </a:r>
            <a:r>
              <a:rPr lang="en" sz="1100" dirty="0"/>
              <a:t> item </a:t>
            </a:r>
            <a:r>
              <a:rPr lang="en" sz="1100" dirty="0" err="1"/>
              <a:t>đó</a:t>
            </a:r>
            <a:r>
              <a:rPr lang="en" sz="1100" dirty="0"/>
              <a:t>)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/>
              <a:t>Ki,k</a:t>
            </a:r>
            <a:r>
              <a:rPr lang="en" sz="1100" dirty="0"/>
              <a:t>: beta distribution -&gt; </a:t>
            </a:r>
            <a:r>
              <a:rPr lang="en" sz="1100" dirty="0" err="1"/>
              <a:t>xác</a:t>
            </a:r>
            <a:r>
              <a:rPr lang="en" sz="1100" dirty="0"/>
              <a:t> </a:t>
            </a:r>
            <a:r>
              <a:rPr lang="en" sz="1100" dirty="0" err="1"/>
              <a:t>suất</a:t>
            </a:r>
            <a:r>
              <a:rPr lang="en" sz="1100" dirty="0"/>
              <a:t> </a:t>
            </a:r>
            <a:r>
              <a:rPr lang="en" sz="1100" dirty="0" err="1"/>
              <a:t>những</a:t>
            </a:r>
            <a:r>
              <a:rPr lang="en" sz="1100" dirty="0"/>
              <a:t> users </a:t>
            </a:r>
            <a:r>
              <a:rPr lang="en" sz="1100" dirty="0" err="1"/>
              <a:t>trong</a:t>
            </a:r>
            <a:r>
              <a:rPr lang="en" sz="1100" dirty="0"/>
              <a:t> cluster k </a:t>
            </a:r>
            <a:r>
              <a:rPr lang="en" sz="1100" dirty="0" err="1"/>
              <a:t>thích</a:t>
            </a:r>
            <a:r>
              <a:rPr lang="en" sz="1100" dirty="0"/>
              <a:t> item </a:t>
            </a:r>
            <a:r>
              <a:rPr lang="en" sz="1100" dirty="0" err="1"/>
              <a:t>i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/>
              <a:t>Zu,i</a:t>
            </a:r>
            <a:r>
              <a:rPr lang="en" sz="1100" dirty="0"/>
              <a:t>: categorical distribution -&gt; </a:t>
            </a:r>
            <a:r>
              <a:rPr lang="en" sz="1100" dirty="0" err="1"/>
              <a:t>thể</a:t>
            </a:r>
            <a:r>
              <a:rPr lang="en" sz="1100" dirty="0"/>
              <a:t> </a:t>
            </a:r>
            <a:r>
              <a:rPr lang="en" sz="1100" dirty="0" err="1"/>
              <a:t>hiện</a:t>
            </a:r>
            <a:r>
              <a:rPr lang="en" sz="1100" dirty="0"/>
              <a:t> </a:t>
            </a:r>
            <a:r>
              <a:rPr lang="en" sz="1100" dirty="0" err="1"/>
              <a:t>việc</a:t>
            </a:r>
            <a:r>
              <a:rPr lang="en" sz="1100" dirty="0"/>
              <a:t> user u </a:t>
            </a:r>
            <a:r>
              <a:rPr lang="en" sz="1100" dirty="0" err="1"/>
              <a:t>có</a:t>
            </a:r>
            <a:r>
              <a:rPr lang="en" sz="1100" dirty="0"/>
              <a:t> </a:t>
            </a:r>
            <a:r>
              <a:rPr lang="en" sz="1100" dirty="0" err="1"/>
              <a:t>giống</a:t>
            </a:r>
            <a:r>
              <a:rPr lang="en" sz="1100" dirty="0"/>
              <a:t> </a:t>
            </a:r>
            <a:r>
              <a:rPr lang="en" sz="1100" dirty="0" err="1"/>
              <a:t>như</a:t>
            </a:r>
            <a:r>
              <a:rPr lang="en" sz="1100" dirty="0"/>
              <a:t> </a:t>
            </a:r>
            <a:r>
              <a:rPr lang="en" sz="1100" dirty="0" err="1"/>
              <a:t>những</a:t>
            </a:r>
            <a:r>
              <a:rPr lang="en" sz="1100" dirty="0"/>
              <a:t> users </a:t>
            </a:r>
            <a:r>
              <a:rPr lang="en" sz="1100" dirty="0" err="1"/>
              <a:t>trong</a:t>
            </a:r>
            <a:r>
              <a:rPr lang="en" sz="1100" dirty="0"/>
              <a:t> cluster k </a:t>
            </a:r>
            <a:r>
              <a:rPr lang="en" sz="1100" dirty="0" err="1"/>
              <a:t>khi</a:t>
            </a:r>
            <a:r>
              <a:rPr lang="en" sz="1100" dirty="0"/>
              <a:t> rating item </a:t>
            </a:r>
            <a:r>
              <a:rPr lang="en" sz="1100" dirty="0" err="1"/>
              <a:t>i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/>
              <a:t>Pu,i</a:t>
            </a:r>
            <a:r>
              <a:rPr lang="en" sz="1100" dirty="0"/>
              <a:t>: Binomial distribution -&gt; </a:t>
            </a:r>
            <a:r>
              <a:rPr lang="en" sz="1100" dirty="0" err="1"/>
              <a:t>thể</a:t>
            </a:r>
            <a:r>
              <a:rPr lang="en" sz="1100" dirty="0"/>
              <a:t> </a:t>
            </a:r>
            <a:r>
              <a:rPr lang="en" sz="1100" dirty="0" err="1"/>
              <a:t>hiện</a:t>
            </a:r>
            <a:r>
              <a:rPr lang="en" sz="1100" dirty="0"/>
              <a:t> </a:t>
            </a:r>
            <a:r>
              <a:rPr lang="en" sz="1100" dirty="0" err="1"/>
              <a:t>việc</a:t>
            </a:r>
            <a:r>
              <a:rPr lang="en" sz="1100" dirty="0"/>
              <a:t> user u rating item </a:t>
            </a:r>
            <a:r>
              <a:rPr lang="en" sz="1100" dirty="0" err="1"/>
              <a:t>i</a:t>
            </a:r>
            <a:r>
              <a:rPr lang="en" sz="1100" dirty="0"/>
              <a:t> </a:t>
            </a:r>
            <a:r>
              <a:rPr lang="en" sz="1100" dirty="0" err="1"/>
              <a:t>như</a:t>
            </a:r>
            <a:r>
              <a:rPr lang="en" sz="1100" dirty="0"/>
              <a:t> </a:t>
            </a:r>
            <a:r>
              <a:rPr lang="en" sz="1100" dirty="0" err="1"/>
              <a:t>thế</a:t>
            </a:r>
            <a:r>
              <a:rPr lang="en" sz="1100" dirty="0"/>
              <a:t> </a:t>
            </a:r>
            <a:r>
              <a:rPr lang="en" sz="1100" dirty="0" err="1"/>
              <a:t>nào</a:t>
            </a:r>
            <a:endParaRPr sz="1100" dirty="0"/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36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 txBox="1"/>
          <p:nvPr/>
        </p:nvSpPr>
        <p:spPr>
          <a:xfrm>
            <a:off x="175425" y="394700"/>
            <a:ext cx="1915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Method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: 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Lato"/>
                <a:ea typeface="Lato"/>
                <a:cs typeface="Lato"/>
                <a:sym typeface="Lato"/>
              </a:rPr>
              <a:t>Hướng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xác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suất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1202</Words>
  <Application>Microsoft Macintosh PowerPoint</Application>
  <PresentationFormat>On-screen Show (16:9)</PresentationFormat>
  <Paragraphs>123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Times New Roman</vt:lpstr>
      <vt:lpstr>Calibri</vt:lpstr>
      <vt:lpstr>Cambria Math</vt:lpstr>
      <vt:lpstr>Arial</vt:lpstr>
      <vt:lpstr>Lato</vt:lpstr>
      <vt:lpstr>Arial (Headings)</vt:lpstr>
      <vt:lpstr>Raleway</vt:lpstr>
      <vt:lpstr>Swiss</vt:lpstr>
      <vt:lpstr>Recommender Systems Clustering Using Bayesian Non Negative Matrix Factorization </vt:lpstr>
      <vt:lpstr>Collaborative Filtering Matrix Factorizaiton  Paper: Recommender Systems Clustering Using Bayesian Non Negative Matrix Factorization - Intro - Method (Probability model + algorithm) - Experiments and results  </vt:lpstr>
      <vt:lpstr>Collaborative Filtering</vt:lpstr>
      <vt:lpstr>Matrix Factorization</vt:lpstr>
      <vt:lpstr>Matrix Factorization</vt:lpstr>
      <vt:lpstr>Matrix Factorization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Nguồn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Factorization for Recommender Systems</dc:title>
  <cp:lastModifiedBy>nguyen tam</cp:lastModifiedBy>
  <cp:revision>15</cp:revision>
  <dcterms:modified xsi:type="dcterms:W3CDTF">2021-04-15T03:46:53Z</dcterms:modified>
</cp:coreProperties>
</file>