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69" r:id="rId3"/>
    <p:sldId id="297" r:id="rId4"/>
    <p:sldId id="285" r:id="rId5"/>
    <p:sldId id="270" r:id="rId6"/>
    <p:sldId id="259" r:id="rId7"/>
    <p:sldId id="261" r:id="rId8"/>
    <p:sldId id="262" r:id="rId9"/>
    <p:sldId id="291" r:id="rId10"/>
    <p:sldId id="287" r:id="rId11"/>
    <p:sldId id="296" r:id="rId12"/>
    <p:sldId id="295" r:id="rId13"/>
    <p:sldId id="289" r:id="rId14"/>
    <p:sldId id="294" r:id="rId15"/>
    <p:sldId id="293" r:id="rId16"/>
    <p:sldId id="276" r:id="rId17"/>
    <p:sldId id="298" r:id="rId18"/>
    <p:sldId id="277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7F8FBE5F-5ACE-469C-B4ED-BBE37534D9D2}">
          <p14:sldIdLst>
            <p14:sldId id="256"/>
            <p14:sldId id="269"/>
            <p14:sldId id="297"/>
            <p14:sldId id="285"/>
            <p14:sldId id="270"/>
            <p14:sldId id="259"/>
            <p14:sldId id="261"/>
            <p14:sldId id="262"/>
            <p14:sldId id="291"/>
            <p14:sldId id="287"/>
            <p14:sldId id="296"/>
            <p14:sldId id="295"/>
            <p14:sldId id="289"/>
            <p14:sldId id="294"/>
            <p14:sldId id="293"/>
            <p14:sldId id="276"/>
            <p14:sldId id="298"/>
            <p14:sldId id="277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stafa Tosun" initials="MT" lastIdx="1" clrIdx="0">
    <p:extLst>
      <p:ext uri="{19B8F6BF-5375-455C-9EA6-DF929625EA0E}">
        <p15:presenceInfo xmlns:p15="http://schemas.microsoft.com/office/powerpoint/2012/main" userId="Mustafa Tos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0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5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4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4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6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0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1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5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6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0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2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7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78" r:id="rId6"/>
    <p:sldLayoutId id="2147483774" r:id="rId7"/>
    <p:sldLayoutId id="2147483775" r:id="rId8"/>
    <p:sldLayoutId id="2147483776" r:id="rId9"/>
    <p:sldLayoutId id="2147483777" r:id="rId10"/>
    <p:sldLayoutId id="21474837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3080A-6551-4451-BD82-99B048897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Arka plan olarak üçgenden oluşan beyaz 3B işleme">
            <a:extLst>
              <a:ext uri="{FF2B5EF4-FFF2-40B4-BE49-F238E27FC236}">
                <a16:creationId xmlns:a16="http://schemas.microsoft.com/office/drawing/2014/main" id="{BE125464-F896-42B0-B4C3-D4116E8EAD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3423FCE-6E46-4219-922E-F0367B553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362036"/>
            <a:ext cx="10363199" cy="2106605"/>
          </a:xfrm>
        </p:spPr>
        <p:txBody>
          <a:bodyPr anchor="b">
            <a:normAutofit/>
          </a:bodyPr>
          <a:lstStyle/>
          <a:p>
            <a:pPr algn="ctr"/>
            <a:r>
              <a:rPr lang="tr-TR" sz="1800" dirty="0">
                <a:solidFill>
                  <a:srgbClr val="FFFFFF"/>
                </a:solidFill>
              </a:rPr>
              <a:t>Eskişehir Osmangazi Üniversitesi</a:t>
            </a:r>
            <a:br>
              <a:rPr lang="tr-TR" sz="1800" dirty="0">
                <a:solidFill>
                  <a:srgbClr val="FFFFFF"/>
                </a:solidFill>
              </a:rPr>
            </a:br>
            <a:r>
              <a:rPr lang="tr-TR" sz="1800" dirty="0">
                <a:solidFill>
                  <a:srgbClr val="FFFFFF"/>
                </a:solidFill>
              </a:rPr>
              <a:t>Matematik ve Bilgisayar Bilimleri Bölümü</a:t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dirty="0">
                <a:solidFill>
                  <a:srgbClr val="FFFFFF"/>
                </a:solidFill>
              </a:rPr>
              <a:t>Formal Diller ve Otomata Dersi</a:t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dirty="0">
                <a:solidFill>
                  <a:srgbClr val="FFFFFF"/>
                </a:solidFill>
              </a:rPr>
              <a:t>Final Ödevi</a:t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sz="1600" dirty="0">
                <a:solidFill>
                  <a:srgbClr val="FFFFFF"/>
                </a:solidFill>
              </a:rPr>
              <a:t>2021-2022 Yaz Dönemi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6D94C63-37FA-481D-A030-669A943D3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085708"/>
            <a:ext cx="2512291" cy="891160"/>
          </a:xfrm>
        </p:spPr>
        <p:txBody>
          <a:bodyPr anchor="t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Mustafa Tosun</a:t>
            </a:r>
          </a:p>
          <a:p>
            <a:r>
              <a:rPr lang="tr-TR" dirty="0">
                <a:solidFill>
                  <a:srgbClr val="FFFFFF"/>
                </a:solidFill>
              </a:rPr>
              <a:t>121620123067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kutusu 4">
            <a:extLst>
              <a:ext uri="{FF2B5EF4-FFF2-40B4-BE49-F238E27FC236}">
                <a16:creationId xmlns:a16="http://schemas.microsoft.com/office/drawing/2014/main" id="{BA8CB9FF-4FEC-43E6-BCD5-EA9115EAC670}"/>
              </a:ext>
            </a:extLst>
          </p:cNvPr>
          <p:cNvSpPr txBox="1"/>
          <p:nvPr/>
        </p:nvSpPr>
        <p:spPr>
          <a:xfrm>
            <a:off x="5612235" y="1023457"/>
            <a:ext cx="5665365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PAMSSEM I &amp; II</a:t>
            </a:r>
          </a:p>
        </p:txBody>
      </p:sp>
    </p:spTree>
    <p:extLst>
      <p:ext uri="{BB962C8B-B14F-4D97-AF65-F5344CB8AC3E}">
        <p14:creationId xmlns:p14="http://schemas.microsoft.com/office/powerpoint/2010/main" val="217247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"/>
    </mc:Choice>
    <mc:Fallback xmlns="">
      <p:transition spd="slow" advTm="30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58E3BD-89EC-4F37-B21D-4273E989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2.</a:t>
            </a:r>
            <a:r>
              <a:rPr lang="tr-TR" dirty="0"/>
              <a:t> Ahenk İndisi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1A1202-8FCF-4ADC-AE5F-91BFC01F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Yerel geçiş indisi ve özelliklerin ağırlıkları göz önüne alınarak Denklem (5), ahenk indisini belirlemek için kullanılır.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4B31012-5C72-398F-DA80-8ADD1C61F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78" y="3692464"/>
            <a:ext cx="5298041" cy="70513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E595BC4-064D-74F6-9ABE-F4DB0AE5406F}"/>
              </a:ext>
            </a:extLst>
          </p:cNvPr>
          <p:cNvSpPr txBox="1"/>
          <p:nvPr/>
        </p:nvSpPr>
        <p:spPr>
          <a:xfrm>
            <a:off x="10812406" y="3860365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43678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58E3BD-89EC-4F37-B21D-4273E989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3.</a:t>
            </a:r>
            <a:r>
              <a:rPr lang="tr-TR" dirty="0"/>
              <a:t> Yerel Uyumsuzluk İndisi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tr-TR" sz="2400" dirty="0"/>
                  <a:t>Bu aşamada;</a:t>
                </a:r>
              </a:p>
              <a:p>
                <a:r>
                  <a:rPr lang="tr-TR" sz="2000" dirty="0"/>
                  <a:t>Yerel uyumsuzluk indisi Denklem (6) kullanılarak hesaplanır.</a:t>
                </a:r>
                <a:endParaRPr lang="tr-TR" sz="20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z="2000" dirty="0"/>
                  <a:t> 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z="2000" dirty="0"/>
                  <a:t>; 1’e eşit olduğu varsayılan olasılık yoğunluğu fonksiyonlarıdır (ayrık).</a:t>
                </a:r>
              </a:p>
              <a:p>
                <a:r>
                  <a:rPr lang="tr-TR" sz="2000" dirty="0"/>
                  <a:t>Ordinal özellikler için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z="2000" dirty="0"/>
                  <a:t> , Denklem (7) kullanılarak hesaplanır.</a:t>
                </a:r>
              </a:p>
              <a:p>
                <a:r>
                  <a:rPr lang="tr-TR" sz="2000" dirty="0"/>
                  <a:t>Kardinal özellikler için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tr-T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z="2000" dirty="0"/>
                  <a:t> , Denklem (8) kullanılarak hesaplanır.</a:t>
                </a:r>
              </a:p>
              <a:p>
                <a:r>
                  <a:rPr lang="tr-TR" sz="2000" dirty="0"/>
                  <a:t>Reddetme eşiği (</a:t>
                </a:r>
                <a14:m>
                  <m:oMath xmlns:m="http://schemas.openxmlformats.org/officeDocument/2006/math">
                    <m:r>
                      <a:rPr lang="tr-TR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tr-TR" sz="2000" dirty="0"/>
                  <a:t>), karar verici tarafından belirlenir.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sz="2000" dirty="0"/>
                  <a:t> , </a:t>
                </a:r>
                <a14:m>
                  <m:oMath xmlns:m="http://schemas.openxmlformats.org/officeDocument/2006/math">
                    <m:r>
                      <a:rPr lang="tr-TR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tr-TR" sz="2000" dirty="0"/>
                  <a:t>’inci özelliğin ölçüm birimi seviyelerinin numarasıdır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tr-TR" sz="2000" dirty="0"/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z="2000" dirty="0"/>
                  <a:t> ise Denklem (9) kullanılarak hesaplanır.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9" t="-1183" b="-15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30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37B37DB-0F97-9191-3C92-EA2EF4727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77" y="1253664"/>
            <a:ext cx="7146639" cy="800424"/>
          </a:xfrm>
        </p:spPr>
      </p:pic>
      <p:pic>
        <p:nvPicPr>
          <p:cNvPr id="8" name="Resim 7" descr="metin, kol saati içeren bir resim&#10;&#10;Açıklama otomatik olarak oluşturuldu">
            <a:extLst>
              <a:ext uri="{FF2B5EF4-FFF2-40B4-BE49-F238E27FC236}">
                <a16:creationId xmlns:a16="http://schemas.microsoft.com/office/drawing/2014/main" id="{C250A358-61F3-BA82-E45F-4AF9DFEF1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50" y="2473538"/>
            <a:ext cx="6041292" cy="1086289"/>
          </a:xfrm>
          <a:prstGeom prst="rect">
            <a:avLst/>
          </a:prstGeom>
        </p:spPr>
      </p:pic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052A2120-0A6A-7D68-B59F-5D0E22026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239" y="4016230"/>
            <a:ext cx="6279513" cy="981472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40250A06-4DB3-FCD6-2869-CBA1D5D4E4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696" y="5417152"/>
            <a:ext cx="3830598" cy="466914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7FC5A42F-010F-FF6E-B10A-6FB9A091FC82}"/>
              </a:ext>
            </a:extLst>
          </p:cNvPr>
          <p:cNvSpPr txBox="1"/>
          <p:nvPr/>
        </p:nvSpPr>
        <p:spPr>
          <a:xfrm>
            <a:off x="11064075" y="146921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(6)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8081218-1EE8-71CA-0378-13306594023A}"/>
              </a:ext>
            </a:extLst>
          </p:cNvPr>
          <p:cNvSpPr txBox="1"/>
          <p:nvPr/>
        </p:nvSpPr>
        <p:spPr>
          <a:xfrm>
            <a:off x="11064075" y="283201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(7)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42929768-21D7-421C-C264-B3EB45965B94}"/>
              </a:ext>
            </a:extLst>
          </p:cNvPr>
          <p:cNvSpPr txBox="1"/>
          <p:nvPr/>
        </p:nvSpPr>
        <p:spPr>
          <a:xfrm>
            <a:off x="11064075" y="43223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(8)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399CF20A-1AB5-D5B3-BE55-3776A3A6EC51}"/>
              </a:ext>
            </a:extLst>
          </p:cNvPr>
          <p:cNvSpPr txBox="1"/>
          <p:nvPr/>
        </p:nvSpPr>
        <p:spPr>
          <a:xfrm>
            <a:off x="11064075" y="5465943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(9)</a:t>
            </a:r>
          </a:p>
        </p:txBody>
      </p:sp>
    </p:spTree>
    <p:extLst>
      <p:ext uri="{BB962C8B-B14F-4D97-AF65-F5344CB8AC3E}">
        <p14:creationId xmlns:p14="http://schemas.microsoft.com/office/powerpoint/2010/main" val="403576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58E3BD-89EC-4F37-B21D-4273E989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4. </a:t>
            </a:r>
            <a:r>
              <a:rPr lang="tr-TR" dirty="0"/>
              <a:t>Geçiş Derecesi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1A1202-8FCF-4ADC-AE5F-91BFC01F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Geçiş derecesi, Denklem (10) kullanılarak hesaplanır.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CEE2A61-FD2B-64B3-B39E-C7C7247C7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43" y="3692464"/>
            <a:ext cx="6708311" cy="70513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B58699A-90C8-D186-59B9-66FB8E8B977B}"/>
              </a:ext>
            </a:extLst>
          </p:cNvPr>
          <p:cNvSpPr txBox="1"/>
          <p:nvPr/>
        </p:nvSpPr>
        <p:spPr>
          <a:xfrm>
            <a:off x="10688975" y="386036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329736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58E3BD-89EC-4F37-B21D-4273E989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chemeClr val="accent1"/>
                </a:solidFill>
              </a:rPr>
              <a:t>5.</a:t>
            </a:r>
            <a:r>
              <a:rPr lang="tr-TR"/>
              <a:t> </a:t>
            </a:r>
            <a:r>
              <a:rPr lang="tr-TR" dirty="0"/>
              <a:t>Giriş ve Çıkış Akışları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tr-TR" dirty="0"/>
                  <a:t>Giriş akışı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tr-TR" dirty="0"/>
                  <a:t>) ve çıkış akışı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tr-TR" dirty="0"/>
                  <a:t>), denklem (11) ve (12) kullanılarak elde edilir.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8" t="-1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Resim 4" descr="metin, kol saati, ölçü aleti içeren bir resim&#10;&#10;Açıklama otomatik olarak oluşturuldu">
            <a:extLst>
              <a:ext uri="{FF2B5EF4-FFF2-40B4-BE49-F238E27FC236}">
                <a16:creationId xmlns:a16="http://schemas.microsoft.com/office/drawing/2014/main" id="{D5ADF28F-B5F0-DC43-EC6F-F4C9452E2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64" y="3825868"/>
            <a:ext cx="4812070" cy="571731"/>
          </a:xfrm>
          <a:prstGeom prst="rect">
            <a:avLst/>
          </a:prstGeom>
        </p:spPr>
      </p:pic>
      <p:pic>
        <p:nvPicPr>
          <p:cNvPr id="7" name="Resim 6" descr="metin, kol saati, saat, ölçü aleti içeren bir resim&#10;&#10;Açıklama otomatik olarak oluşturuldu">
            <a:extLst>
              <a:ext uri="{FF2B5EF4-FFF2-40B4-BE49-F238E27FC236}">
                <a16:creationId xmlns:a16="http://schemas.microsoft.com/office/drawing/2014/main" id="{5072F5E5-1043-D5E2-0F6A-EAE320BAB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137" y="4883848"/>
            <a:ext cx="4754897" cy="571731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E0A05E5-78BB-5BD4-C056-37B95E463D5C}"/>
              </a:ext>
            </a:extLst>
          </p:cNvPr>
          <p:cNvSpPr txBox="1"/>
          <p:nvPr/>
        </p:nvSpPr>
        <p:spPr>
          <a:xfrm>
            <a:off x="10688976" y="374240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(11)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048045C-6B12-58F0-068B-32BE7FD8DECA}"/>
              </a:ext>
            </a:extLst>
          </p:cNvPr>
          <p:cNvSpPr txBox="1"/>
          <p:nvPr/>
        </p:nvSpPr>
        <p:spPr>
          <a:xfrm>
            <a:off x="10688976" y="498504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(12)</a:t>
            </a:r>
          </a:p>
        </p:txBody>
      </p:sp>
    </p:spTree>
    <p:extLst>
      <p:ext uri="{BB962C8B-B14F-4D97-AF65-F5344CB8AC3E}">
        <p14:creationId xmlns:p14="http://schemas.microsoft.com/office/powerpoint/2010/main" val="233142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58E3BD-89EC-4F37-B21D-4273E989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6. </a:t>
            </a:r>
            <a:r>
              <a:rPr lang="tr-TR" dirty="0"/>
              <a:t>Net Akış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1A1202-8FCF-4ADC-AE5F-91BFC01F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Alternatiflerin tam derecelendirilmesi (</a:t>
            </a:r>
            <a:r>
              <a:rPr lang="tr-TR" i="1" dirty="0" err="1"/>
              <a:t>rank</a:t>
            </a:r>
            <a:r>
              <a:rPr lang="tr-TR" dirty="0"/>
              <a:t>) için ilk olarak, her bir alternatif için net akış, Denklem (13) kullanılarak hesaplanır.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D840567-F581-6596-425A-04157015E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897" y="4254666"/>
            <a:ext cx="4526204" cy="285866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369EC30-E624-C072-3B75-DAF393C7CEF3}"/>
              </a:ext>
            </a:extLst>
          </p:cNvPr>
          <p:cNvSpPr txBox="1"/>
          <p:nvPr/>
        </p:nvSpPr>
        <p:spPr>
          <a:xfrm>
            <a:off x="10688976" y="421293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(13)</a:t>
            </a:r>
          </a:p>
        </p:txBody>
      </p:sp>
    </p:spTree>
    <p:extLst>
      <p:ext uri="{BB962C8B-B14F-4D97-AF65-F5344CB8AC3E}">
        <p14:creationId xmlns:p14="http://schemas.microsoft.com/office/powerpoint/2010/main" val="201197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AB16CE-4E53-4B36-BC84-421F7BB4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800" b="1" dirty="0">
                <a:solidFill>
                  <a:schemeClr val="accent1"/>
                </a:solidFill>
              </a:rPr>
              <a:t>PAMSSEM I</a:t>
            </a:r>
            <a:r>
              <a:rPr lang="tr-TR" sz="3800" dirty="0"/>
              <a:t> </a:t>
            </a:r>
            <a:r>
              <a:rPr lang="tr-TR" dirty="0"/>
              <a:t>– Alternatiflerin Nihai Sıralaması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8C32B9D-AFAB-4A95-A904-43CD1D6AA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sz="1800" dirty="0"/>
                  <a:t>Giriş ve çıkış akışları kullanılarak, alternatiflerin kısmi derecelendirmesi tamamlanır.</a:t>
                </a:r>
              </a:p>
              <a:p>
                <a:pPr marL="0" indent="0">
                  <a:buNone/>
                </a:pPr>
                <a:r>
                  <a:rPr lang="tr-TR" sz="1800" dirty="0"/>
                  <a:t>Koşul (14) sağlanıyorsa; </a:t>
                </a:r>
                <a:r>
                  <a:rPr lang="tr-TR" sz="1800" b="1" dirty="0">
                    <a:solidFill>
                      <a:schemeClr val="accent6"/>
                    </a:solidFill>
                  </a:rPr>
                  <a:t>alternatif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tr-TR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tr-TR" sz="1800" b="1" dirty="0">
                    <a:solidFill>
                      <a:schemeClr val="accent6"/>
                    </a:solidFill>
                  </a:rPr>
                  <a:t> , alternatif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p>
                          <m:sSupPr>
                            <m:ctrlPr>
                              <a:rPr lang="tr-TR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tr-TR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tr-TR" sz="1800" b="1" dirty="0">
                    <a:solidFill>
                      <a:schemeClr val="accent6"/>
                    </a:solidFill>
                  </a:rPr>
                  <a:t> ‘den daha iyidir</a:t>
                </a:r>
                <a:r>
                  <a:rPr lang="tr-TR" sz="1800" dirty="0"/>
                  <a:t>.</a:t>
                </a:r>
              </a:p>
              <a:p>
                <a:pPr marL="0" indent="0">
                  <a:buNone/>
                </a:pPr>
                <a:endParaRPr lang="tr-TR" sz="1800" dirty="0"/>
              </a:p>
              <a:p>
                <a:pPr marL="0" indent="0">
                  <a:buNone/>
                </a:pPr>
                <a:endParaRPr lang="tr-TR" sz="1800" dirty="0"/>
              </a:p>
              <a:p>
                <a:pPr marL="0" indent="0">
                  <a:buNone/>
                </a:pPr>
                <a:r>
                  <a:rPr lang="tr-TR" sz="1800" dirty="0"/>
                  <a:t>Koşul (15) sağlanıyorsa; </a:t>
                </a:r>
                <a:r>
                  <a:rPr lang="tr-TR" sz="1800" b="1" dirty="0">
                    <a:solidFill>
                      <a:schemeClr val="accent6"/>
                    </a:solidFill>
                  </a:rPr>
                  <a:t>alternatif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tr-TR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tr-TR" sz="1800" b="1" dirty="0">
                    <a:solidFill>
                      <a:schemeClr val="accent6"/>
                    </a:solidFill>
                  </a:rPr>
                  <a:t> ve alternatif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p>
                          <m:sSupPr>
                            <m:ctrlPr>
                              <a:rPr lang="tr-TR" sz="1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tr-TR" sz="1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tr-TR" sz="1800" b="1" dirty="0">
                    <a:solidFill>
                      <a:schemeClr val="accent6"/>
                    </a:solidFill>
                  </a:rPr>
                  <a:t> birbirinden kayıtsızdır</a:t>
                </a:r>
                <a:r>
                  <a:rPr lang="tr-TR" sz="1800" dirty="0"/>
                  <a:t>.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8C32B9D-AFAB-4A95-A904-43CD1D6AA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0AF6AF9D-C29F-1E02-7A5D-229228C29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20" y="3767429"/>
            <a:ext cx="6327157" cy="93382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9327C8F-5ACF-6032-F709-5E1540622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46" y="5178609"/>
            <a:ext cx="5450503" cy="285866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596DC9F9-A56E-4DAD-37BD-08F146A2040B}"/>
              </a:ext>
            </a:extLst>
          </p:cNvPr>
          <p:cNvSpPr txBox="1"/>
          <p:nvPr/>
        </p:nvSpPr>
        <p:spPr>
          <a:xfrm>
            <a:off x="10688975" y="386501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(14)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584E95C-67BA-7F09-7227-87FAA746D120}"/>
              </a:ext>
            </a:extLst>
          </p:cNvPr>
          <p:cNvSpPr txBox="1"/>
          <p:nvPr/>
        </p:nvSpPr>
        <p:spPr>
          <a:xfrm>
            <a:off x="10688973" y="513687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(15)</a:t>
            </a:r>
          </a:p>
        </p:txBody>
      </p:sp>
    </p:spTree>
    <p:extLst>
      <p:ext uri="{BB962C8B-B14F-4D97-AF65-F5344CB8AC3E}">
        <p14:creationId xmlns:p14="http://schemas.microsoft.com/office/powerpoint/2010/main" val="328307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AB16CE-4E53-4B36-BC84-421F7BB4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800" b="1" dirty="0">
                <a:solidFill>
                  <a:schemeClr val="accent1"/>
                </a:solidFill>
              </a:rPr>
              <a:t>PAMSSEM II</a:t>
            </a:r>
            <a:r>
              <a:rPr lang="tr-TR" sz="3800" dirty="0"/>
              <a:t> </a:t>
            </a:r>
            <a:r>
              <a:rPr lang="tr-TR" dirty="0"/>
              <a:t>– Alternatiflerin Nihai Sıralaması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8C32B9D-AFAB-4A95-A904-43CD1D6AA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sz="1800" dirty="0"/>
                  <a:t>Net akış verildiğinde, Koşul (16) sağlanıyorsa; </a:t>
                </a:r>
                <a:r>
                  <a:rPr lang="tr-TR" sz="1800" b="1" dirty="0">
                    <a:solidFill>
                      <a:schemeClr val="accent6"/>
                    </a:solidFill>
                  </a:rPr>
                  <a:t>alternatif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tr-TR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tr-TR" sz="1800" b="1" dirty="0">
                    <a:solidFill>
                      <a:schemeClr val="accent6"/>
                    </a:solidFill>
                  </a:rPr>
                  <a:t> , alternatif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p>
                          <m:sSupPr>
                            <m:ctrlPr>
                              <a:rPr lang="tr-TR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tr-TR" sz="1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tr-TR" sz="1800" b="1" dirty="0">
                    <a:solidFill>
                      <a:schemeClr val="accent6"/>
                    </a:solidFill>
                  </a:rPr>
                  <a:t> ‘den daha iyidir</a:t>
                </a:r>
                <a:r>
                  <a:rPr lang="tr-TR" sz="1800" dirty="0"/>
                  <a:t>.</a:t>
                </a:r>
              </a:p>
              <a:p>
                <a:pPr marL="0" indent="0">
                  <a:buNone/>
                </a:pPr>
                <a:endParaRPr lang="tr-TR" sz="1800" dirty="0"/>
              </a:p>
              <a:p>
                <a:pPr marL="0" indent="0">
                  <a:buNone/>
                </a:pPr>
                <a:r>
                  <a:rPr lang="tr-TR" sz="1800" dirty="0"/>
                  <a:t>Koşul (17) sağlanıyorsa; </a:t>
                </a:r>
                <a:r>
                  <a:rPr lang="tr-TR" sz="1800" b="1" dirty="0">
                    <a:solidFill>
                      <a:schemeClr val="accent6"/>
                    </a:solidFill>
                  </a:rPr>
                  <a:t>alternatif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tr-TR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tr-TR" sz="1800" b="1" dirty="0">
                    <a:solidFill>
                      <a:schemeClr val="accent6"/>
                    </a:solidFill>
                  </a:rPr>
                  <a:t> ve alternatif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p>
                          <m:sSupPr>
                            <m:ctrlPr>
                              <a:rPr lang="tr-TR" sz="1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tr-TR" sz="1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tr-TR" sz="1800" b="1" dirty="0">
                    <a:solidFill>
                      <a:schemeClr val="accent6"/>
                    </a:solidFill>
                  </a:rPr>
                  <a:t> birbirinden kayıtsızdır</a:t>
                </a:r>
                <a:r>
                  <a:rPr lang="tr-TR" sz="1800" dirty="0"/>
                  <a:t>.</a:t>
                </a:r>
              </a:p>
              <a:p>
                <a:pPr marL="0" indent="0">
                  <a:buNone/>
                </a:pPr>
                <a:endParaRPr lang="tr-TR" sz="1800" dirty="0"/>
              </a:p>
              <a:p>
                <a:pPr marL="0" indent="0">
                  <a:buNone/>
                </a:pPr>
                <a:r>
                  <a:rPr lang="tr-TR" sz="1800" dirty="0"/>
                  <a:t>Bunlara göre tüm alternatifler derecelendirilir. 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8C32B9D-AFAB-4A95-A904-43CD1D6AA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Metin kutusu 11">
            <a:extLst>
              <a:ext uri="{FF2B5EF4-FFF2-40B4-BE49-F238E27FC236}">
                <a16:creationId xmlns:a16="http://schemas.microsoft.com/office/drawing/2014/main" id="{596DC9F9-A56E-4DAD-37BD-08F146A2040B}"/>
              </a:ext>
            </a:extLst>
          </p:cNvPr>
          <p:cNvSpPr txBox="1"/>
          <p:nvPr/>
        </p:nvSpPr>
        <p:spPr>
          <a:xfrm>
            <a:off x="10688972" y="332822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(16)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584E95C-67BA-7F09-7227-87FAA746D120}"/>
              </a:ext>
            </a:extLst>
          </p:cNvPr>
          <p:cNvSpPr txBox="1"/>
          <p:nvPr/>
        </p:nvSpPr>
        <p:spPr>
          <a:xfrm>
            <a:off x="10688972" y="421293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(17)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ADDF7B8-BA10-184A-2910-CF98E19F0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11" y="3360428"/>
            <a:ext cx="5012176" cy="30492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0050BD8-0C4A-D03D-2026-915510C4F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84" y="4249902"/>
            <a:ext cx="4955003" cy="2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97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58CCC2-ED6C-4FC4-A089-25ABE8AA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4592972"/>
          </a:xfrm>
        </p:spPr>
        <p:txBody>
          <a:bodyPr>
            <a:normAutofit/>
          </a:bodyPr>
          <a:lstStyle/>
          <a:p>
            <a:pPr algn="ctr"/>
            <a:br>
              <a:rPr lang="tr-TR" sz="7200" b="1" dirty="0">
                <a:solidFill>
                  <a:schemeClr val="accent1"/>
                </a:solidFill>
              </a:rPr>
            </a:br>
            <a:r>
              <a:rPr lang="tr-TR" sz="7200" b="1" dirty="0">
                <a:solidFill>
                  <a:schemeClr val="accent1"/>
                </a:solidFill>
              </a:rPr>
              <a:t>PAMSSEM</a:t>
            </a:r>
            <a:r>
              <a:rPr lang="tr-TR" sz="7200" b="1" dirty="0"/>
              <a:t> Yöntemleriyle</a:t>
            </a:r>
            <a:br>
              <a:rPr lang="tr-TR" sz="7200" b="1" dirty="0"/>
            </a:br>
            <a:r>
              <a:rPr lang="tr-TR" sz="7200" b="1" dirty="0"/>
              <a:t>Vaka Analizi</a:t>
            </a:r>
          </a:p>
        </p:txBody>
      </p:sp>
    </p:spTree>
    <p:extLst>
      <p:ext uri="{BB962C8B-B14F-4D97-AF65-F5344CB8AC3E}">
        <p14:creationId xmlns:p14="http://schemas.microsoft.com/office/powerpoint/2010/main" val="128966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58E3BD-89EC-4F37-B21D-4273E989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Senaryo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tr-TR" dirty="0"/>
                  <a:t>Bir kurumun uzmanları, 3 farklı bilgisayar modeli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 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tr-TR" dirty="0"/>
                  <a:t>) arasından bir tanesinin satın alınması için değerlendirme kuruluna öneride bulunurlar. Bu öneri; fiyat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), </a:t>
                </a:r>
                <a:r>
                  <a:rPr lang="tr-TR" dirty="0" err="1"/>
                  <a:t>gigabyte</a:t>
                </a:r>
                <a:r>
                  <a:rPr lang="tr-TR" dirty="0"/>
                  <a:t> cinsinden depolama kapasitesi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) ve CPU hızı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tr-TR" dirty="0"/>
                  <a:t>) </a:t>
                </a:r>
                <a:r>
                  <a:rPr lang="tr-TR" dirty="0">
                    <a:solidFill>
                      <a:schemeClr val="accent4"/>
                    </a:solidFill>
                  </a:rPr>
                  <a:t>özellikler</a:t>
                </a:r>
                <a:r>
                  <a:rPr lang="tr-TR" dirty="0"/>
                  <a:t>iyle beraber Şekil (18)’deki </a:t>
                </a:r>
                <a:r>
                  <a:rPr lang="tr-TR" dirty="0">
                    <a:solidFill>
                      <a:schemeClr val="accent4"/>
                    </a:solidFill>
                  </a:rPr>
                  <a:t>karar matrisi</a:t>
                </a:r>
                <a:r>
                  <a:rPr lang="tr-TR" dirty="0"/>
                  <a:t>ni içermektedir. Özelliklerin </a:t>
                </a:r>
                <a:r>
                  <a:rPr lang="tr-TR" dirty="0">
                    <a:solidFill>
                      <a:schemeClr val="accent4"/>
                    </a:solidFill>
                  </a:rPr>
                  <a:t>ağırlıklar</a:t>
                </a:r>
                <a:r>
                  <a:rPr lang="tr-TR" dirty="0"/>
                  <a:t>ı eşit olup Tablo (19), her bir özelliğin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tr-TR" dirty="0"/>
                  <a:t>,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tr-TR" dirty="0"/>
                  <a:t> ve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>
                    <a:solidFill>
                      <a:schemeClr val="accent4"/>
                    </a:solidFill>
                  </a:rPr>
                  <a:t>parametreler</a:t>
                </a:r>
                <a:r>
                  <a:rPr lang="tr-TR" dirty="0"/>
                  <a:t>ini belirtmektedir.</a:t>
                </a:r>
              </a:p>
              <a:p>
                <a:pPr marL="0" indent="0">
                  <a:buNone/>
                </a:pPr>
                <a:r>
                  <a:rPr lang="tr-TR" dirty="0"/>
                  <a:t>Amaç; bir bilgisayar satın alımında </a:t>
                </a:r>
                <a:r>
                  <a:rPr lang="tr-TR" b="1" dirty="0">
                    <a:solidFill>
                      <a:schemeClr val="accent1"/>
                    </a:solidFill>
                  </a:rPr>
                  <a:t>en iyi alternatif</a:t>
                </a:r>
                <a:r>
                  <a:rPr lang="tr-TR" dirty="0"/>
                  <a:t> için karar vermek ve karşılaştırma yapmaktır.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8" t="-1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29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3B8917-5478-4864-8D5F-41823A84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Amaç ve Hazırlanış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01AE4D-08D8-4846-87E8-5A7AE09B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tr-TR" sz="2800" dirty="0"/>
              <a:t>Bu sunu; </a:t>
            </a:r>
            <a:r>
              <a:rPr lang="tr-TR" sz="2800" i="1" dirty="0"/>
              <a:t>bir problemdeki en iyi alternatifin seçilebilmesi için eldeki verilerle matematiksel analiz yapılabilmesine imkan tanıyan PAMSSEM isimli yöntemi ele alan, </a:t>
            </a:r>
            <a:r>
              <a:rPr lang="tr-TR" sz="2800" dirty="0"/>
              <a:t>Dönem Sonu Ödevi olarak sunmak amacıyla hazırlanmış ve iki kısımdan oluşan projeksiyonun ilk kısmıdır.</a:t>
            </a:r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r>
              <a:rPr lang="tr-TR" sz="2800" dirty="0"/>
              <a:t>Projeksiyonun, yöntemin analizini içeren ilk kısmındaki içerikler, denklemler ve sair tüm akademik açıklamalar; </a:t>
            </a:r>
            <a:r>
              <a:rPr lang="tr-TR" sz="2800" b="1" dirty="0"/>
              <a:t>New </a:t>
            </a:r>
            <a:r>
              <a:rPr lang="tr-TR" sz="2800" b="1" dirty="0" err="1"/>
              <a:t>Methods</a:t>
            </a:r>
            <a:r>
              <a:rPr lang="tr-TR" sz="2800" b="1" dirty="0"/>
              <a:t> </a:t>
            </a:r>
            <a:r>
              <a:rPr lang="tr-TR" sz="2800" b="1" dirty="0" err="1"/>
              <a:t>and</a:t>
            </a:r>
            <a:r>
              <a:rPr lang="tr-TR" sz="2800" b="1" dirty="0"/>
              <a:t> Applications in Multiple </a:t>
            </a:r>
            <a:r>
              <a:rPr lang="tr-TR" sz="2800" b="1" dirty="0" err="1"/>
              <a:t>Attribute</a:t>
            </a:r>
            <a:r>
              <a:rPr lang="tr-TR" sz="2800" b="1" dirty="0"/>
              <a:t> </a:t>
            </a:r>
            <a:r>
              <a:rPr lang="tr-TR" sz="2800" b="1" dirty="0" err="1"/>
              <a:t>Decision</a:t>
            </a:r>
            <a:r>
              <a:rPr lang="tr-TR" sz="2800" b="1" dirty="0"/>
              <a:t> </a:t>
            </a:r>
            <a:r>
              <a:rPr lang="tr-TR" sz="2800" b="1" dirty="0" err="1"/>
              <a:t>Making</a:t>
            </a:r>
            <a:r>
              <a:rPr lang="tr-TR" sz="2800" b="1" dirty="0"/>
              <a:t> (MADM) - </a:t>
            </a:r>
            <a:r>
              <a:rPr lang="tr-TR" sz="2800" b="1" dirty="0" err="1"/>
              <a:t>Alireza</a:t>
            </a:r>
            <a:r>
              <a:rPr lang="tr-TR" sz="2800" b="1" dirty="0"/>
              <a:t> </a:t>
            </a:r>
            <a:r>
              <a:rPr lang="tr-TR" sz="2800" b="1" dirty="0" err="1"/>
              <a:t>Alinezhad</a:t>
            </a:r>
            <a:r>
              <a:rPr lang="tr-TR" sz="2800" b="1" dirty="0"/>
              <a:t> &amp; </a:t>
            </a:r>
            <a:r>
              <a:rPr lang="tr-TR" sz="2800" b="1" dirty="0" err="1"/>
              <a:t>Javad</a:t>
            </a:r>
            <a:r>
              <a:rPr lang="tr-TR" sz="2800" b="1" dirty="0"/>
              <a:t> </a:t>
            </a:r>
            <a:r>
              <a:rPr lang="tr-TR" sz="2800" b="1" dirty="0" err="1"/>
              <a:t>Khalili</a:t>
            </a:r>
            <a:r>
              <a:rPr lang="tr-TR" sz="2800" dirty="0"/>
              <a:t> kaynağından </a:t>
            </a:r>
            <a:r>
              <a:rPr lang="tr-TR" sz="2800" dirty="0" err="1"/>
              <a:t>Türkçe’ye</a:t>
            </a:r>
            <a:r>
              <a:rPr lang="tr-TR" sz="2800" dirty="0"/>
              <a:t> çeviridir.</a:t>
            </a:r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r>
              <a:rPr lang="tr-TR" sz="2800" dirty="0"/>
              <a:t>Projeksiyonun ikinci kısmında </a:t>
            </a:r>
            <a:r>
              <a:rPr lang="tr-TR" sz="2800" b="1" dirty="0">
                <a:solidFill>
                  <a:schemeClr val="accent1"/>
                </a:solidFill>
              </a:rPr>
              <a:t>R</a:t>
            </a:r>
            <a:r>
              <a:rPr lang="tr-TR" sz="2800" dirty="0"/>
              <a:t> Programlama Dili kullanılarak bahsi geçen yöntemlerin uygulaması anlatılacak ve sonuçlar incelenecektir.</a:t>
            </a:r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r>
              <a:rPr lang="tr-TR" sz="2800" b="1" u="sng" dirty="0"/>
              <a:t>Çeviri &amp; Düzenleme &amp; Sunum	:</a:t>
            </a:r>
            <a:r>
              <a:rPr lang="tr-TR" sz="2800" dirty="0"/>
              <a:t> </a:t>
            </a:r>
            <a:r>
              <a:rPr lang="tr-TR" sz="2800" b="1" dirty="0"/>
              <a:t>Mustafa TOSUN</a:t>
            </a:r>
          </a:p>
          <a:p>
            <a:pPr marL="0" indent="0">
              <a:buNone/>
            </a:pPr>
            <a:r>
              <a:rPr lang="tr-TR" sz="2800" b="1" u="sng" dirty="0"/>
              <a:t>Programlama &amp; Kodlama		:</a:t>
            </a:r>
            <a:r>
              <a:rPr lang="tr-TR" sz="2800" dirty="0"/>
              <a:t> </a:t>
            </a:r>
            <a:r>
              <a:rPr lang="tr-TR" sz="2800" b="1" dirty="0"/>
              <a:t>Mustafa TOSUN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6DB8184-9043-F23B-2F26-A3DA1BE636EE}"/>
              </a:ext>
            </a:extLst>
          </p:cNvPr>
          <p:cNvSpPr txBox="1"/>
          <p:nvPr/>
        </p:nvSpPr>
        <p:spPr>
          <a:xfrm>
            <a:off x="914400" y="6109155"/>
            <a:ext cx="1036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dirty="0">
                <a:solidFill>
                  <a:schemeClr val="bg1">
                    <a:lumMod val="75000"/>
                  </a:schemeClr>
                </a:solidFill>
              </a:rPr>
              <a:t>Ağustos 2022</a:t>
            </a:r>
          </a:p>
        </p:txBody>
      </p:sp>
    </p:spTree>
    <p:extLst>
      <p:ext uri="{BB962C8B-B14F-4D97-AF65-F5344CB8AC3E}">
        <p14:creationId xmlns:p14="http://schemas.microsoft.com/office/powerpoint/2010/main" val="101078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58CCC2-ED6C-4FC4-A089-25ABE8AA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20036"/>
            <a:ext cx="10363200" cy="817927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solidFill>
                  <a:schemeClr val="accent1"/>
                </a:solidFill>
              </a:rPr>
              <a:t>Çözüm ve Aşamalar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479577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58E3BD-89EC-4F37-B21D-4273E989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A.</a:t>
            </a:r>
            <a:r>
              <a:rPr lang="tr-TR" b="1" dirty="0"/>
              <a:t> </a:t>
            </a:r>
            <a:r>
              <a:rPr lang="tr-TR" dirty="0"/>
              <a:t>Yerel Geçiş İndisi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399" y="2853369"/>
                <a:ext cx="10363200" cy="153407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tr-TR" dirty="0"/>
                  <a:t>Verilen tüm özelliklerin değerleri ordinaldir. Örneğin,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 ‘</a:t>
                </a:r>
                <a:r>
                  <a:rPr lang="tr-TR" dirty="0" err="1"/>
                  <a:t>lerin</a:t>
                </a:r>
                <a:r>
                  <a:rPr lang="tr-TR" dirty="0"/>
                  <a:t> tüm özellikler için hesaplaması şu şekilde sonuç vermektedir: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2853369"/>
                <a:ext cx="10363200" cy="1534073"/>
              </a:xfrm>
              <a:blipFill>
                <a:blip r:embed="rId2"/>
                <a:stretch>
                  <a:fillRect l="-294" t="-79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etin kutusu 3">
            <a:extLst>
              <a:ext uri="{FF2B5EF4-FFF2-40B4-BE49-F238E27FC236}">
                <a16:creationId xmlns:a16="http://schemas.microsoft.com/office/drawing/2014/main" id="{B33815B0-CE14-DECA-D360-66DDBF95813D}"/>
              </a:ext>
            </a:extLst>
          </p:cNvPr>
          <p:cNvSpPr txBox="1"/>
          <p:nvPr/>
        </p:nvSpPr>
        <p:spPr>
          <a:xfrm>
            <a:off x="914400" y="4558535"/>
            <a:ext cx="4899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/>
              <a:t>Şekil (18)</a:t>
            </a:r>
            <a:r>
              <a:rPr lang="tr-TR" sz="1200" dirty="0"/>
              <a:t> - Bilgisayar satın alımı için karar matrisi</a:t>
            </a:r>
          </a:p>
        </p:txBody>
      </p:sp>
      <p:pic>
        <p:nvPicPr>
          <p:cNvPr id="9" name="Resim 8" descr="tablo içeren bir resim&#10;&#10;Açıklama otomatik olarak oluşturuldu">
            <a:extLst>
              <a:ext uri="{FF2B5EF4-FFF2-40B4-BE49-F238E27FC236}">
                <a16:creationId xmlns:a16="http://schemas.microsoft.com/office/drawing/2014/main" id="{0B903BD5-CCE5-DC0C-A9AA-EAB2B54E0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44" y="4903009"/>
            <a:ext cx="1688483" cy="1118201"/>
          </a:xfrm>
          <a:prstGeom prst="rect">
            <a:avLst/>
          </a:prstGeom>
        </p:spPr>
      </p:pic>
      <p:pic>
        <p:nvPicPr>
          <p:cNvPr id="11" name="Resim 10" descr="tablo içeren bir resim&#10;&#10;Açıklama otomatik olarak oluşturuldu">
            <a:extLst>
              <a:ext uri="{FF2B5EF4-FFF2-40B4-BE49-F238E27FC236}">
                <a16:creationId xmlns:a16="http://schemas.microsoft.com/office/drawing/2014/main" id="{8A972BAA-FEAA-69D2-DF98-40C297F42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425" y="4903009"/>
            <a:ext cx="4899172" cy="1118201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5D7FBF45-8BB5-D1A8-60FF-C0F948057FE4}"/>
              </a:ext>
            </a:extLst>
          </p:cNvPr>
          <p:cNvSpPr txBox="1"/>
          <p:nvPr/>
        </p:nvSpPr>
        <p:spPr>
          <a:xfrm>
            <a:off x="6378425" y="4554768"/>
            <a:ext cx="4899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/>
              <a:t>Tablo (19)</a:t>
            </a:r>
            <a:r>
              <a:rPr lang="tr-TR" sz="1200" dirty="0"/>
              <a:t> – Parametreler &amp; Değerler</a:t>
            </a:r>
          </a:p>
        </p:txBody>
      </p:sp>
    </p:spTree>
    <p:extLst>
      <p:ext uri="{BB962C8B-B14F-4D97-AF65-F5344CB8AC3E}">
        <p14:creationId xmlns:p14="http://schemas.microsoft.com/office/powerpoint/2010/main" val="270764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5023A9C7-B20C-981D-F5C5-C0785286BD3C}"/>
              </a:ext>
            </a:extLst>
          </p:cNvPr>
          <p:cNvSpPr txBox="1"/>
          <p:nvPr/>
        </p:nvSpPr>
        <p:spPr>
          <a:xfrm>
            <a:off x="3633085" y="1207560"/>
            <a:ext cx="492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/>
              <a:t>Tablo (20)</a:t>
            </a:r>
            <a:r>
              <a:rPr lang="tr-TR" sz="1200" dirty="0"/>
              <a:t> – Yerel geçiş indisi değerleri</a:t>
            </a:r>
          </a:p>
        </p:txBody>
      </p:sp>
      <p:pic>
        <p:nvPicPr>
          <p:cNvPr id="18" name="Resim 17" descr="tablo içeren bir resim&#10;&#10;Açıklama otomatik olarak oluşturuldu">
            <a:extLst>
              <a:ext uri="{FF2B5EF4-FFF2-40B4-BE49-F238E27FC236}">
                <a16:creationId xmlns:a16="http://schemas.microsoft.com/office/drawing/2014/main" id="{246EBDBB-95BB-B637-7A76-7224FFBF9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85" y="1543282"/>
            <a:ext cx="4925826" cy="11242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İçerik Yer Tutucusu 2">
                <a:extLst>
                  <a:ext uri="{FF2B5EF4-FFF2-40B4-BE49-F238E27FC236}">
                    <a16:creationId xmlns:a16="http://schemas.microsoft.com/office/drawing/2014/main" id="{F64206FC-94F3-F95E-AF1D-E94842C500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3130367"/>
                <a:ext cx="10363200" cy="273353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tr-TR" dirty="0"/>
                  <a:t>Yerel geçiş indisinin değeri şu şekilde belirlenir: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×1×1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Tablo (20), yerel geçiş indisinin diğer değerlerini göstermektedir.</a:t>
                </a:r>
              </a:p>
            </p:txBody>
          </p:sp>
        </mc:Choice>
        <mc:Fallback xmlns="">
          <p:sp>
            <p:nvSpPr>
              <p:cNvPr id="20" name="İçerik Yer Tutucusu 2">
                <a:extLst>
                  <a:ext uri="{FF2B5EF4-FFF2-40B4-BE49-F238E27FC236}">
                    <a16:creationId xmlns:a16="http://schemas.microsoft.com/office/drawing/2014/main" id="{F64206FC-94F3-F95E-AF1D-E94842C50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3130367"/>
                <a:ext cx="10363200" cy="2733538"/>
              </a:xfrm>
              <a:blipFill>
                <a:blip r:embed="rId3"/>
                <a:stretch>
                  <a:fillRect l="-588" t="-44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956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58E3BD-89EC-4F37-B21D-4273E989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B.</a:t>
            </a:r>
            <a:r>
              <a:rPr lang="tr-TR" b="1" dirty="0"/>
              <a:t> </a:t>
            </a:r>
            <a:r>
              <a:rPr lang="tr-TR" dirty="0"/>
              <a:t>Ahenk İndisi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tr-TR" dirty="0"/>
                  <a:t>Özelliklerin ağırlıklarına binaen; örneğin birinci ve ikinci alternatiflerin ahenk indisi şöyle hesaplanır: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0+1+1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667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Tablo (21), ahenk indisinin diğer değerlerini göstermektedir.</a:t>
                </a:r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8" t="-1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282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58E3BD-89EC-4F37-B21D-4273E989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C.</a:t>
            </a:r>
            <a:r>
              <a:rPr lang="tr-TR" b="1" dirty="0"/>
              <a:t> </a:t>
            </a:r>
            <a:r>
              <a:rPr lang="tr-TR" dirty="0"/>
              <a:t>Yerel Uyumsuzluk İndisi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399" y="2844980"/>
                <a:ext cx="10363200" cy="30884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dirty="0"/>
                  <a:t>İlk olarak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 , her bir özellik için ayrı ayrı belirlenir. Örneğin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 tüm özellikler için şöyle hesaplanır: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−15+12</m:t>
                              </m:r>
                            </m:num>
                            <m:den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18−2</m:t>
                              </m:r>
                            </m:den>
                          </m:f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Tablo (22), yerel uyumsuzluk indisinin diğer değerlerini göstermektedir.</a:t>
                </a:r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2844980"/>
                <a:ext cx="10363200" cy="3088460"/>
              </a:xfrm>
              <a:blipFill>
                <a:blip r:embed="rId2"/>
                <a:stretch>
                  <a:fillRect l="-588" t="-19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675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58E3BD-89EC-4F37-B21D-4273E989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D.</a:t>
            </a:r>
            <a:r>
              <a:rPr lang="tr-TR" b="1" dirty="0"/>
              <a:t> </a:t>
            </a:r>
            <a:r>
              <a:rPr lang="tr-TR" dirty="0"/>
              <a:t>Geçiş Derecesi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399" y="2844980"/>
                <a:ext cx="10363200" cy="30884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 , örneğin, aşağıdaki gibi hesaplanmıştır: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=0,667×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0,5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=0,584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Diğer geçiş derecesi değerleri Tablo (23)’te gösterildiği gibidir.</a:t>
                </a:r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2844980"/>
                <a:ext cx="10363200" cy="3088460"/>
              </a:xfrm>
              <a:blipFill>
                <a:blip r:embed="rId2"/>
                <a:stretch>
                  <a:fillRect l="-588" t="-39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38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5023A9C7-B20C-981D-F5C5-C0785286BD3C}"/>
              </a:ext>
            </a:extLst>
          </p:cNvPr>
          <p:cNvSpPr txBox="1"/>
          <p:nvPr/>
        </p:nvSpPr>
        <p:spPr>
          <a:xfrm>
            <a:off x="3633085" y="1207560"/>
            <a:ext cx="492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/>
              <a:t>Tablo (21)</a:t>
            </a:r>
            <a:r>
              <a:rPr lang="tr-TR" sz="1200" dirty="0"/>
              <a:t> – Ahenk indisi değerleri</a:t>
            </a:r>
          </a:p>
        </p:txBody>
      </p:sp>
      <p:pic>
        <p:nvPicPr>
          <p:cNvPr id="6" name="Resim 5" descr="tablo içeren bir resim&#10;&#10;Açıklama otomatik olarak oluşturuldu">
            <a:extLst>
              <a:ext uri="{FF2B5EF4-FFF2-40B4-BE49-F238E27FC236}">
                <a16:creationId xmlns:a16="http://schemas.microsoft.com/office/drawing/2014/main" id="{C84D1A48-9D93-1F09-3C2F-0167895CA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86" y="1543282"/>
            <a:ext cx="4925826" cy="112689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DA05F5D9-FA9F-607D-074E-3221484BA793}"/>
              </a:ext>
            </a:extLst>
          </p:cNvPr>
          <p:cNvSpPr txBox="1"/>
          <p:nvPr/>
        </p:nvSpPr>
        <p:spPr>
          <a:xfrm>
            <a:off x="3633087" y="2934924"/>
            <a:ext cx="492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/>
              <a:t>Tablo (22)</a:t>
            </a:r>
            <a:r>
              <a:rPr lang="tr-TR" sz="1200" dirty="0"/>
              <a:t> – Yerel uyumsuzluk indisi değerleri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DBC344C-7CD9-1332-C98B-DCD33471DCE3}"/>
              </a:ext>
            </a:extLst>
          </p:cNvPr>
          <p:cNvSpPr txBox="1"/>
          <p:nvPr/>
        </p:nvSpPr>
        <p:spPr>
          <a:xfrm>
            <a:off x="3633087" y="4656951"/>
            <a:ext cx="492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/>
              <a:t>Tablo (23)</a:t>
            </a:r>
            <a:r>
              <a:rPr lang="tr-TR" sz="1200" dirty="0"/>
              <a:t> – Geçiş derecesi değerleri</a:t>
            </a:r>
          </a:p>
        </p:txBody>
      </p:sp>
      <p:pic>
        <p:nvPicPr>
          <p:cNvPr id="14" name="Resim 13" descr="tablo içeren bir resim&#10;&#10;Açıklama otomatik olarak oluşturuldu">
            <a:extLst>
              <a:ext uri="{FF2B5EF4-FFF2-40B4-BE49-F238E27FC236}">
                <a16:creationId xmlns:a16="http://schemas.microsoft.com/office/drawing/2014/main" id="{C9EFC0F5-A016-0EA0-9910-728221D17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85" y="3264904"/>
            <a:ext cx="4925826" cy="1115282"/>
          </a:xfrm>
          <a:prstGeom prst="rect">
            <a:avLst/>
          </a:prstGeom>
        </p:spPr>
      </p:pic>
      <p:pic>
        <p:nvPicPr>
          <p:cNvPr id="16" name="Resim 15" descr="tablo içeren bir resim&#10;&#10;Açıklama otomatik olarak oluşturuldu">
            <a:extLst>
              <a:ext uri="{FF2B5EF4-FFF2-40B4-BE49-F238E27FC236}">
                <a16:creationId xmlns:a16="http://schemas.microsoft.com/office/drawing/2014/main" id="{1A6F1033-5857-DF3F-9BEF-40A3674C0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85" y="4992673"/>
            <a:ext cx="4925826" cy="11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24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58E3BD-89EC-4F37-B21D-4273E989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E.</a:t>
            </a:r>
            <a:r>
              <a:rPr lang="tr-TR" b="1" dirty="0"/>
              <a:t> </a:t>
            </a:r>
            <a:r>
              <a:rPr lang="tr-TR" dirty="0"/>
              <a:t>Giriş ve Çıkış Akışları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399" y="2844980"/>
                <a:ext cx="10363200" cy="30884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dirty="0"/>
                  <a:t>Örneğin, alternatif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için giriş ve çıkış akışları aşağıdaki gibi hesaplanmıştır: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0,584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+0,667=1,251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=0+0,424=0,424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Diğer giriş ve çıkış akışları Tablo (24)’te gösterildiği gibidir.</a:t>
                </a:r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2844980"/>
                <a:ext cx="10363200" cy="3088460"/>
              </a:xfrm>
              <a:blipFill>
                <a:blip r:embed="rId2"/>
                <a:stretch>
                  <a:fillRect l="-588" t="-39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1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58E3BD-89EC-4F37-B21D-4273E989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F.</a:t>
            </a:r>
            <a:r>
              <a:rPr lang="tr-TR" b="1" dirty="0"/>
              <a:t> </a:t>
            </a:r>
            <a:r>
              <a:rPr lang="tr-TR" dirty="0"/>
              <a:t>Net Akış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399" y="2844980"/>
                <a:ext cx="10363200" cy="30884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dirty="0"/>
                  <a:t>Giriş ve çıkış akışlarının hesaplanmasıyla, her bir alternatif için net akış, aşağıdaki gibi elde edilir: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=1,251−0,424=0,827</m:t>
                      </m:r>
                    </m:oMath>
                  </m:oMathPara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=0−0,584=−0,584</m:t>
                      </m:r>
                    </m:oMath>
                  </m:oMathPara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=0,424−0,667=−0,243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2844980"/>
                <a:ext cx="10363200" cy="3088460"/>
              </a:xfrm>
              <a:blipFill>
                <a:blip r:embed="rId2"/>
                <a:stretch>
                  <a:fillRect l="-588" t="-39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073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58E3BD-89EC-4F37-B21D-4273E989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G.</a:t>
            </a:r>
            <a:r>
              <a:rPr lang="tr-TR" b="1" dirty="0"/>
              <a:t> </a:t>
            </a:r>
            <a:r>
              <a:rPr lang="tr-TR" dirty="0"/>
              <a:t>Alternatiflerin Nihai Sıralaması (</a:t>
            </a:r>
            <a:r>
              <a:rPr lang="tr-TR" sz="3200" dirty="0">
                <a:solidFill>
                  <a:schemeClr val="accent1"/>
                </a:solidFill>
              </a:rPr>
              <a:t>PAMSSEM I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1A1202-8FCF-4ADC-AE5F-91BFC01F9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44980"/>
            <a:ext cx="10363200" cy="308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Giriş ve çıkış akışları baz alınarak, alternatiflerin birbirlerine göre tercih oranı, Tablo (25)’te gösterildiği gibi hesaplanmıştır.</a:t>
            </a:r>
          </a:p>
          <a:p>
            <a:pPr marL="0" indent="0">
              <a:buNone/>
            </a:pPr>
            <a:r>
              <a:rPr lang="tr-TR" dirty="0"/>
              <a:t>Alternatiflerin derecelendirmesi şöyledir: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3A4C347-B509-CE2D-3264-3743F9B13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389210"/>
            <a:ext cx="1181578" cy="73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3B8917-5478-4864-8D5F-41823A84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PAMSSEM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01AE4D-08D8-4846-87E8-5A7AE09B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dirty="0"/>
              <a:t>PAMSSEM metotları ilk olarak 1996 yılında </a:t>
            </a:r>
            <a:r>
              <a:rPr lang="tr-TR" sz="2800" dirty="0" err="1"/>
              <a:t>Martel</a:t>
            </a:r>
            <a:r>
              <a:rPr lang="tr-TR" sz="2800" dirty="0"/>
              <a:t>, </a:t>
            </a:r>
            <a:r>
              <a:rPr lang="tr-TR" sz="2800" dirty="0" err="1"/>
              <a:t>Kiss</a:t>
            </a:r>
            <a:r>
              <a:rPr lang="tr-TR" sz="2800" dirty="0"/>
              <a:t> ve Rousseau tarafından tanıtılmıştır. Bu metotlar, </a:t>
            </a:r>
            <a:r>
              <a:rPr lang="tr-TR" sz="2800" b="1" dirty="0">
                <a:solidFill>
                  <a:schemeClr val="accent1"/>
                </a:solidFill>
              </a:rPr>
              <a:t>karar vericinin</a:t>
            </a:r>
            <a:r>
              <a:rPr lang="tr-TR" sz="2800" dirty="0"/>
              <a:t> tercihlerini; her bir özelliğin ordinaline veya kardinaline göre bir sıralama/geçiş (</a:t>
            </a:r>
            <a:r>
              <a:rPr lang="tr-TR" sz="2800" i="1" dirty="0" err="1"/>
              <a:t>outranking</a:t>
            </a:r>
            <a:r>
              <a:rPr lang="tr-TR" sz="2800" dirty="0"/>
              <a:t>) yaklaşımı kullanarak </a:t>
            </a:r>
            <a:r>
              <a:rPr lang="tr-TR" sz="2800" b="1" dirty="0">
                <a:solidFill>
                  <a:schemeClr val="accent1"/>
                </a:solidFill>
              </a:rPr>
              <a:t>en iyi alternatifi</a:t>
            </a:r>
            <a:r>
              <a:rPr lang="tr-TR" sz="2800" dirty="0"/>
              <a:t> seçebilmesi için kalıplar (</a:t>
            </a:r>
            <a:r>
              <a:rPr lang="tr-TR" sz="2800" i="1" dirty="0" err="1"/>
              <a:t>paternize</a:t>
            </a:r>
            <a:r>
              <a:rPr lang="tr-TR" sz="2800" i="1" dirty="0"/>
              <a:t> eder</a:t>
            </a:r>
            <a:r>
              <a:rPr lang="tr-TR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01153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5023A9C7-B20C-981D-F5C5-C0785286BD3C}"/>
              </a:ext>
            </a:extLst>
          </p:cNvPr>
          <p:cNvSpPr txBox="1"/>
          <p:nvPr/>
        </p:nvSpPr>
        <p:spPr>
          <a:xfrm>
            <a:off x="3633085" y="1207560"/>
            <a:ext cx="492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/>
              <a:t>Tablo (24)</a:t>
            </a:r>
            <a:r>
              <a:rPr lang="tr-TR" sz="1200" dirty="0"/>
              <a:t> – Giriş ve çıkış akışları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DA05F5D9-FA9F-607D-074E-3221484BA793}"/>
              </a:ext>
            </a:extLst>
          </p:cNvPr>
          <p:cNvSpPr txBox="1"/>
          <p:nvPr/>
        </p:nvSpPr>
        <p:spPr>
          <a:xfrm>
            <a:off x="3633087" y="2934924"/>
            <a:ext cx="492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/>
              <a:t>Tablo (25)</a:t>
            </a:r>
            <a:r>
              <a:rPr lang="tr-TR" sz="1200" dirty="0"/>
              <a:t> – Tercih oranı değerleri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A06F706-8342-0131-6D54-2E363E5F9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85" y="1543282"/>
            <a:ext cx="4875045" cy="1115282"/>
          </a:xfrm>
          <a:prstGeom prst="rect">
            <a:avLst/>
          </a:prstGeom>
        </p:spPr>
      </p:pic>
      <p:pic>
        <p:nvPicPr>
          <p:cNvPr id="8" name="Resim 7" descr="tablo içeren bir resim&#10;&#10;Açıklama otomatik olarak oluşturuldu">
            <a:extLst>
              <a:ext uri="{FF2B5EF4-FFF2-40B4-BE49-F238E27FC236}">
                <a16:creationId xmlns:a16="http://schemas.microsoft.com/office/drawing/2014/main" id="{65D45D3C-0072-D1E9-CC2F-0D69D8F0D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85" y="3270646"/>
            <a:ext cx="4875045" cy="11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53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58E3BD-89EC-4F37-B21D-4273E989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H.</a:t>
            </a:r>
            <a:r>
              <a:rPr lang="tr-TR" b="1" dirty="0"/>
              <a:t> </a:t>
            </a:r>
            <a:r>
              <a:rPr lang="tr-TR" dirty="0"/>
              <a:t>Alternatiflerin Nihai Sıralaması (</a:t>
            </a:r>
            <a:r>
              <a:rPr lang="tr-TR" sz="3200" dirty="0">
                <a:solidFill>
                  <a:schemeClr val="accent1"/>
                </a:solidFill>
              </a:rPr>
              <a:t>PAMSSEM II</a:t>
            </a:r>
            <a:r>
              <a:rPr lang="tr-TR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399" y="2844980"/>
                <a:ext cx="10363200" cy="30884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dirty="0"/>
                  <a:t>Bu aşamada; ilk olarak, her bir alternatif için net akışlar, azalan sıralama ile düzenlenir: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Böylece;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bilgisayarı, satın almak için en iyi alternatiftir ve alternatiflerin nihai sıralaması şöyledir: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2844980"/>
                <a:ext cx="10363200" cy="3088460"/>
              </a:xfrm>
              <a:blipFill>
                <a:blip r:embed="rId2"/>
                <a:stretch>
                  <a:fillRect l="-588" t="-39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52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58CCC2-ED6C-4FC4-A089-25ABE8AA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20036"/>
            <a:ext cx="10363200" cy="817927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solidFill>
                  <a:schemeClr val="accent1"/>
                </a:solidFill>
              </a:rPr>
              <a:t>Sonuç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667892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1F8715-9C23-4725-89D9-F05D29B8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59017"/>
            <a:ext cx="10363200" cy="4582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1"/>
                </a:solidFill>
              </a:rPr>
              <a:t>PAMSSEM</a:t>
            </a:r>
            <a:r>
              <a:rPr lang="tr-TR" dirty="0"/>
              <a:t> yöntemi; yöntem adımlarında meydana gelen değişiklik ve farklılıkların yanı sıra, </a:t>
            </a:r>
            <a:r>
              <a:rPr lang="tr-TR" dirty="0">
                <a:solidFill>
                  <a:schemeClr val="accent6"/>
                </a:solidFill>
              </a:rPr>
              <a:t>PROMETHEE</a:t>
            </a:r>
            <a:r>
              <a:rPr lang="tr-TR" dirty="0"/>
              <a:t> yöntemiyle uyumlu olacak şekilde sunulmuştur. (bkz. Şekil (26) ve Şekil (27))</a:t>
            </a:r>
          </a:p>
          <a:p>
            <a:pPr marL="0" indent="0">
              <a:buNone/>
            </a:pPr>
            <a:r>
              <a:rPr lang="tr-TR" dirty="0"/>
              <a:t>Diğer taraftan; çeşitli alternatiflerin kısmi ve tam derecelendirmesi ile en iyi alternatifin seçilmesi; uzmanlar tarafından belirlenen fonksiyonun parametrelerini, özelliklerin ağırlıklarını ve karar matrisini içeren modelin girdilerini temel alan PAMSSEM I &amp; II metotlarıyla yapılır. Ayrıca, nitel özelliklerin nicel özelliklere dönüştürülmesi gerekli değildir ve özellikler birbirine bağımlıdır.</a:t>
            </a:r>
          </a:p>
        </p:txBody>
      </p:sp>
    </p:spTree>
    <p:extLst>
      <p:ext uri="{BB962C8B-B14F-4D97-AF65-F5344CB8AC3E}">
        <p14:creationId xmlns:p14="http://schemas.microsoft.com/office/powerpoint/2010/main" val="4174240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7D73AA49-405E-764C-341D-CA026531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861" y="2455877"/>
            <a:ext cx="2525086" cy="19462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Karar matrisi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Özelliklerin ağırlıkları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Parametreler</a:t>
            </a:r>
          </a:p>
        </p:txBody>
      </p:sp>
      <p:sp>
        <p:nvSpPr>
          <p:cNvPr id="6" name="İçerik Yer Tutucusu 4">
            <a:extLst>
              <a:ext uri="{FF2B5EF4-FFF2-40B4-BE49-F238E27FC236}">
                <a16:creationId xmlns:a16="http://schemas.microsoft.com/office/drawing/2014/main" id="{49AF824B-19A5-E552-4478-6627BC7186F2}"/>
              </a:ext>
            </a:extLst>
          </p:cNvPr>
          <p:cNvSpPr txBox="1">
            <a:spLocks/>
          </p:cNvSpPr>
          <p:nvPr/>
        </p:nvSpPr>
        <p:spPr>
          <a:xfrm>
            <a:off x="8323279" y="2455877"/>
            <a:ext cx="2525086" cy="19462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1400" dirty="0"/>
              <a:t>Alternatiflerin derecelendirmesi</a:t>
            </a:r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3D886F86-F399-6FAF-E662-562C1F9046A1}"/>
              </a:ext>
            </a:extLst>
          </p:cNvPr>
          <p:cNvSpPr>
            <a:spLocks/>
          </p:cNvSpPr>
          <p:nvPr/>
        </p:nvSpPr>
        <p:spPr>
          <a:xfrm>
            <a:off x="4539842" y="2095151"/>
            <a:ext cx="3397542" cy="266769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tr-TR" dirty="0"/>
              <a:t>Yerel geçiş indisi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Ahenk indisi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Yerel uyumsuzluk indisi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Geçiş derecesi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Giriş ve çıkış akışları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Net akış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AEB65EA-B7EE-6FD3-9A0D-E4526F6629AB}"/>
              </a:ext>
            </a:extLst>
          </p:cNvPr>
          <p:cNvSpPr txBox="1">
            <a:spLocks/>
          </p:cNvSpPr>
          <p:nvPr/>
        </p:nvSpPr>
        <p:spPr>
          <a:xfrm>
            <a:off x="1628861" y="1734262"/>
            <a:ext cx="9219504" cy="27699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1200" b="1" dirty="0"/>
              <a:t>Şekil (26)</a:t>
            </a:r>
            <a:r>
              <a:rPr lang="tr-TR" sz="1200" dirty="0"/>
              <a:t> – PAMSSEM I &amp; II metotlarının bir özeti</a:t>
            </a:r>
          </a:p>
        </p:txBody>
      </p:sp>
    </p:spTree>
    <p:extLst>
      <p:ext uri="{BB962C8B-B14F-4D97-AF65-F5344CB8AC3E}">
        <p14:creationId xmlns:p14="http://schemas.microsoft.com/office/powerpoint/2010/main" val="4212556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7D73AA49-405E-764C-341D-CA026531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861" y="2455877"/>
            <a:ext cx="2525086" cy="19462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Karar matrisi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Özelliklerin ağırlıkları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Parametreler</a:t>
            </a:r>
          </a:p>
        </p:txBody>
      </p:sp>
      <p:sp>
        <p:nvSpPr>
          <p:cNvPr id="6" name="İçerik Yer Tutucusu 4">
            <a:extLst>
              <a:ext uri="{FF2B5EF4-FFF2-40B4-BE49-F238E27FC236}">
                <a16:creationId xmlns:a16="http://schemas.microsoft.com/office/drawing/2014/main" id="{49AF824B-19A5-E552-4478-6627BC7186F2}"/>
              </a:ext>
            </a:extLst>
          </p:cNvPr>
          <p:cNvSpPr txBox="1">
            <a:spLocks/>
          </p:cNvSpPr>
          <p:nvPr/>
        </p:nvSpPr>
        <p:spPr>
          <a:xfrm>
            <a:off x="8323279" y="2455877"/>
            <a:ext cx="2525086" cy="19462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1400" dirty="0"/>
              <a:t>Alternatiflerin derecelendirmesi</a:t>
            </a:r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3D886F86-F399-6FAF-E662-562C1F9046A1}"/>
              </a:ext>
            </a:extLst>
          </p:cNvPr>
          <p:cNvSpPr>
            <a:spLocks/>
          </p:cNvSpPr>
          <p:nvPr/>
        </p:nvSpPr>
        <p:spPr>
          <a:xfrm>
            <a:off x="4539842" y="2095151"/>
            <a:ext cx="3397542" cy="266769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tr-TR" dirty="0"/>
              <a:t>Tercih fonksiyonu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Tercih indisi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Giriş ve çıkış akışları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Toplam akış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AEB65EA-B7EE-6FD3-9A0D-E4526F6629AB}"/>
              </a:ext>
            </a:extLst>
          </p:cNvPr>
          <p:cNvSpPr txBox="1">
            <a:spLocks/>
          </p:cNvSpPr>
          <p:nvPr/>
        </p:nvSpPr>
        <p:spPr>
          <a:xfrm>
            <a:off x="1628861" y="1734262"/>
            <a:ext cx="9219504" cy="27699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1200" b="1" dirty="0"/>
              <a:t>Şekil (27)</a:t>
            </a:r>
            <a:r>
              <a:rPr lang="tr-TR" sz="1200" dirty="0"/>
              <a:t> – PROMETHEE I &amp; II &amp; III metotlarının bir özeti</a:t>
            </a:r>
          </a:p>
        </p:txBody>
      </p:sp>
    </p:spTree>
    <p:extLst>
      <p:ext uri="{BB962C8B-B14F-4D97-AF65-F5344CB8AC3E}">
        <p14:creationId xmlns:p14="http://schemas.microsoft.com/office/powerpoint/2010/main" val="312403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3B8917-5478-4864-8D5F-41823A84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PAMSSEM I - II Karşılaştırması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01AE4D-08D8-4846-87E8-5A7AE09B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PAMSSEM I metodunda, yalnızca giriş-çıkış akışları denetlenir ve alternatifler kısmi olarak sıralanır.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PAMSSEM II metodunda, net akış (</a:t>
            </a:r>
            <a:r>
              <a:rPr lang="tr-TR" sz="2800" i="1" dirty="0"/>
              <a:t>net </a:t>
            </a:r>
            <a:r>
              <a:rPr lang="tr-TR" sz="2800" i="1" dirty="0" err="1"/>
              <a:t>flow</a:t>
            </a:r>
            <a:r>
              <a:rPr lang="tr-TR" sz="2800" dirty="0"/>
              <a:t>) nihai değer olarak belirlenir ve alternatifler ise tamamıyla sıralanır.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Bu teknik, </a:t>
            </a:r>
            <a:r>
              <a:rPr lang="tr-TR" sz="2800" dirty="0">
                <a:solidFill>
                  <a:schemeClr val="accent1"/>
                </a:solidFill>
              </a:rPr>
              <a:t>varlık yönetimi</a:t>
            </a:r>
            <a:r>
              <a:rPr lang="tr-TR" sz="2800" dirty="0"/>
              <a:t> ve </a:t>
            </a:r>
            <a:r>
              <a:rPr lang="tr-TR" sz="2800" dirty="0">
                <a:solidFill>
                  <a:schemeClr val="accent1"/>
                </a:solidFill>
              </a:rPr>
              <a:t>bulut tabanlı kaynak birleştirme yönetimi</a:t>
            </a:r>
            <a:r>
              <a:rPr lang="tr-TR" sz="2800" dirty="0"/>
              <a:t> gibi alanlarda kullanılmaktadır.</a:t>
            </a:r>
          </a:p>
        </p:txBody>
      </p:sp>
    </p:spTree>
    <p:extLst>
      <p:ext uri="{BB962C8B-B14F-4D97-AF65-F5344CB8AC3E}">
        <p14:creationId xmlns:p14="http://schemas.microsoft.com/office/powerpoint/2010/main" val="26017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D762D8-9389-4878-9145-8C626CD4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PAMSSEM Hakkında Notlar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CA65E2-223A-4FF2-B74E-76B1F1B29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PAMSSEM, </a:t>
            </a:r>
            <a:r>
              <a:rPr lang="tr-TR" sz="2800" dirty="0">
                <a:solidFill>
                  <a:schemeClr val="accent5"/>
                </a:solidFill>
              </a:rPr>
              <a:t>telafi edici</a:t>
            </a:r>
            <a:r>
              <a:rPr lang="tr-TR" sz="2800" dirty="0"/>
              <a:t> metotlardandır.</a:t>
            </a:r>
          </a:p>
          <a:p>
            <a:r>
              <a:rPr lang="tr-TR" sz="2800" dirty="0"/>
              <a:t>Nitel özellikler, </a:t>
            </a:r>
            <a:r>
              <a:rPr lang="tr-TR" sz="2800" dirty="0">
                <a:solidFill>
                  <a:schemeClr val="accent5"/>
                </a:solidFill>
              </a:rPr>
              <a:t>nicel özellikler</a:t>
            </a:r>
            <a:r>
              <a:rPr lang="tr-TR" sz="2800" dirty="0"/>
              <a:t>e dönüştürülür.</a:t>
            </a:r>
          </a:p>
          <a:p>
            <a:r>
              <a:rPr lang="tr-TR" sz="2800" dirty="0"/>
              <a:t>Özelliklerin bağımsız olmasına ihtiyaç duyulmaz.</a:t>
            </a:r>
          </a:p>
        </p:txBody>
      </p:sp>
    </p:spTree>
    <p:extLst>
      <p:ext uri="{BB962C8B-B14F-4D97-AF65-F5344CB8AC3E}">
        <p14:creationId xmlns:p14="http://schemas.microsoft.com/office/powerpoint/2010/main" val="164880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20AF9EAD-34D5-4966-A961-FB83C2F67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399" y="1417738"/>
                <a:ext cx="10363200" cy="303681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tr-TR" dirty="0">
                    <a:solidFill>
                      <a:schemeClr val="accent1"/>
                    </a:solidFill>
                  </a:rPr>
                  <a:t>Girdi bilgisi</a:t>
                </a:r>
                <a:r>
                  <a:rPr lang="tr-TR" dirty="0"/>
                  <a:t>, Denklem (1) ile ifade edilen </a:t>
                </a:r>
                <a:r>
                  <a:rPr lang="tr-TR" dirty="0">
                    <a:solidFill>
                      <a:schemeClr val="accent1"/>
                    </a:solidFill>
                  </a:rPr>
                  <a:t>karar matrisi</a:t>
                </a:r>
                <a:r>
                  <a:rPr lang="tr-TR" dirty="0"/>
                  <a:t> formundaki </a:t>
                </a:r>
                <a:r>
                  <a:rPr lang="tr-TR" dirty="0">
                    <a:solidFill>
                      <a:schemeClr val="accent1"/>
                    </a:solidFill>
                  </a:rPr>
                  <a:t>karar verici</a:t>
                </a:r>
                <a:r>
                  <a:rPr lang="tr-TR" dirty="0"/>
                  <a:t>ye dayanılarak belirlenir.</a:t>
                </a:r>
              </a:p>
              <a:p>
                <a:pPr marL="0" indent="0">
                  <a:buNone/>
                </a:pPr>
                <a:r>
                  <a:rPr lang="tr-TR" dirty="0"/>
                  <a:t>Denklem (1)’de;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>
                    <a:solidFill>
                      <a:schemeClr val="accent4"/>
                    </a:solidFill>
                  </a:rPr>
                  <a:t>alternatiflerin bir sonlu kümesi</a:t>
                </a:r>
                <a:r>
                  <a:rPr lang="tr-TR" dirty="0"/>
                  <a:t> ve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tr-TR" dirty="0"/>
                  <a:t> ise </a:t>
                </a:r>
                <a:r>
                  <a:rPr lang="tr-TR" dirty="0">
                    <a:solidFill>
                      <a:schemeClr val="accent4"/>
                    </a:solidFill>
                  </a:rPr>
                  <a:t>B kümesinin alternatiflerinin bir değerlendirme kümesi</a:t>
                </a:r>
                <a:r>
                  <a:rPr lang="tr-TR" dirty="0"/>
                  <a:t>dir.</a:t>
                </a:r>
              </a:p>
              <a:p>
                <a:pPr marL="0" indent="0">
                  <a:buNone/>
                </a:pPr>
                <a:r>
                  <a:rPr lang="tr-TR" dirty="0"/>
                  <a:t>Ayrıca karar verici,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tr-TR" dirty="0"/>
                  <a:t>Özelliklerin ağırlıklarını (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tr-TR" dirty="0"/>
                  <a:t>) sunar;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tr-TR" dirty="0"/>
                  <a:t>Kayıtsızlık eşiği parametrelerini (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tr-TR" dirty="0"/>
                  <a:t>),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tr-TR" dirty="0"/>
                  <a:t>Tercih eşiğini (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tr-TR" dirty="0"/>
                  <a:t>) ve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tr-TR" dirty="0"/>
                  <a:t>Reddetme eşiğini (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tr-TR" dirty="0"/>
                  <a:t>) belirtir.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20AF9EAD-34D5-4966-A961-FB83C2F67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1417738"/>
                <a:ext cx="10363200" cy="3036815"/>
              </a:xfrm>
              <a:blipFill>
                <a:blip r:embed="rId2"/>
                <a:stretch>
                  <a:fillRect l="-353" t="-80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etin kutusu 5">
            <a:extLst>
              <a:ext uri="{FF2B5EF4-FFF2-40B4-BE49-F238E27FC236}">
                <a16:creationId xmlns:a16="http://schemas.microsoft.com/office/drawing/2014/main" id="{CFE68457-3FB6-46DE-890C-07F4F1CA8ED9}"/>
              </a:ext>
            </a:extLst>
          </p:cNvPr>
          <p:cNvSpPr txBox="1"/>
          <p:nvPr/>
        </p:nvSpPr>
        <p:spPr>
          <a:xfrm>
            <a:off x="10812407" y="594182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(1)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2ECDDE77-B6DB-7B4C-7C8E-40C01DF2A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08" y="4566374"/>
            <a:ext cx="7482981" cy="174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58CCC2-ED6C-4FC4-A089-25ABE8AA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4592972"/>
          </a:xfrm>
        </p:spPr>
        <p:txBody>
          <a:bodyPr>
            <a:normAutofit/>
          </a:bodyPr>
          <a:lstStyle/>
          <a:p>
            <a:pPr algn="ctr"/>
            <a:br>
              <a:rPr lang="tr-TR" sz="7200" b="1" dirty="0"/>
            </a:br>
            <a:r>
              <a:rPr lang="tr-TR" sz="7200" b="1" dirty="0">
                <a:solidFill>
                  <a:schemeClr val="accent1"/>
                </a:solidFill>
              </a:rPr>
              <a:t>PAMSSEM</a:t>
            </a:r>
            <a:br>
              <a:rPr lang="tr-TR" sz="7200" b="1" dirty="0"/>
            </a:br>
            <a:r>
              <a:rPr lang="tr-TR" sz="7200" b="1" dirty="0"/>
              <a:t>Yöntemlerinin Açıklaması</a:t>
            </a:r>
          </a:p>
        </p:txBody>
      </p:sp>
    </p:spTree>
    <p:extLst>
      <p:ext uri="{BB962C8B-B14F-4D97-AF65-F5344CB8AC3E}">
        <p14:creationId xmlns:p14="http://schemas.microsoft.com/office/powerpoint/2010/main" val="3089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58E3BD-89EC-4F37-B21D-4273E989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1.</a:t>
            </a:r>
            <a:r>
              <a:rPr lang="tr-TR" dirty="0"/>
              <a:t> Yerel Geçiş (</a:t>
            </a:r>
            <a:r>
              <a:rPr lang="tr-TR" i="1" dirty="0" err="1"/>
              <a:t>Outranking</a:t>
            </a:r>
            <a:r>
              <a:rPr lang="tr-TR" dirty="0"/>
              <a:t>) İndisi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399" y="2853369"/>
                <a:ext cx="10363200" cy="14166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sz="1800" dirty="0">
                    <a:solidFill>
                      <a:schemeClr val="accent6"/>
                    </a:solidFill>
                  </a:rPr>
                  <a:t>Ordinal özellikler için geçiş indisi</a:t>
                </a:r>
                <a:r>
                  <a:rPr lang="tr-TR" sz="1800" dirty="0"/>
                  <a:t>, Denklem (2) kullanılarak hesaplanır.</a:t>
                </a:r>
                <a:endParaRPr lang="tr-TR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z="1600" dirty="0"/>
                  <a:t> 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z="1600" dirty="0"/>
                  <a:t>; 1’e eşit olduğu varsayılan olasılık yoğunluğu fonksiyonlarıdır (ayrık).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z="1600" dirty="0"/>
                  <a:t> ise Denklem (3)’e göre hesaplanan indistir.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01A1202-8FCF-4ADC-AE5F-91BFC01F9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2853369"/>
                <a:ext cx="10363200" cy="1416627"/>
              </a:xfrm>
              <a:blipFill>
                <a:blip r:embed="rId2"/>
                <a:stretch>
                  <a:fillRect l="-471" t="-43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44717A86-D6B5-A132-7138-37E11729C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77" y="4269996"/>
            <a:ext cx="5860244" cy="65749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2DEA963B-60D4-F476-466E-F44C2C12595E}"/>
              </a:ext>
            </a:extLst>
          </p:cNvPr>
          <p:cNvSpPr txBox="1"/>
          <p:nvPr/>
        </p:nvSpPr>
        <p:spPr>
          <a:xfrm>
            <a:off x="10812407" y="4414075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(2)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9C13D4CB-2878-D888-71EE-48D8636A0AE0}"/>
              </a:ext>
            </a:extLst>
          </p:cNvPr>
          <p:cNvSpPr txBox="1"/>
          <p:nvPr/>
        </p:nvSpPr>
        <p:spPr>
          <a:xfrm>
            <a:off x="10812407" y="5501957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(3)</a:t>
            </a:r>
          </a:p>
        </p:txBody>
      </p:sp>
      <p:pic>
        <p:nvPicPr>
          <p:cNvPr id="15" name="Resim 14" descr="kol saati içeren bir resim&#10;&#10;Açıklama otomatik olarak oluşturuldu">
            <a:extLst>
              <a:ext uri="{FF2B5EF4-FFF2-40B4-BE49-F238E27FC236}">
                <a16:creationId xmlns:a16="http://schemas.microsoft.com/office/drawing/2014/main" id="{96C85C74-573E-30E3-91FD-B16084B36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219" y="5249323"/>
            <a:ext cx="4845560" cy="87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3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311F8715-9C23-4725-89D9-F05D29B8FA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399" y="1359017"/>
                <a:ext cx="10363200" cy="45828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dirty="0"/>
                  <a:t>Denklem (3)’te,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tr-T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tr-T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tr-T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tr-T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 ’nin değeri ve kayıtsızlık eşiği (</a:t>
                </a:r>
                <a14:m>
                  <m:oMath xmlns:m="http://schemas.openxmlformats.org/officeDocument/2006/math"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tr-TR" dirty="0"/>
                  <a:t>) ile tercih eşiği (</a:t>
                </a:r>
                <a14:m>
                  <m:oMath xmlns:m="http://schemas.openxmlformats.org/officeDocument/2006/math"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tr-TR" dirty="0"/>
                  <a:t>) değerleri, karar verici tarafından her bir nitelik için belirlenen değerlerdir.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tr-TR" dirty="0">
                    <a:solidFill>
                      <a:schemeClr val="accent6"/>
                    </a:solidFill>
                  </a:rPr>
                  <a:t>Kardinal özellikler için yerel geçiş indisi</a:t>
                </a:r>
                <a:r>
                  <a:rPr lang="tr-TR" dirty="0"/>
                  <a:t> ise Denklem (4)’ten elde edilir.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dirty="0"/>
                  <a:t> seviyeler arasındaki fark olmak üzere;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311F8715-9C23-4725-89D9-F05D29B8FA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1359017"/>
                <a:ext cx="10363200" cy="4582812"/>
              </a:xfrm>
              <a:blipFill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Resim 5" descr="metin, saat içeren bir resim&#10;&#10;Açıklama otomatik olarak oluşturuldu">
            <a:extLst>
              <a:ext uri="{FF2B5EF4-FFF2-40B4-BE49-F238E27FC236}">
                <a16:creationId xmlns:a16="http://schemas.microsoft.com/office/drawing/2014/main" id="{701A7B11-A3D7-A44F-0602-B6093113A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25" y="4009602"/>
            <a:ext cx="8372750" cy="105553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EE2A1CA6-2C46-76B3-E346-41B565D453B3}"/>
              </a:ext>
            </a:extLst>
          </p:cNvPr>
          <p:cNvSpPr txBox="1"/>
          <p:nvPr/>
        </p:nvSpPr>
        <p:spPr>
          <a:xfrm>
            <a:off x="10812407" y="435168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93591703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1472</TotalTime>
  <Words>1532</Words>
  <Application>Microsoft Office PowerPoint</Application>
  <PresentationFormat>Geniş ekran</PresentationFormat>
  <Paragraphs>169</Paragraphs>
  <Slides>35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0" baseType="lpstr">
      <vt:lpstr>Arial</vt:lpstr>
      <vt:lpstr>Cambria Math</vt:lpstr>
      <vt:lpstr>Grandview Display</vt:lpstr>
      <vt:lpstr>Wingdings</vt:lpstr>
      <vt:lpstr>DashVTI</vt:lpstr>
      <vt:lpstr>Eskişehir Osmangazi Üniversitesi Matematik ve Bilgisayar Bilimleri Bölümü Formal Diller ve Otomata Dersi Final Ödevi 2021-2022 Yaz Dönemi</vt:lpstr>
      <vt:lpstr>Amaç ve Hazırlanış</vt:lpstr>
      <vt:lpstr>PAMSSEM Nedir?</vt:lpstr>
      <vt:lpstr>PAMSSEM I - II Karşılaştırması</vt:lpstr>
      <vt:lpstr>PAMSSEM Hakkında Notlar</vt:lpstr>
      <vt:lpstr>PowerPoint Sunusu</vt:lpstr>
      <vt:lpstr> PAMSSEM Yöntemlerinin Açıklaması</vt:lpstr>
      <vt:lpstr>1. Yerel Geçiş (Outranking) İndisi</vt:lpstr>
      <vt:lpstr>PowerPoint Sunusu</vt:lpstr>
      <vt:lpstr>2. Ahenk İndisi</vt:lpstr>
      <vt:lpstr>3. Yerel Uyumsuzluk İndisi</vt:lpstr>
      <vt:lpstr>PowerPoint Sunusu</vt:lpstr>
      <vt:lpstr>4. Geçiş Derecesi</vt:lpstr>
      <vt:lpstr>5. Giriş ve Çıkış Akışları</vt:lpstr>
      <vt:lpstr>6. Net Akış</vt:lpstr>
      <vt:lpstr>PAMSSEM I – Alternatiflerin Nihai Sıralaması</vt:lpstr>
      <vt:lpstr>PAMSSEM II – Alternatiflerin Nihai Sıralaması</vt:lpstr>
      <vt:lpstr> PAMSSEM Yöntemleriyle Vaka Analizi</vt:lpstr>
      <vt:lpstr>Senaryo</vt:lpstr>
      <vt:lpstr>Çözüm ve Aşamalar</vt:lpstr>
      <vt:lpstr>A. Yerel Geçiş İndisi</vt:lpstr>
      <vt:lpstr>PowerPoint Sunusu</vt:lpstr>
      <vt:lpstr>B. Ahenk İndisi</vt:lpstr>
      <vt:lpstr>C. Yerel Uyumsuzluk İndisi</vt:lpstr>
      <vt:lpstr>D. Geçiş Derecesi</vt:lpstr>
      <vt:lpstr>PowerPoint Sunusu</vt:lpstr>
      <vt:lpstr>E. Giriş ve Çıkış Akışları</vt:lpstr>
      <vt:lpstr>F. Net Akış</vt:lpstr>
      <vt:lpstr>G. Alternatiflerin Nihai Sıralaması (PAMSSEM I)</vt:lpstr>
      <vt:lpstr>PowerPoint Sunusu</vt:lpstr>
      <vt:lpstr>H. Alternatiflerin Nihai Sıralaması (PAMSSEM II)</vt:lpstr>
      <vt:lpstr>Sonuç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Eskişehir Osmangazi Üniversitesi Matematik ve Bilgisayar Bilimleri Bölümü Formal Diller ve Otomata Dersi Final Ödevi 2020-2021 Yaz Dönemi</dc:title>
  <dc:creator>Mustafa Tosun</dc:creator>
  <cp:lastModifiedBy>Mustafa Tosun</cp:lastModifiedBy>
  <cp:revision>190</cp:revision>
  <dcterms:created xsi:type="dcterms:W3CDTF">2021-08-24T09:37:45Z</dcterms:created>
  <dcterms:modified xsi:type="dcterms:W3CDTF">2022-08-22T12:55:52Z</dcterms:modified>
</cp:coreProperties>
</file>