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67" r:id="rId5"/>
    <p:sldId id="305" r:id="rId6"/>
    <p:sldId id="311" r:id="rId7"/>
    <p:sldId id="287" r:id="rId8"/>
    <p:sldId id="314" r:id="rId9"/>
    <p:sldId id="317" r:id="rId10"/>
    <p:sldId id="318" r:id="rId11"/>
    <p:sldId id="315" r:id="rId12"/>
    <p:sldId id="320" r:id="rId13"/>
    <p:sldId id="321" r:id="rId14"/>
    <p:sldId id="322" r:id="rId15"/>
    <p:sldId id="323" r:id="rId16"/>
    <p:sldId id="324" r:id="rId17"/>
    <p:sldId id="325" r:id="rId18"/>
    <p:sldId id="328" r:id="rId19"/>
    <p:sldId id="329" r:id="rId20"/>
    <p:sldId id="326" r:id="rId21"/>
    <p:sldId id="327" r:id="rId22"/>
    <p:sldId id="316" r:id="rId23"/>
    <p:sldId id="319" r:id="rId24"/>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Theodora Pandi" initials="MTP" lastIdx="2" clrIdx="0">
    <p:extLst>
      <p:ext uri="{19B8F6BF-5375-455C-9EA6-DF929625EA0E}">
        <p15:presenceInfo xmlns:p15="http://schemas.microsoft.com/office/powerpoint/2012/main" userId="fa2b69ad96533b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6505" autoAdjust="0"/>
  </p:normalViewPr>
  <p:slideViewPr>
    <p:cSldViewPr snapToGrid="0">
      <p:cViewPr>
        <p:scale>
          <a:sx n="66" d="100"/>
          <a:sy n="66" d="100"/>
        </p:scale>
        <p:origin x="804" y="84"/>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FF4E652-BE05-4E61-92C7-6FCA5ED87FF5}" type="datetime1">
              <a:rPr lang="el-GR" smtClean="0"/>
              <a:t>10/9/2020</a:t>
            </a:fld>
            <a:endParaRPr lang="el-GR" dirty="0"/>
          </a:p>
        </p:txBody>
      </p:sp>
      <p:sp>
        <p:nvSpPr>
          <p:cNvPr id="4" name="Σύμβολο κράτησης θέσης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dirty="0"/>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l-GR" smtClean="0"/>
              <a:t>‹#›</a:t>
            </a:fld>
            <a:endParaRPr lang="el-GR"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noProof="0" dirty="0"/>
          </a:p>
        </p:txBody>
      </p:sp>
      <p:sp>
        <p:nvSpPr>
          <p:cNvPr id="3" name="Σύμβολο κράτησης θέσης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44E1C-06AB-4226-856D-5C050CCF504A}" type="datetime1">
              <a:rPr lang="el-GR" noProof="0" smtClean="0"/>
              <a:pPr/>
              <a:t>10/9/2020</a:t>
            </a:fld>
            <a:endParaRPr lang="el-GR" noProof="0" dirty="0"/>
          </a:p>
        </p:txBody>
      </p:sp>
      <p:sp>
        <p:nvSpPr>
          <p:cNvPr id="4" name="Σύμβολο κράτησης θέσης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Θέση σημειώσεων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noProof="0"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l-GR" noProof="0" smtClean="0"/>
              <a:t>‹#›</a:t>
            </a:fld>
            <a:endParaRPr lang="el-GR"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noProof="0" dirty="0"/>
          </a:p>
        </p:txBody>
      </p:sp>
      <p:sp>
        <p:nvSpPr>
          <p:cNvPr id="4" name="Θέση αριθμού διαφάνειας 3"/>
          <p:cNvSpPr>
            <a:spLocks noGrp="1"/>
          </p:cNvSpPr>
          <p:nvPr>
            <p:ph type="sldNum" sz="quarter" idx="10"/>
          </p:nvPr>
        </p:nvSpPr>
        <p:spPr/>
        <p:txBody>
          <a:bodyPr/>
          <a:lstStyle/>
          <a:p>
            <a:pPr rtl="0"/>
            <a:fld id="{23AEF9EC-8318-4FF6-847E-A85BBD2B7E49}" type="slidenum">
              <a:rPr lang="el-GR" smtClean="0"/>
              <a:t>1</a:t>
            </a:fld>
            <a:endParaRPr lang="el-GR" dirty="0"/>
          </a:p>
        </p:txBody>
      </p:sp>
    </p:spTree>
    <p:extLst>
      <p:ext uri="{BB962C8B-B14F-4D97-AF65-F5344CB8AC3E}">
        <p14:creationId xmlns:p14="http://schemas.microsoft.com/office/powerpoint/2010/main" val="344130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a:xfrm>
            <a:off x="609600" y="261254"/>
            <a:ext cx="8226490" cy="3083767"/>
          </a:xfrm>
        </p:spPr>
        <p:txBody>
          <a:bodyPr rtlCol="0" anchor="b">
            <a:normAutofit/>
          </a:bodyPr>
          <a:lstStyle>
            <a:lvl1pPr algn="l">
              <a:lnSpc>
                <a:spcPct val="80000"/>
              </a:lnSpc>
              <a:defRPr sz="7200">
                <a:solidFill>
                  <a:schemeClr val="tx1"/>
                </a:solidFill>
              </a:defRPr>
            </a:lvl1pPr>
          </a:lstStyle>
          <a:p>
            <a:pPr rtl="0"/>
            <a:r>
              <a:rPr lang="el-GR" noProof="0"/>
              <a:t>Κάντε κλικ για να επεξεργαστείτε τον τίτλο υποδείγματος</a:t>
            </a:r>
            <a:endParaRPr lang="el-GR" noProof="0" dirty="0"/>
          </a:p>
        </p:txBody>
      </p:sp>
      <p:sp>
        <p:nvSpPr>
          <p:cNvPr id="3" name="Υπότιτλος 2"/>
          <p:cNvSpPr>
            <a:spLocks noGrp="1"/>
          </p:cNvSpPr>
          <p:nvPr>
            <p:ph type="subTitle" idx="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0"/>
              <a:t>Κάντε κλικ για να επεξεργαστείτε τον υπότιτλο του υποδείγματος</a:t>
            </a:r>
            <a:endParaRPr lang="el-GR"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F92C3550-51ED-4F1F-A0E3-765D0A9C7FAC}" type="datetime1">
              <a:rPr lang="el-GR" noProof="0" smtClean="0"/>
              <a:t>10/9/2020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250680" y="365125"/>
            <a:ext cx="1645920" cy="5811838"/>
          </a:xfrm>
        </p:spPr>
        <p:txBody>
          <a:bodyPr vert="eaVert" rtlCol="0"/>
          <a:lstStyle>
            <a:lvl1pPr>
              <a:defRPr/>
            </a:lvl1pPr>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a:xfrm>
            <a:off x="1295400" y="365125"/>
            <a:ext cx="7624664" cy="5811838"/>
          </a:xfrm>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FB05B879-F2F3-4FF6-B5C1-5E0454735F82}" type="datetime1">
              <a:rPr lang="el-GR" noProof="0" smtClean="0"/>
              <a:t>10/9/2020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5325465F-F778-4B80-A227-2391232C7488}" type="datetime1">
              <a:rPr lang="el-GR" noProof="0" smtClean="0"/>
              <a:t>10/9/2020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612648" y="265176"/>
            <a:ext cx="8229600" cy="3081528"/>
          </a:xfrm>
        </p:spPr>
        <p:txBody>
          <a:bodyPr rtlCol="0" anchor="b">
            <a:normAutofit/>
          </a:bodyPr>
          <a:lstStyle>
            <a:lvl1pPr>
              <a:defRPr sz="5400"/>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12648" y="3388268"/>
            <a:ext cx="8229600" cy="1371600"/>
          </a:xfrm>
        </p:spPr>
        <p:txBody>
          <a:bodyPr rtlCol="0"/>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l-GR" noProof="0"/>
              <a:t>Στυλ κειμένου υποδείγματος</a:t>
            </a:r>
          </a:p>
        </p:txBody>
      </p:sp>
      <p:sp>
        <p:nvSpPr>
          <p:cNvPr id="5" name="Σύμβολο κράτησης θέσης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68DFA0CC-4BC0-449C-9F9C-25350BDD11F9}" type="datetime1">
              <a:rPr lang="el-GR" noProof="0" smtClean="0"/>
              <a:t>10/9/2020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3" name="Θέση περιεχομένου 2"/>
          <p:cNvSpPr>
            <a:spLocks noGrp="1"/>
          </p:cNvSpPr>
          <p:nvPr>
            <p:ph sz="half" idx="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περιεχομένου 3"/>
          <p:cNvSpPr>
            <a:spLocks noGrp="1"/>
          </p:cNvSpPr>
          <p:nvPr>
            <p:ph sz="half" idx="2"/>
          </p:nvPr>
        </p:nvSpPr>
        <p:spPr>
          <a:xfrm>
            <a:off x="6324599"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6" name="Θέση υποσέλιδου 5"/>
          <p:cNvSpPr>
            <a:spLocks noGrp="1"/>
          </p:cNvSpPr>
          <p:nvPr>
            <p:ph type="ftr" sz="quarter" idx="11"/>
          </p:nvPr>
        </p:nvSpPr>
        <p:spPr/>
        <p:txBody>
          <a:bodyPr rtlCol="0"/>
          <a:lstStyle/>
          <a:p>
            <a:pPr rtl="0"/>
            <a:r>
              <a:rPr lang="en-US" noProof="0"/>
              <a:t>M. T. Pandi - R for Bioinformatics</a:t>
            </a:r>
            <a:endParaRPr lang="el-GR" noProof="0" dirty="0"/>
          </a:p>
        </p:txBody>
      </p:sp>
      <p:sp>
        <p:nvSpPr>
          <p:cNvPr id="5" name="Σύμβολο κράτησης θέσης ημερομηνίας 4"/>
          <p:cNvSpPr>
            <a:spLocks noGrp="1"/>
          </p:cNvSpPr>
          <p:nvPr>
            <p:ph type="dt" sz="half" idx="10"/>
          </p:nvPr>
        </p:nvSpPr>
        <p:spPr/>
        <p:txBody>
          <a:bodyPr rtlCol="0"/>
          <a:lstStyle/>
          <a:p>
            <a:pPr rtl="0"/>
            <a:fld id="{1DC42961-FB22-4804-84B4-B5793B67C39A}" type="datetime1">
              <a:rPr lang="el-GR" noProof="0" smtClean="0"/>
              <a:t>10/9/2020</a:t>
            </a:fld>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12984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Θέση περιεχομένου 3"/>
          <p:cNvSpPr>
            <a:spLocks noGrp="1"/>
          </p:cNvSpPr>
          <p:nvPr>
            <p:ph sz="half" idx="2"/>
          </p:nvPr>
        </p:nvSpPr>
        <p:spPr>
          <a:xfrm>
            <a:off x="12984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κειμένου 4"/>
          <p:cNvSpPr>
            <a:spLocks noGrp="1"/>
          </p:cNvSpPr>
          <p:nvPr>
            <p:ph type="body" sz="quarter" idx="3"/>
          </p:nvPr>
        </p:nvSpPr>
        <p:spPr>
          <a:xfrm>
            <a:off x="63276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6" name="Θέση περιεχομένου 5"/>
          <p:cNvSpPr>
            <a:spLocks noGrp="1"/>
          </p:cNvSpPr>
          <p:nvPr>
            <p:ph sz="quarter" idx="4"/>
          </p:nvPr>
        </p:nvSpPr>
        <p:spPr>
          <a:xfrm>
            <a:off x="63276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8" name="Θέση υποσέλιδου 7"/>
          <p:cNvSpPr>
            <a:spLocks noGrp="1"/>
          </p:cNvSpPr>
          <p:nvPr>
            <p:ph type="ftr" sz="quarter" idx="11"/>
          </p:nvPr>
        </p:nvSpPr>
        <p:spPr/>
        <p:txBody>
          <a:bodyPr rtlCol="0"/>
          <a:lstStyle/>
          <a:p>
            <a:pPr rtl="0"/>
            <a:r>
              <a:rPr lang="en-US" noProof="0"/>
              <a:t>M. T. Pandi - R for Bioinformatics</a:t>
            </a:r>
            <a:endParaRPr lang="el-GR" noProof="0" dirty="0"/>
          </a:p>
        </p:txBody>
      </p:sp>
      <p:sp>
        <p:nvSpPr>
          <p:cNvPr id="7" name="Σύμβολο κράτησης θέσης ημερομηνίας 6"/>
          <p:cNvSpPr>
            <a:spLocks noGrp="1"/>
          </p:cNvSpPr>
          <p:nvPr>
            <p:ph type="dt" sz="half" idx="10"/>
          </p:nvPr>
        </p:nvSpPr>
        <p:spPr/>
        <p:txBody>
          <a:bodyPr rtlCol="0"/>
          <a:lstStyle/>
          <a:p>
            <a:pPr rtl="0"/>
            <a:fld id="{78394503-C046-4901-9AC5-09AD60654297}" type="datetime1">
              <a:rPr lang="el-GR" noProof="0" smtClean="0"/>
              <a:t>10/9/2020</a:t>
            </a:fld>
            <a:endParaRPr lang="el-GR" noProof="0" dirty="0"/>
          </a:p>
        </p:txBody>
      </p:sp>
      <p:sp>
        <p:nvSpPr>
          <p:cNvPr id="9" name="Σύμβολο κράτησης θέσης αριθμού διαφάνειας 8"/>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4" name="Θέση υποσέλιδου 3"/>
          <p:cNvSpPr>
            <a:spLocks noGrp="1"/>
          </p:cNvSpPr>
          <p:nvPr>
            <p:ph type="ftr" sz="quarter" idx="11"/>
          </p:nvPr>
        </p:nvSpPr>
        <p:spPr/>
        <p:txBody>
          <a:bodyPr rtlCol="0"/>
          <a:lstStyle/>
          <a:p>
            <a:pPr rtl="0"/>
            <a:r>
              <a:rPr lang="en-US" noProof="0"/>
              <a:t>M. T. Pandi - R for Bioinformatics</a:t>
            </a:r>
            <a:endParaRPr lang="el-GR" noProof="0" dirty="0"/>
          </a:p>
        </p:txBody>
      </p:sp>
      <p:sp>
        <p:nvSpPr>
          <p:cNvPr id="3" name="Σύμβολο κράτησης θέσης ημερομηνίας 2"/>
          <p:cNvSpPr>
            <a:spLocks noGrp="1"/>
          </p:cNvSpPr>
          <p:nvPr>
            <p:ph type="dt" sz="half" idx="10"/>
          </p:nvPr>
        </p:nvSpPr>
        <p:spPr/>
        <p:txBody>
          <a:bodyPr rtlCol="0"/>
          <a:lstStyle/>
          <a:p>
            <a:pPr rtl="0"/>
            <a:fld id="{9CABF4D1-3075-4C87-913A-548B5EE77168}" type="datetime1">
              <a:rPr lang="el-GR" noProof="0" smtClean="0"/>
              <a:t>10/9/2020</a:t>
            </a:fld>
            <a:endParaRPr lang="el-GR" noProof="0" dirty="0"/>
          </a:p>
        </p:txBody>
      </p:sp>
      <p:sp>
        <p:nvSpPr>
          <p:cNvPr id="5" name="Σύμβολο κράτησης θέσης αριθμού διαφάνειας 4"/>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Σύμβολο κράτησης θέσης υποσέλιδου 2"/>
          <p:cNvSpPr>
            <a:spLocks noGrp="1"/>
          </p:cNvSpPr>
          <p:nvPr>
            <p:ph type="ftr" sz="quarter" idx="11"/>
          </p:nvPr>
        </p:nvSpPr>
        <p:spPr/>
        <p:txBody>
          <a:bodyPr rtlCol="0"/>
          <a:lstStyle/>
          <a:p>
            <a:pPr rtl="0"/>
            <a:r>
              <a:rPr lang="en-US" noProof="0"/>
              <a:t>M. T. Pandi - R for Bioinformatics</a:t>
            </a:r>
            <a:endParaRPr lang="el-GR" noProof="0" dirty="0"/>
          </a:p>
        </p:txBody>
      </p:sp>
      <p:sp>
        <p:nvSpPr>
          <p:cNvPr id="2" name="Σύμβολο κράτησης θέσης ημερομηνίας 1"/>
          <p:cNvSpPr>
            <a:spLocks noGrp="1"/>
          </p:cNvSpPr>
          <p:nvPr>
            <p:ph type="dt" sz="half" idx="10"/>
          </p:nvPr>
        </p:nvSpPr>
        <p:spPr/>
        <p:txBody>
          <a:bodyPr rtlCol="0"/>
          <a:lstStyle/>
          <a:p>
            <a:pPr rtl="0"/>
            <a:fld id="{4DD875E3-BFF1-4203-9136-34BDC19FAF1D}" type="datetime1">
              <a:rPr lang="el-GR" noProof="0" smtClean="0"/>
              <a:t>10/9/2020</a:t>
            </a:fld>
            <a:endParaRPr lang="el-GR" noProof="0" dirty="0"/>
          </a:p>
        </p:txBody>
      </p:sp>
      <p:sp>
        <p:nvSpPr>
          <p:cNvPr id="4" name="Σύμβολο κράτησης θέσης αριθμού διαφάνειας 3"/>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title"/>
          </p:nvPr>
        </p:nvSpPr>
        <p:spPr>
          <a:xfrm>
            <a:off x="7979330" y="457200"/>
            <a:ext cx="3603070" cy="1554480"/>
          </a:xfrm>
        </p:spPr>
        <p:txBody>
          <a:bodyPr rtlCol="0" anchor="b"/>
          <a:lstStyle>
            <a:lvl1pPr>
              <a:defRPr sz="3200"/>
            </a:lvl1pPr>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κειμένου 3"/>
          <p:cNvSpPr>
            <a:spLocks noGrp="1"/>
          </p:cNvSpPr>
          <p:nvPr>
            <p:ph type="body" sz="half" idx="2"/>
          </p:nvPr>
        </p:nvSpPr>
        <p:spPr>
          <a:xfrm>
            <a:off x="7979330" y="2101850"/>
            <a:ext cx="3603070" cy="1828800"/>
          </a:xfrm>
        </p:spPr>
        <p:txBody>
          <a:bodyPr rtlCol="0"/>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
        <p:nvSpPr>
          <p:cNvPr id="6" name="Σύμβολο κράτησης θέσης υποσέλιδου 5"/>
          <p:cNvSpPr>
            <a:spLocks noGrp="1"/>
          </p:cNvSpPr>
          <p:nvPr>
            <p:ph type="ftr" sz="quarter" idx="11"/>
          </p:nvPr>
        </p:nvSpPr>
        <p:spPr/>
        <p:txBody>
          <a:bodyPr rtlCol="0"/>
          <a:lstStyle/>
          <a:p>
            <a:pPr rtl="0"/>
            <a:r>
              <a:rPr lang="en-US" noProof="0"/>
              <a:t>M. T. Pandi - R for Bioinformatics</a:t>
            </a:r>
            <a:endParaRPr lang="el-GR" noProof="0" dirty="0"/>
          </a:p>
        </p:txBody>
      </p:sp>
      <p:sp>
        <p:nvSpPr>
          <p:cNvPr id="5" name="Σύμβολο κράτησης θέσης ημερομηνίας 4"/>
          <p:cNvSpPr>
            <a:spLocks noGrp="1"/>
          </p:cNvSpPr>
          <p:nvPr>
            <p:ph type="dt" sz="half" idx="10"/>
          </p:nvPr>
        </p:nvSpPr>
        <p:spPr/>
        <p:txBody>
          <a:bodyPr rtlCol="0"/>
          <a:lstStyle/>
          <a:p>
            <a:pPr rtl="0"/>
            <a:fld id="{0EA3BE4B-CACF-489B-BFBD-106CCD48EC5C}" type="datetime1">
              <a:rPr lang="el-GR" noProof="0" smtClean="0"/>
              <a:t>10/9/2020</a:t>
            </a:fld>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title"/>
          </p:nvPr>
        </p:nvSpPr>
        <p:spPr>
          <a:xfrm>
            <a:off x="7982712" y="457200"/>
            <a:ext cx="3602736" cy="1554480"/>
          </a:xfrm>
        </p:spPr>
        <p:txBody>
          <a:bodyPr rtlCol="0" anchor="b"/>
          <a:lstStyle>
            <a:lvl1pPr>
              <a:defRPr sz="3200"/>
            </a:lvl1pPr>
          </a:lstStyle>
          <a:p>
            <a:pPr rtl="0"/>
            <a:r>
              <a:rPr lang="el-GR" noProof="0"/>
              <a:t>Κάντε κλικ για να επεξεργαστείτε τον τίτλο υποδείγματος</a:t>
            </a:r>
            <a:endParaRPr lang="el-GR" noProof="0" dirty="0"/>
          </a:p>
        </p:txBody>
      </p:sp>
      <p:sp>
        <p:nvSpPr>
          <p:cNvPr id="3" name="Σύμβολο κράτησης θέσης εικόνας 2" descr="Ένα κενό πλαίσιο κράτησης θέσης, για να προσθέσετε μια εικόνα. Κάντε κλικ στο πλαίσιο κράτησης θέσης και επιλέξτε την εικόνα που θέλετε να προσθέσετε"/>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0"/>
              <a:t>Κάντε κλικ στο εικονίδιο για να προσθέσετε εικόνα</a:t>
            </a:r>
            <a:endParaRPr lang="el-GR" noProof="0" dirty="0"/>
          </a:p>
        </p:txBody>
      </p:sp>
      <p:sp>
        <p:nvSpPr>
          <p:cNvPr id="4" name="Θέση κειμένου 3"/>
          <p:cNvSpPr>
            <a:spLocks noGrp="1"/>
          </p:cNvSpPr>
          <p:nvPr>
            <p:ph type="body" sz="half" idx="2"/>
          </p:nvPr>
        </p:nvSpPr>
        <p:spPr>
          <a:xfrm>
            <a:off x="7982712" y="2101850"/>
            <a:ext cx="3602736" cy="18288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τίτλου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5" name="Θέση υποσέλιδου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pPr rtl="0"/>
            <a:fld id="{ADDC5FC4-46C4-4322-ABAA-A29A47E9AFBF}" type="datetime1">
              <a:rPr lang="el-GR" noProof="0" smtClean="0"/>
              <a:t>10/9/2020</a:t>
            </a:fld>
            <a:endParaRPr lang="el-GR" noProof="0" dirty="0"/>
          </a:p>
        </p:txBody>
      </p:sp>
      <p:sp>
        <p:nvSpPr>
          <p:cNvPr id="6" name="Σύμβολο κράτησης θέσης αριθμού διαφάνειας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pPr rtl="0"/>
            <a:fld id="{E31375A4-56A4-47D6-9801-1991572033F7}" type="slidenum">
              <a:rPr lang="el-GR" noProof="0" smtClean="0"/>
              <a:pPr/>
              <a:t>‹#›</a:t>
            </a:fld>
            <a:endParaRPr lang="el-G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thda.com/english/wiki/graphical-paramet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hyperlink" Target="https://rpubs.com/moeransm/intro-iris" TargetMode="External"/><Relationship Id="rId3" Type="http://schemas.openxmlformats.org/officeDocument/2006/relationships/hyperlink" Target="http://rstudio-pubs-static.s3.amazonaws.com/450733_9a472ce9632f4ffbb2d6175aaaee5be6.html" TargetMode="External"/><Relationship Id="rId7" Type="http://schemas.openxmlformats.org/officeDocument/2006/relationships/hyperlink" Target="http://msudatascience.com/blog/2016/8/27/quick-analysis-in-r-with-the-iris-dataset" TargetMode="External"/><Relationship Id="rId2" Type="http://schemas.openxmlformats.org/officeDocument/2006/relationships/hyperlink" Target="https://www.learnbyexample.org/r-scatter-plot-base-graph/" TargetMode="External"/><Relationship Id="rId1" Type="http://schemas.openxmlformats.org/officeDocument/2006/relationships/slideLayout" Target="../slideLayouts/slideLayout2.xml"/><Relationship Id="rId6" Type="http://schemas.openxmlformats.org/officeDocument/2006/relationships/hyperlink" Target="https://medium.com/@data_datum/r-for-newbies-explore-the-iris-dataset-with-r-16d1987f9edd" TargetMode="External"/><Relationship Id="rId11" Type="http://schemas.openxmlformats.org/officeDocument/2006/relationships/hyperlink" Target="https://dplyr.tidyverse.org/" TargetMode="External"/><Relationship Id="rId5" Type="http://schemas.openxmlformats.org/officeDocument/2006/relationships/hyperlink" Target="https://bookdown.org/mikemahoney218/LectureBook/welcome-to-idear.html#the-state-of-the-book" TargetMode="External"/><Relationship Id="rId10" Type="http://schemas.openxmlformats.org/officeDocument/2006/relationships/hyperlink" Target="https://warwick.ac.uk/fac/sci/moac/people/students/peter_cock/r/iris_plots/" TargetMode="External"/><Relationship Id="rId4" Type="http://schemas.openxmlformats.org/officeDocument/2006/relationships/hyperlink" Target="https://rpubs.com/AjinkyaUC/Iris_DataSet" TargetMode="External"/><Relationship Id="rId9" Type="http://schemas.openxmlformats.org/officeDocument/2006/relationships/hyperlink" Target="https://www.kaggle.com/antoniolopez/iris-data-visualization-with-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hyperlink" Target="https://www.statmethods.net/graphs/index.html" TargetMode="External"/><Relationship Id="rId3" Type="http://schemas.openxmlformats.org/officeDocument/2006/relationships/hyperlink" Target="https://ggplot2.tidyverse.org/" TargetMode="External"/><Relationship Id="rId7" Type="http://schemas.openxmlformats.org/officeDocument/2006/relationships/hyperlink" Target="http://www.sthda.com/english/wiki/colors-in-r" TargetMode="External"/><Relationship Id="rId2" Type="http://schemas.openxmlformats.org/officeDocument/2006/relationships/hyperlink" Target="https://cran.r-project.org/web/packages/dplyr/vignettes/dplyr.html" TargetMode="External"/><Relationship Id="rId1" Type="http://schemas.openxmlformats.org/officeDocument/2006/relationships/slideLayout" Target="../slideLayouts/slideLayout2.xml"/><Relationship Id="rId6" Type="http://schemas.openxmlformats.org/officeDocument/2006/relationships/hyperlink" Target="https://www.rdocumentation.org/packages/graphics/versions/3.4.0/topics/plot" TargetMode="External"/><Relationship Id="rId5" Type="http://schemas.openxmlformats.org/officeDocument/2006/relationships/hyperlink" Target="https://www.r-graph-gallery.com/" TargetMode="External"/><Relationship Id="rId4" Type="http://schemas.openxmlformats.org/officeDocument/2006/relationships/hyperlink" Target="https://towardsdatascience.com/dealing-with-apply-functions-in-r-ea99d3f49a71" TargetMode="External"/><Relationship Id="rId9" Type="http://schemas.openxmlformats.org/officeDocument/2006/relationships/hyperlink" Target="https://www.statmethods.net/advgraphs/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73A19C00-6CBE-4D81-BEF0-9CFCD60C24E4}"/>
              </a:ext>
            </a:extLst>
          </p:cNvPr>
          <p:cNvPicPr>
            <a:picLocks noChangeAspect="1"/>
          </p:cNvPicPr>
          <p:nvPr/>
        </p:nvPicPr>
        <p:blipFill rotWithShape="1">
          <a:blip r:embed="rId3"/>
          <a:srcRect l="30484" r="2" b="2"/>
          <a:stretch/>
        </p:blipFill>
        <p:spPr>
          <a:xfrm flipH="1">
            <a:off x="-1" y="2"/>
            <a:ext cx="7310053" cy="6850504"/>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Τίτλος 1"/>
          <p:cNvSpPr>
            <a:spLocks noGrp="1"/>
          </p:cNvSpPr>
          <p:nvPr>
            <p:ph type="ctrTitle"/>
          </p:nvPr>
        </p:nvSpPr>
        <p:spPr>
          <a:xfrm>
            <a:off x="7558832" y="2395151"/>
            <a:ext cx="4400939" cy="863367"/>
          </a:xfrm>
        </p:spPr>
        <p:txBody>
          <a:bodyPr rtlCol="0" anchor="b">
            <a:normAutofit/>
          </a:bodyPr>
          <a:lstStyle/>
          <a:p>
            <a:pPr rtl="0"/>
            <a:r>
              <a:rPr lang="en-US" sz="3200" b="1" dirty="0">
                <a:solidFill>
                  <a:schemeClr val="tx1"/>
                </a:solidFill>
                <a:latin typeface="Bembo" panose="02020502050201020203" pitchFamily="18" charset="0"/>
                <a:cs typeface="Aldhabi" panose="020B0604020202020204" pitchFamily="2" charset="-78"/>
              </a:rPr>
              <a:t>R for Bioinformatics</a:t>
            </a:r>
            <a:br>
              <a:rPr lang="en-US" sz="3200" b="1" dirty="0">
                <a:solidFill>
                  <a:schemeClr val="tx1"/>
                </a:solidFill>
                <a:latin typeface="Bembo" panose="02020502050201020203" pitchFamily="18" charset="0"/>
                <a:cs typeface="Aldhabi" panose="020B0604020202020204" pitchFamily="2" charset="-78"/>
              </a:rPr>
            </a:br>
            <a:r>
              <a:rPr lang="en-US" sz="2800" dirty="0">
                <a:solidFill>
                  <a:schemeClr val="tx1"/>
                </a:solidFill>
                <a:latin typeface="Bembo" panose="02020502050201020203" pitchFamily="18" charset="0"/>
                <a:cs typeface="Aldhabi" panose="020B0604020202020204" pitchFamily="2" charset="-78"/>
              </a:rPr>
              <a:t>Introduction</a:t>
            </a:r>
            <a:endParaRPr lang="el-GR" sz="3200" dirty="0">
              <a:solidFill>
                <a:schemeClr val="tx1"/>
              </a:solidFill>
              <a:latin typeface="Cavolini" panose="020B0502040204020203" pitchFamily="66" charset="0"/>
              <a:cs typeface="Aldhabi" panose="020B0604020202020204" pitchFamily="2" charset="-78"/>
            </a:endParaRPr>
          </a:p>
        </p:txBody>
      </p:sp>
      <p:sp>
        <p:nvSpPr>
          <p:cNvPr id="3" name="Υπότιτλος 2"/>
          <p:cNvSpPr>
            <a:spLocks noGrp="1"/>
          </p:cNvSpPr>
          <p:nvPr>
            <p:ph type="subTitle" idx="1"/>
          </p:nvPr>
        </p:nvSpPr>
        <p:spPr>
          <a:xfrm>
            <a:off x="7558832" y="5519599"/>
            <a:ext cx="3788228" cy="691929"/>
          </a:xfrm>
        </p:spPr>
        <p:txBody>
          <a:bodyPr rtlCol="0">
            <a:normAutofit/>
          </a:bodyPr>
          <a:lstStyle/>
          <a:p>
            <a:pPr algn="ctr"/>
            <a:r>
              <a:rPr lang="en-US" sz="1400" dirty="0">
                <a:solidFill>
                  <a:schemeClr val="tx1"/>
                </a:solidFill>
                <a:latin typeface="Avenir Next LT Pro Light" panose="020B0304020202020204" pitchFamily="34" charset="0"/>
              </a:rPr>
              <a:t>Maria-Theodora Pandi</a:t>
            </a:r>
          </a:p>
          <a:p>
            <a:pPr algn="ctr"/>
            <a:r>
              <a:rPr lang="en-US" sz="1400" dirty="0">
                <a:solidFill>
                  <a:schemeClr val="tx1"/>
                </a:solidFill>
                <a:latin typeface="Avenir Next LT Pro Light" panose="020B0304020202020204" pitchFamily="34" charset="0"/>
              </a:rPr>
              <a:t>PhD Candidate, Erasmus MC Rotterdam</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17396F-B84D-4A7E-9F99-76DED848B68E}"/>
              </a:ext>
            </a:extLst>
          </p:cNvPr>
          <p:cNvSpPr>
            <a:spLocks noGrp="1"/>
          </p:cNvSpPr>
          <p:nvPr>
            <p:ph type="title"/>
          </p:nvPr>
        </p:nvSpPr>
        <p:spPr>
          <a:xfrm>
            <a:off x="1295400" y="275974"/>
            <a:ext cx="9601200" cy="751205"/>
          </a:xfrm>
        </p:spPr>
        <p:txBody>
          <a:bodyPr/>
          <a:lstStyle/>
          <a:p>
            <a:r>
              <a:rPr lang="en-US" dirty="0"/>
              <a:t>Basic plotting in R – Bar plots</a:t>
            </a:r>
            <a:endParaRPr lang="el-GR" dirty="0"/>
          </a:p>
        </p:txBody>
      </p:sp>
      <p:sp>
        <p:nvSpPr>
          <p:cNvPr id="3" name="Θέση περιεχομένου 2">
            <a:extLst>
              <a:ext uri="{FF2B5EF4-FFF2-40B4-BE49-F238E27FC236}">
                <a16:creationId xmlns:a16="http://schemas.microsoft.com/office/drawing/2014/main" id="{75E0B32D-9E1F-4356-9C48-926309A54A09}"/>
              </a:ext>
            </a:extLst>
          </p:cNvPr>
          <p:cNvSpPr>
            <a:spLocks noGrp="1"/>
          </p:cNvSpPr>
          <p:nvPr>
            <p:ph idx="1"/>
          </p:nvPr>
        </p:nvSpPr>
        <p:spPr>
          <a:xfrm>
            <a:off x="1295400" y="1254918"/>
            <a:ext cx="9601200" cy="4348163"/>
          </a:xfrm>
        </p:spPr>
        <p:txBody>
          <a:bodyPr/>
          <a:lstStyle/>
          <a:p>
            <a:r>
              <a:rPr lang="en-US" dirty="0"/>
              <a:t>Useful for categorical data: one axis shows the specific categories being compared, and the other represents a measured value</a:t>
            </a:r>
          </a:p>
          <a:p>
            <a:r>
              <a:rPr lang="en-US" dirty="0" err="1">
                <a:solidFill>
                  <a:schemeClr val="accent4">
                    <a:lumMod val="75000"/>
                  </a:schemeClr>
                </a:solidFill>
              </a:rPr>
              <a:t>barplot</a:t>
            </a:r>
            <a:r>
              <a:rPr lang="en-US" dirty="0">
                <a:solidFill>
                  <a:schemeClr val="accent4">
                    <a:lumMod val="75000"/>
                  </a:schemeClr>
                </a:solidFill>
              </a:rPr>
              <a:t>(data, </a:t>
            </a:r>
            <a:r>
              <a:rPr lang="en-US" dirty="0" err="1">
                <a:solidFill>
                  <a:schemeClr val="accent4">
                    <a:lumMod val="75000"/>
                  </a:schemeClr>
                </a:solidFill>
              </a:rPr>
              <a:t>xlim</a:t>
            </a:r>
            <a:r>
              <a:rPr lang="en-US" dirty="0">
                <a:solidFill>
                  <a:schemeClr val="accent4">
                    <a:lumMod val="75000"/>
                  </a:schemeClr>
                </a:solidFill>
              </a:rPr>
              <a:t>, </a:t>
            </a:r>
            <a:r>
              <a:rPr lang="en-US" dirty="0" err="1">
                <a:solidFill>
                  <a:schemeClr val="accent4">
                    <a:lumMod val="75000"/>
                  </a:schemeClr>
                </a:solidFill>
              </a:rPr>
              <a:t>ylim</a:t>
            </a:r>
            <a:r>
              <a:rPr lang="en-US" dirty="0">
                <a:solidFill>
                  <a:schemeClr val="accent4">
                    <a:lumMod val="75000"/>
                  </a:schemeClr>
                </a:solidFill>
              </a:rPr>
              <a:t>, </a:t>
            </a:r>
            <a:r>
              <a:rPr lang="en-US" dirty="0" err="1">
                <a:solidFill>
                  <a:schemeClr val="accent4">
                    <a:lumMod val="75000"/>
                  </a:schemeClr>
                </a:solidFill>
              </a:rPr>
              <a:t>xlab</a:t>
            </a:r>
            <a:r>
              <a:rPr lang="en-US" dirty="0">
                <a:solidFill>
                  <a:schemeClr val="accent4">
                    <a:lumMod val="75000"/>
                  </a:schemeClr>
                </a:solidFill>
              </a:rPr>
              <a:t>, </a:t>
            </a:r>
            <a:r>
              <a:rPr lang="en-US" dirty="0" err="1">
                <a:solidFill>
                  <a:schemeClr val="accent4">
                    <a:lumMod val="75000"/>
                  </a:schemeClr>
                </a:solidFill>
              </a:rPr>
              <a:t>ylab</a:t>
            </a:r>
            <a:r>
              <a:rPr lang="en-US" dirty="0">
                <a:solidFill>
                  <a:schemeClr val="accent4">
                    <a:lumMod val="75000"/>
                  </a:schemeClr>
                </a:solidFill>
              </a:rPr>
              <a:t>, main, legend, beside = T/F, </a:t>
            </a:r>
            <a:r>
              <a:rPr lang="en-US" dirty="0" err="1">
                <a:solidFill>
                  <a:schemeClr val="accent4">
                    <a:lumMod val="75000"/>
                  </a:schemeClr>
                </a:solidFill>
              </a:rPr>
              <a:t>horiz</a:t>
            </a:r>
            <a:r>
              <a:rPr lang="en-US" dirty="0">
                <a:solidFill>
                  <a:schemeClr val="accent4">
                    <a:lumMod val="75000"/>
                  </a:schemeClr>
                </a:solidFill>
              </a:rPr>
              <a:t>=T/F)</a:t>
            </a:r>
          </a:p>
        </p:txBody>
      </p:sp>
      <p:sp>
        <p:nvSpPr>
          <p:cNvPr id="4" name="Θέση υποσέλιδου 3">
            <a:extLst>
              <a:ext uri="{FF2B5EF4-FFF2-40B4-BE49-F238E27FC236}">
                <a16:creationId xmlns:a16="http://schemas.microsoft.com/office/drawing/2014/main" id="{FA2A64E0-F2FF-4266-9A32-3D159F05AAC1}"/>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6F549BE8-8A3F-4FA7-910B-9B0F46F25690}"/>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68C63AF0-8CAA-45B9-8B6C-90FDF6624356}"/>
              </a:ext>
            </a:extLst>
          </p:cNvPr>
          <p:cNvSpPr>
            <a:spLocks noGrp="1"/>
          </p:cNvSpPr>
          <p:nvPr>
            <p:ph type="sldNum" sz="quarter" idx="12"/>
          </p:nvPr>
        </p:nvSpPr>
        <p:spPr/>
        <p:txBody>
          <a:bodyPr/>
          <a:lstStyle/>
          <a:p>
            <a:pPr rtl="0"/>
            <a:fld id="{E31375A4-56A4-47D6-9801-1991572033F7}" type="slidenum">
              <a:rPr lang="el-GR" noProof="0" smtClean="0"/>
              <a:t>10</a:t>
            </a:fld>
            <a:endParaRPr lang="el-GR" noProof="0" dirty="0"/>
          </a:p>
        </p:txBody>
      </p:sp>
      <p:pic>
        <p:nvPicPr>
          <p:cNvPr id="8" name="Εικόνα 7">
            <a:extLst>
              <a:ext uri="{FF2B5EF4-FFF2-40B4-BE49-F238E27FC236}">
                <a16:creationId xmlns:a16="http://schemas.microsoft.com/office/drawing/2014/main" id="{0755DE6C-AB23-4B01-B584-B40BF76F457D}"/>
              </a:ext>
            </a:extLst>
          </p:cNvPr>
          <p:cNvPicPr>
            <a:picLocks noChangeAspect="1"/>
          </p:cNvPicPr>
          <p:nvPr/>
        </p:nvPicPr>
        <p:blipFill>
          <a:blip r:embed="rId2"/>
          <a:stretch>
            <a:fillRect/>
          </a:stretch>
        </p:blipFill>
        <p:spPr>
          <a:xfrm>
            <a:off x="670929" y="2845997"/>
            <a:ext cx="4505402" cy="3109759"/>
          </a:xfrm>
          <a:prstGeom prst="rect">
            <a:avLst/>
          </a:prstGeom>
        </p:spPr>
      </p:pic>
      <p:pic>
        <p:nvPicPr>
          <p:cNvPr id="9" name="Εικόνα 8">
            <a:extLst>
              <a:ext uri="{FF2B5EF4-FFF2-40B4-BE49-F238E27FC236}">
                <a16:creationId xmlns:a16="http://schemas.microsoft.com/office/drawing/2014/main" id="{530767C2-8B99-47C3-B321-0D8F495BCA16}"/>
              </a:ext>
            </a:extLst>
          </p:cNvPr>
          <p:cNvPicPr>
            <a:picLocks noChangeAspect="1"/>
          </p:cNvPicPr>
          <p:nvPr/>
        </p:nvPicPr>
        <p:blipFill>
          <a:blip r:embed="rId3"/>
          <a:stretch>
            <a:fillRect/>
          </a:stretch>
        </p:blipFill>
        <p:spPr>
          <a:xfrm>
            <a:off x="5457902" y="2845996"/>
            <a:ext cx="6025435" cy="3109759"/>
          </a:xfrm>
          <a:prstGeom prst="rect">
            <a:avLst/>
          </a:prstGeom>
        </p:spPr>
      </p:pic>
    </p:spTree>
    <p:extLst>
      <p:ext uri="{BB962C8B-B14F-4D97-AF65-F5344CB8AC3E}">
        <p14:creationId xmlns:p14="http://schemas.microsoft.com/office/powerpoint/2010/main" val="169959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Διπλωμένη γωνία 11">
            <a:extLst>
              <a:ext uri="{FF2B5EF4-FFF2-40B4-BE49-F238E27FC236}">
                <a16:creationId xmlns:a16="http://schemas.microsoft.com/office/drawing/2014/main" id="{91F97716-8048-4689-88B0-6AD3C324EA4A}"/>
              </a:ext>
            </a:extLst>
          </p:cNvPr>
          <p:cNvSpPr/>
          <p:nvPr/>
        </p:nvSpPr>
        <p:spPr>
          <a:xfrm>
            <a:off x="8335154" y="1121953"/>
            <a:ext cx="2418378" cy="996635"/>
          </a:xfrm>
          <a:prstGeom prst="foldedCorne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accent3">
                  <a:lumMod val="75000"/>
                </a:schemeClr>
              </a:solidFill>
            </a:endParaRPr>
          </a:p>
        </p:txBody>
      </p:sp>
      <p:sp>
        <p:nvSpPr>
          <p:cNvPr id="2" name="Τίτλος 1">
            <a:extLst>
              <a:ext uri="{FF2B5EF4-FFF2-40B4-BE49-F238E27FC236}">
                <a16:creationId xmlns:a16="http://schemas.microsoft.com/office/drawing/2014/main" id="{59288449-E053-4661-A2CB-03C0E74DF952}"/>
              </a:ext>
            </a:extLst>
          </p:cNvPr>
          <p:cNvSpPr>
            <a:spLocks noGrp="1"/>
          </p:cNvSpPr>
          <p:nvPr>
            <p:ph type="title"/>
          </p:nvPr>
        </p:nvSpPr>
        <p:spPr>
          <a:xfrm>
            <a:off x="609600" y="159590"/>
            <a:ext cx="9601200" cy="1069940"/>
          </a:xfrm>
        </p:spPr>
        <p:txBody>
          <a:bodyPr anchor="b">
            <a:normAutofit/>
          </a:bodyPr>
          <a:lstStyle/>
          <a:p>
            <a:r>
              <a:rPr lang="en-US" dirty="0"/>
              <a:t>Basic plotting in R – Pie charts</a:t>
            </a:r>
            <a:endParaRPr lang="el-GR" dirty="0"/>
          </a:p>
        </p:txBody>
      </p:sp>
      <p:pic>
        <p:nvPicPr>
          <p:cNvPr id="10" name="Εικόνα 9" descr="Εικόνα που περιέχει άτομο, κτίριο, άνδρας, όρθιος&#10;&#10;Περιγραφή που δημιουργήθηκε αυτόματα">
            <a:extLst>
              <a:ext uri="{FF2B5EF4-FFF2-40B4-BE49-F238E27FC236}">
                <a16:creationId xmlns:a16="http://schemas.microsoft.com/office/drawing/2014/main" id="{0BC24007-4154-4988-AF6E-924EAB2B93CE}"/>
              </a:ext>
            </a:extLst>
          </p:cNvPr>
          <p:cNvPicPr>
            <a:picLocks noChangeAspect="1"/>
          </p:cNvPicPr>
          <p:nvPr/>
        </p:nvPicPr>
        <p:blipFill rotWithShape="1">
          <a:blip r:embed="rId2"/>
          <a:srcRect l="13304" r="10640" b="2"/>
          <a:stretch/>
        </p:blipFill>
        <p:spPr>
          <a:xfrm>
            <a:off x="609600" y="1828800"/>
            <a:ext cx="4265232" cy="4056414"/>
          </a:xfrm>
          <a:prstGeom prst="rect">
            <a:avLst/>
          </a:prstGeom>
          <a:noFill/>
        </p:spPr>
      </p:pic>
      <p:sp>
        <p:nvSpPr>
          <p:cNvPr id="3" name="Θέση περιεχομένου 2">
            <a:extLst>
              <a:ext uri="{FF2B5EF4-FFF2-40B4-BE49-F238E27FC236}">
                <a16:creationId xmlns:a16="http://schemas.microsoft.com/office/drawing/2014/main" id="{031D587F-7FDF-4673-97F3-2AE058C0B90A}"/>
              </a:ext>
            </a:extLst>
          </p:cNvPr>
          <p:cNvSpPr>
            <a:spLocks noGrp="1"/>
          </p:cNvSpPr>
          <p:nvPr>
            <p:ph sz="half" idx="2"/>
          </p:nvPr>
        </p:nvSpPr>
        <p:spPr>
          <a:xfrm>
            <a:off x="5035785" y="1828800"/>
            <a:ext cx="6536118" cy="4348163"/>
          </a:xfrm>
        </p:spPr>
        <p:txBody>
          <a:bodyPr>
            <a:normAutofit fontScale="92500" lnSpcReduction="10000"/>
          </a:bodyPr>
          <a:lstStyle/>
          <a:p>
            <a:r>
              <a:rPr lang="en-US" dirty="0">
                <a:solidFill>
                  <a:schemeClr val="accent4">
                    <a:lumMod val="75000"/>
                  </a:schemeClr>
                </a:solidFill>
              </a:rPr>
              <a:t>pie(x, …)</a:t>
            </a:r>
          </a:p>
          <a:p>
            <a:endParaRPr lang="en-US" dirty="0"/>
          </a:p>
          <a:p>
            <a:r>
              <a:rPr lang="en-US" dirty="0"/>
              <a:t>Pie charts are </a:t>
            </a:r>
            <a:r>
              <a:rPr lang="en-US" dirty="0">
                <a:solidFill>
                  <a:schemeClr val="accent1">
                    <a:lumMod val="75000"/>
                  </a:schemeClr>
                </a:solidFill>
              </a:rPr>
              <a:t>a very bad way</a:t>
            </a:r>
            <a:r>
              <a:rPr lang="en-US" dirty="0"/>
              <a:t> of displaying information. The eye is good at judging linear measures and bad at judging relative areas. A bar chart or dot chart is a preferable way of displaying this type of data.</a:t>
            </a:r>
          </a:p>
          <a:p>
            <a:endParaRPr lang="en-US" dirty="0"/>
          </a:p>
          <a:p>
            <a:r>
              <a:rPr lang="en-US" dirty="0"/>
              <a:t>Cleveland (1985), page 264: “Data that can be shown by pie charts always can be shown by a dot chart. This means that judgements of position along a common scale can be made instead of the less accurate angle judgements.” This statement is based on the empirical investigations of Cleveland and McGill as well as investigations by perceptual psychologists.</a:t>
            </a:r>
            <a:endParaRPr lang="el-GR" dirty="0"/>
          </a:p>
        </p:txBody>
      </p:sp>
      <p:sp>
        <p:nvSpPr>
          <p:cNvPr id="4" name="Θέση υποσέλιδου 3">
            <a:extLst>
              <a:ext uri="{FF2B5EF4-FFF2-40B4-BE49-F238E27FC236}">
                <a16:creationId xmlns:a16="http://schemas.microsoft.com/office/drawing/2014/main" id="{92E5B1A1-B26D-4C59-A249-2C960E011773}"/>
              </a:ext>
            </a:extLst>
          </p:cNvPr>
          <p:cNvSpPr>
            <a:spLocks noGrp="1"/>
          </p:cNvSpPr>
          <p:nvPr>
            <p:ph type="ftr" sz="quarter" idx="11"/>
          </p:nvPr>
        </p:nvSpPr>
        <p:spPr>
          <a:xfrm>
            <a:off x="609600" y="6385492"/>
            <a:ext cx="6099048" cy="228600"/>
          </a:xfrm>
        </p:spPr>
        <p:txBody>
          <a:bodyPr anchor="ctr">
            <a:normAutofit/>
          </a:bodyPr>
          <a:lstStyle/>
          <a:p>
            <a:pPr rtl="0">
              <a:lnSpc>
                <a:spcPct val="90000"/>
              </a:lnSpc>
              <a:spcAft>
                <a:spcPts val="600"/>
              </a:spcAft>
            </a:pPr>
            <a:r>
              <a:rPr lang="en-US" sz="1000" noProof="0"/>
              <a:t>M. T. Pandi - R for Bioinformatics</a:t>
            </a:r>
            <a:endParaRPr lang="el-GR" sz="1000" noProof="0"/>
          </a:p>
        </p:txBody>
      </p:sp>
      <p:sp>
        <p:nvSpPr>
          <p:cNvPr id="5" name="Θέση ημερομηνίας 4">
            <a:extLst>
              <a:ext uri="{FF2B5EF4-FFF2-40B4-BE49-F238E27FC236}">
                <a16:creationId xmlns:a16="http://schemas.microsoft.com/office/drawing/2014/main" id="{FA5BE9BC-FE9D-4ABD-9068-98EC8E8FD6C4}"/>
              </a:ext>
            </a:extLst>
          </p:cNvPr>
          <p:cNvSpPr>
            <a:spLocks noGrp="1"/>
          </p:cNvSpPr>
          <p:nvPr>
            <p:ph type="dt" sz="half" idx="10"/>
          </p:nvPr>
        </p:nvSpPr>
        <p:spPr>
          <a:xfrm>
            <a:off x="9419253" y="6385492"/>
            <a:ext cx="982047" cy="228600"/>
          </a:xfrm>
        </p:spPr>
        <p:txBody>
          <a:bodyPr anchor="ctr">
            <a:normAutofit/>
          </a:bodyPr>
          <a:lstStyle/>
          <a:p>
            <a:pPr rtl="0">
              <a:lnSpc>
                <a:spcPct val="90000"/>
              </a:lnSpc>
              <a:spcAft>
                <a:spcPts val="600"/>
              </a:spcAft>
            </a:pPr>
            <a:fld id="{5325465F-F778-4B80-A227-2391232C7488}" type="datetime1">
              <a:rPr lang="el-GR" sz="1000" noProof="0" smtClean="0"/>
              <a:pPr rtl="0">
                <a:lnSpc>
                  <a:spcPct val="90000"/>
                </a:lnSpc>
                <a:spcAft>
                  <a:spcPts val="600"/>
                </a:spcAft>
              </a:pPr>
              <a:t>10/9/2020</a:t>
            </a:fld>
            <a:endParaRPr lang="el-GR" sz="1000" noProof="0"/>
          </a:p>
        </p:txBody>
      </p:sp>
      <p:sp>
        <p:nvSpPr>
          <p:cNvPr id="6" name="Θέση αριθμού διαφάνειας 5">
            <a:extLst>
              <a:ext uri="{FF2B5EF4-FFF2-40B4-BE49-F238E27FC236}">
                <a16:creationId xmlns:a16="http://schemas.microsoft.com/office/drawing/2014/main" id="{1B8D3B77-07DC-4698-AD36-3F82C9395F37}"/>
              </a:ext>
            </a:extLst>
          </p:cNvPr>
          <p:cNvSpPr>
            <a:spLocks noGrp="1"/>
          </p:cNvSpPr>
          <p:nvPr>
            <p:ph type="sldNum" sz="quarter" idx="12"/>
          </p:nvPr>
        </p:nvSpPr>
        <p:spPr>
          <a:xfrm>
            <a:off x="10753532" y="6385492"/>
            <a:ext cx="828868" cy="228600"/>
          </a:xfrm>
        </p:spPr>
        <p:txBody>
          <a:bodyPr anchor="ctr">
            <a:normAutofit/>
          </a:bodyPr>
          <a:lstStyle/>
          <a:p>
            <a:pPr rtl="0">
              <a:lnSpc>
                <a:spcPct val="90000"/>
              </a:lnSpc>
              <a:spcAft>
                <a:spcPts val="600"/>
              </a:spcAft>
            </a:pPr>
            <a:fld id="{E31375A4-56A4-47D6-9801-1991572033F7}" type="slidenum">
              <a:rPr lang="el-GR" sz="1000" noProof="0" smtClean="0"/>
              <a:pPr rtl="0">
                <a:lnSpc>
                  <a:spcPct val="90000"/>
                </a:lnSpc>
                <a:spcAft>
                  <a:spcPts val="600"/>
                </a:spcAft>
              </a:pPr>
              <a:t>11</a:t>
            </a:fld>
            <a:endParaRPr lang="el-GR" sz="1000" noProof="0"/>
          </a:p>
        </p:txBody>
      </p:sp>
      <p:sp>
        <p:nvSpPr>
          <p:cNvPr id="11" name="TextBox 10">
            <a:extLst>
              <a:ext uri="{FF2B5EF4-FFF2-40B4-BE49-F238E27FC236}">
                <a16:creationId xmlns:a16="http://schemas.microsoft.com/office/drawing/2014/main" id="{9BE7A46C-B17D-404B-91E5-4B1A9483E82A}"/>
              </a:ext>
            </a:extLst>
          </p:cNvPr>
          <p:cNvSpPr txBox="1"/>
          <p:nvPr/>
        </p:nvSpPr>
        <p:spPr>
          <a:xfrm>
            <a:off x="8482305" y="1262871"/>
            <a:ext cx="2351703" cy="923330"/>
          </a:xfrm>
          <a:prstGeom prst="rect">
            <a:avLst/>
          </a:prstGeom>
          <a:noFill/>
        </p:spPr>
        <p:txBody>
          <a:bodyPr wrap="square" rtlCol="0">
            <a:spAutoFit/>
          </a:bodyPr>
          <a:lstStyle/>
          <a:p>
            <a:r>
              <a:rPr lang="en-US" b="1" dirty="0"/>
              <a:t>Seriously though, avoid pie charts</a:t>
            </a:r>
          </a:p>
          <a:p>
            <a:endParaRPr lang="el-GR" dirty="0"/>
          </a:p>
        </p:txBody>
      </p:sp>
    </p:spTree>
    <p:extLst>
      <p:ext uri="{BB962C8B-B14F-4D97-AF65-F5344CB8AC3E}">
        <p14:creationId xmlns:p14="http://schemas.microsoft.com/office/powerpoint/2010/main" val="12163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7">
            <a:extLst>
              <a:ext uri="{FF2B5EF4-FFF2-40B4-BE49-F238E27FC236}">
                <a16:creationId xmlns:a16="http://schemas.microsoft.com/office/drawing/2014/main" id="{41AB6C46-4B3E-4618-A539-8CD1197AAAEA}"/>
              </a:ext>
            </a:extLst>
          </p:cNvPr>
          <p:cNvSpPr>
            <a:spLocks noGrp="1"/>
          </p:cNvSpPr>
          <p:nvPr>
            <p:ph type="title"/>
          </p:nvPr>
        </p:nvSpPr>
        <p:spPr>
          <a:xfrm>
            <a:off x="709685" y="349761"/>
            <a:ext cx="9601200" cy="751205"/>
          </a:xfrm>
        </p:spPr>
        <p:txBody>
          <a:bodyPr/>
          <a:lstStyle/>
          <a:p>
            <a:r>
              <a:rPr lang="en-US" dirty="0"/>
              <a:t>Basic plotting in R – Boxplots</a:t>
            </a:r>
            <a:endParaRPr lang="el-GR" dirty="0"/>
          </a:p>
        </p:txBody>
      </p:sp>
      <p:sp>
        <p:nvSpPr>
          <p:cNvPr id="9" name="Θέση περιεχομένου 8">
            <a:extLst>
              <a:ext uri="{FF2B5EF4-FFF2-40B4-BE49-F238E27FC236}">
                <a16:creationId xmlns:a16="http://schemas.microsoft.com/office/drawing/2014/main" id="{78639C10-CB09-4733-AFE3-F36536EA80AB}"/>
              </a:ext>
            </a:extLst>
          </p:cNvPr>
          <p:cNvSpPr>
            <a:spLocks noGrp="1"/>
          </p:cNvSpPr>
          <p:nvPr>
            <p:ph idx="1"/>
          </p:nvPr>
        </p:nvSpPr>
        <p:spPr>
          <a:xfrm>
            <a:off x="846172" y="1306158"/>
            <a:ext cx="9596082" cy="5307934"/>
          </a:xfrm>
        </p:spPr>
        <p:txBody>
          <a:bodyPr>
            <a:normAutofit fontScale="77500" lnSpcReduction="20000"/>
          </a:bodyPr>
          <a:lstStyle/>
          <a:p>
            <a:r>
              <a:rPr lang="en-US" dirty="0">
                <a:solidFill>
                  <a:schemeClr val="accent4">
                    <a:lumMod val="75000"/>
                  </a:schemeClr>
                </a:solidFill>
              </a:rPr>
              <a:t>boxplot(formula, data = NULL, …, subset, </a:t>
            </a:r>
            <a:r>
              <a:rPr lang="en-US" dirty="0" err="1">
                <a:solidFill>
                  <a:schemeClr val="accent4">
                    <a:lumMod val="75000"/>
                  </a:schemeClr>
                </a:solidFill>
              </a:rPr>
              <a:t>na.action</a:t>
            </a:r>
            <a:r>
              <a:rPr lang="en-US" dirty="0">
                <a:solidFill>
                  <a:schemeClr val="accent4">
                    <a:lumMod val="75000"/>
                  </a:schemeClr>
                </a:solidFill>
              </a:rPr>
              <a:t> = NULL, </a:t>
            </a:r>
            <a:r>
              <a:rPr lang="en-US" dirty="0" err="1">
                <a:solidFill>
                  <a:schemeClr val="accent4">
                    <a:lumMod val="75000"/>
                  </a:schemeClr>
                </a:solidFill>
              </a:rPr>
              <a:t>xlab</a:t>
            </a:r>
            <a:r>
              <a:rPr lang="en-US" dirty="0">
                <a:solidFill>
                  <a:schemeClr val="accent4">
                    <a:lumMod val="75000"/>
                  </a:schemeClr>
                </a:solidFill>
              </a:rPr>
              <a:t> , </a:t>
            </a:r>
            <a:r>
              <a:rPr lang="en-US" dirty="0" err="1">
                <a:solidFill>
                  <a:schemeClr val="accent4">
                    <a:lumMod val="75000"/>
                  </a:schemeClr>
                </a:solidFill>
              </a:rPr>
              <a:t>ylab</a:t>
            </a:r>
            <a:r>
              <a:rPr lang="en-US" dirty="0">
                <a:solidFill>
                  <a:schemeClr val="accent4">
                    <a:lumMod val="75000"/>
                  </a:schemeClr>
                </a:solidFill>
              </a:rPr>
              <a:t>, …)</a:t>
            </a: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r>
              <a:rPr lang="en-US" dirty="0"/>
              <a:t>An extremely useful way to present summary statistics </a:t>
            </a:r>
          </a:p>
          <a:p>
            <a:pPr lvl="2"/>
            <a:r>
              <a:rPr lang="en-US" dirty="0"/>
              <a:t>Minimum : the lowest data point excluding any outliers</a:t>
            </a:r>
          </a:p>
          <a:p>
            <a:pPr lvl="2"/>
            <a:r>
              <a:rPr lang="en-US" dirty="0"/>
              <a:t>Maximum : the largest data point excluding any outliers</a:t>
            </a:r>
          </a:p>
          <a:p>
            <a:pPr lvl="2"/>
            <a:r>
              <a:rPr lang="en-US" dirty="0"/>
              <a:t>Median (Q2 / 50th percentile) : the middle value of the dataset</a:t>
            </a:r>
          </a:p>
          <a:p>
            <a:pPr lvl="2"/>
            <a:r>
              <a:rPr lang="en-US" dirty="0"/>
              <a:t>First quartile (Q1 / 25th percentile) : also known as the lower quartile </a:t>
            </a:r>
            <a:r>
              <a:rPr lang="en-US" dirty="0" err="1"/>
              <a:t>qn</a:t>
            </a:r>
            <a:r>
              <a:rPr lang="en-US" dirty="0"/>
              <a:t>(0.25), is the median of the lower half of the dataset</a:t>
            </a:r>
          </a:p>
          <a:p>
            <a:pPr lvl="2"/>
            <a:r>
              <a:rPr lang="en-US" dirty="0"/>
              <a:t>Third quartile (Q3 / 75th percentile) : also known as the upper quartile </a:t>
            </a:r>
            <a:r>
              <a:rPr lang="en-US" dirty="0" err="1"/>
              <a:t>qn</a:t>
            </a:r>
            <a:r>
              <a:rPr lang="en-US" dirty="0"/>
              <a:t>(0.75), is the median of the upper half of the dataset</a:t>
            </a:r>
          </a:p>
          <a:p>
            <a:pPr lvl="2"/>
            <a:r>
              <a:rPr lang="en-US" dirty="0"/>
              <a:t>Interquartile range (IQR) : is the distance between the upper and lower quartiles  [IQR = Q 3 − Q 1]</a:t>
            </a:r>
          </a:p>
        </p:txBody>
      </p:sp>
      <p:sp>
        <p:nvSpPr>
          <p:cNvPr id="5" name="Θέση υποσέλιδου 4">
            <a:extLst>
              <a:ext uri="{FF2B5EF4-FFF2-40B4-BE49-F238E27FC236}">
                <a16:creationId xmlns:a16="http://schemas.microsoft.com/office/drawing/2014/main" id="{5C4F7F8D-710E-4EF4-8037-9E865AFCFD2D}"/>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6" name="Θέση ημερομηνίας 5">
            <a:extLst>
              <a:ext uri="{FF2B5EF4-FFF2-40B4-BE49-F238E27FC236}">
                <a16:creationId xmlns:a16="http://schemas.microsoft.com/office/drawing/2014/main" id="{134F5CD6-DAF8-4A0B-BA29-490C54620206}"/>
              </a:ext>
            </a:extLst>
          </p:cNvPr>
          <p:cNvSpPr>
            <a:spLocks noGrp="1"/>
          </p:cNvSpPr>
          <p:nvPr>
            <p:ph type="dt" sz="half" idx="10"/>
          </p:nvPr>
        </p:nvSpPr>
        <p:spPr/>
        <p:txBody>
          <a:bodyPr/>
          <a:lstStyle/>
          <a:p>
            <a:pPr rtl="0"/>
            <a:fld id="{1DC42961-FB22-4804-84B4-B5793B67C39A}" type="datetime1">
              <a:rPr lang="el-GR" noProof="0" smtClean="0"/>
              <a:t>10/9/2020</a:t>
            </a:fld>
            <a:endParaRPr lang="el-GR" noProof="0" dirty="0"/>
          </a:p>
        </p:txBody>
      </p:sp>
      <p:sp>
        <p:nvSpPr>
          <p:cNvPr id="7" name="Θέση αριθμού διαφάνειας 6">
            <a:extLst>
              <a:ext uri="{FF2B5EF4-FFF2-40B4-BE49-F238E27FC236}">
                <a16:creationId xmlns:a16="http://schemas.microsoft.com/office/drawing/2014/main" id="{F9BFB284-193A-4E6E-B799-58CB27EBE7F5}"/>
              </a:ext>
            </a:extLst>
          </p:cNvPr>
          <p:cNvSpPr>
            <a:spLocks noGrp="1"/>
          </p:cNvSpPr>
          <p:nvPr>
            <p:ph type="sldNum" sz="quarter" idx="12"/>
          </p:nvPr>
        </p:nvSpPr>
        <p:spPr/>
        <p:txBody>
          <a:bodyPr/>
          <a:lstStyle/>
          <a:p>
            <a:pPr rtl="0"/>
            <a:fld id="{E31375A4-56A4-47D6-9801-1991572033F7}" type="slidenum">
              <a:rPr lang="el-GR" noProof="0" smtClean="0"/>
              <a:t>12</a:t>
            </a:fld>
            <a:endParaRPr lang="el-GR" noProof="0" dirty="0"/>
          </a:p>
        </p:txBody>
      </p:sp>
      <p:pic>
        <p:nvPicPr>
          <p:cNvPr id="14" name="Εικόνα 13" descr="Εικόνα που περιέχει στιγμιότυπο οθόνης&#10;&#10;Περιγραφή που δημιουργήθηκε αυτόματα">
            <a:extLst>
              <a:ext uri="{FF2B5EF4-FFF2-40B4-BE49-F238E27FC236}">
                <a16:creationId xmlns:a16="http://schemas.microsoft.com/office/drawing/2014/main" id="{C47B3FB3-5958-46D4-BDE5-0C0302C8E339}"/>
              </a:ext>
            </a:extLst>
          </p:cNvPr>
          <p:cNvPicPr>
            <a:picLocks noChangeAspect="1"/>
          </p:cNvPicPr>
          <p:nvPr/>
        </p:nvPicPr>
        <p:blipFill>
          <a:blip r:embed="rId2"/>
          <a:stretch>
            <a:fillRect/>
          </a:stretch>
        </p:blipFill>
        <p:spPr>
          <a:xfrm>
            <a:off x="4257737" y="1825750"/>
            <a:ext cx="4901822" cy="2450911"/>
          </a:xfrm>
          <a:prstGeom prst="rect">
            <a:avLst/>
          </a:prstGeom>
        </p:spPr>
      </p:pic>
    </p:spTree>
    <p:extLst>
      <p:ext uri="{BB962C8B-B14F-4D97-AF65-F5344CB8AC3E}">
        <p14:creationId xmlns:p14="http://schemas.microsoft.com/office/powerpoint/2010/main" val="381918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1805D6-577C-4143-B400-FEB934C0BF85}"/>
              </a:ext>
            </a:extLst>
          </p:cNvPr>
          <p:cNvSpPr>
            <a:spLocks noGrp="1"/>
          </p:cNvSpPr>
          <p:nvPr>
            <p:ph type="title"/>
          </p:nvPr>
        </p:nvSpPr>
        <p:spPr/>
        <p:txBody>
          <a:bodyPr/>
          <a:lstStyle/>
          <a:p>
            <a:r>
              <a:rPr lang="en-US" dirty="0"/>
              <a:t>Basic plotting in R – Scatter plot</a:t>
            </a:r>
            <a:endParaRPr lang="el-GR" dirty="0"/>
          </a:p>
        </p:txBody>
      </p:sp>
      <p:sp>
        <p:nvSpPr>
          <p:cNvPr id="3" name="Θέση περιεχομένου 2">
            <a:extLst>
              <a:ext uri="{FF2B5EF4-FFF2-40B4-BE49-F238E27FC236}">
                <a16:creationId xmlns:a16="http://schemas.microsoft.com/office/drawing/2014/main" id="{DE603E54-4E41-4FA6-942D-00A135C2CA35}"/>
              </a:ext>
            </a:extLst>
          </p:cNvPr>
          <p:cNvSpPr>
            <a:spLocks noGrp="1"/>
          </p:cNvSpPr>
          <p:nvPr>
            <p:ph idx="1"/>
          </p:nvPr>
        </p:nvSpPr>
        <p:spPr/>
        <p:txBody>
          <a:bodyPr/>
          <a:lstStyle/>
          <a:p>
            <a:r>
              <a:rPr lang="en-US" dirty="0"/>
              <a:t>Displays of the relationship between two numerical variables</a:t>
            </a:r>
          </a:p>
          <a:p>
            <a:pPr marL="0" indent="0" algn="ctr">
              <a:buNone/>
            </a:pPr>
            <a:r>
              <a:rPr lang="en-US" dirty="0">
                <a:solidFill>
                  <a:schemeClr val="accent4">
                    <a:lumMod val="75000"/>
                  </a:schemeClr>
                </a:solidFill>
              </a:rPr>
              <a:t>plot(x, y, …)</a:t>
            </a:r>
            <a:endParaRPr lang="el-GR" dirty="0">
              <a:solidFill>
                <a:schemeClr val="accent4">
                  <a:lumMod val="75000"/>
                </a:schemeClr>
              </a:solidFill>
            </a:endParaRPr>
          </a:p>
        </p:txBody>
      </p:sp>
      <p:sp>
        <p:nvSpPr>
          <p:cNvPr id="4" name="Θέση υποσέλιδου 3">
            <a:extLst>
              <a:ext uri="{FF2B5EF4-FFF2-40B4-BE49-F238E27FC236}">
                <a16:creationId xmlns:a16="http://schemas.microsoft.com/office/drawing/2014/main" id="{D83E90BB-3BEC-42E5-8851-60F35A112C7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7DF493D5-6567-44BC-93A4-A24A90049DCD}"/>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9BB589A0-102D-4D9C-B2CE-DF8EBC102949}"/>
              </a:ext>
            </a:extLst>
          </p:cNvPr>
          <p:cNvSpPr>
            <a:spLocks noGrp="1"/>
          </p:cNvSpPr>
          <p:nvPr>
            <p:ph type="sldNum" sz="quarter" idx="12"/>
          </p:nvPr>
        </p:nvSpPr>
        <p:spPr/>
        <p:txBody>
          <a:bodyPr/>
          <a:lstStyle/>
          <a:p>
            <a:pPr rtl="0"/>
            <a:fld id="{E31375A4-56A4-47D6-9801-1991572033F7}" type="slidenum">
              <a:rPr lang="el-GR" noProof="0" smtClean="0"/>
              <a:t>13</a:t>
            </a:fld>
            <a:endParaRPr lang="el-GR" noProof="0" dirty="0"/>
          </a:p>
        </p:txBody>
      </p:sp>
      <p:pic>
        <p:nvPicPr>
          <p:cNvPr id="8" name="Εικόνα 7">
            <a:extLst>
              <a:ext uri="{FF2B5EF4-FFF2-40B4-BE49-F238E27FC236}">
                <a16:creationId xmlns:a16="http://schemas.microsoft.com/office/drawing/2014/main" id="{D7402E0F-7D11-423C-8723-3126E9809C9F}"/>
              </a:ext>
            </a:extLst>
          </p:cNvPr>
          <p:cNvPicPr>
            <a:picLocks noChangeAspect="1"/>
          </p:cNvPicPr>
          <p:nvPr/>
        </p:nvPicPr>
        <p:blipFill>
          <a:blip r:embed="rId2"/>
          <a:stretch>
            <a:fillRect/>
          </a:stretch>
        </p:blipFill>
        <p:spPr>
          <a:xfrm>
            <a:off x="3816055" y="3020556"/>
            <a:ext cx="4559890" cy="2971913"/>
          </a:xfrm>
          <a:prstGeom prst="rect">
            <a:avLst/>
          </a:prstGeom>
        </p:spPr>
      </p:pic>
    </p:spTree>
    <p:extLst>
      <p:ext uri="{BB962C8B-B14F-4D97-AF65-F5344CB8AC3E}">
        <p14:creationId xmlns:p14="http://schemas.microsoft.com/office/powerpoint/2010/main" val="208339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39FADA-2286-4C4B-9DF4-70796EAE7E6F}"/>
              </a:ext>
            </a:extLst>
          </p:cNvPr>
          <p:cNvSpPr>
            <a:spLocks noGrp="1"/>
          </p:cNvSpPr>
          <p:nvPr>
            <p:ph type="title"/>
          </p:nvPr>
        </p:nvSpPr>
        <p:spPr/>
        <p:txBody>
          <a:bodyPr/>
          <a:lstStyle/>
          <a:p>
            <a:r>
              <a:rPr lang="en-US" dirty="0"/>
              <a:t>Basic plotting in R – plot() options</a:t>
            </a:r>
            <a:endParaRPr lang="el-GR" dirty="0"/>
          </a:p>
        </p:txBody>
      </p:sp>
      <p:sp>
        <p:nvSpPr>
          <p:cNvPr id="3" name="Θέση περιεχομένου 2">
            <a:extLst>
              <a:ext uri="{FF2B5EF4-FFF2-40B4-BE49-F238E27FC236}">
                <a16:creationId xmlns:a16="http://schemas.microsoft.com/office/drawing/2014/main" id="{79844D4C-230B-46BB-9B0D-1C7F2F2B4300}"/>
              </a:ext>
            </a:extLst>
          </p:cNvPr>
          <p:cNvSpPr>
            <a:spLocks noGrp="1"/>
          </p:cNvSpPr>
          <p:nvPr>
            <p:ph idx="1"/>
          </p:nvPr>
        </p:nvSpPr>
        <p:spPr/>
        <p:txBody>
          <a:bodyPr>
            <a:normAutofit/>
          </a:bodyPr>
          <a:lstStyle/>
          <a:p>
            <a:pPr marL="0" indent="0" algn="ctr">
              <a:buNone/>
            </a:pPr>
            <a:r>
              <a:rPr lang="en-US" dirty="0">
                <a:solidFill>
                  <a:schemeClr val="accent4">
                    <a:lumMod val="75000"/>
                  </a:schemeClr>
                </a:solidFill>
              </a:rPr>
              <a:t>plot(x, y, …)</a:t>
            </a:r>
            <a:endParaRPr lang="el-GR" dirty="0">
              <a:solidFill>
                <a:schemeClr val="accent4">
                  <a:lumMod val="75000"/>
                </a:schemeClr>
              </a:solidFill>
            </a:endParaRPr>
          </a:p>
          <a:p>
            <a:r>
              <a:rPr lang="en-US" dirty="0"/>
              <a:t>type :    p (points) | l (lines) | b (both) | o (</a:t>
            </a:r>
            <a:r>
              <a:rPr lang="en-US" dirty="0" err="1"/>
              <a:t>overplotted</a:t>
            </a:r>
            <a:r>
              <a:rPr lang="en-US" dirty="0"/>
              <a:t>) | c (only the lines of b) | h (histogram-like  vertical lines) | s (stair steps) | S (other steps) | n (no plotting)</a:t>
            </a:r>
          </a:p>
          <a:p>
            <a:r>
              <a:rPr lang="en-US" dirty="0"/>
              <a:t>main</a:t>
            </a:r>
          </a:p>
          <a:p>
            <a:r>
              <a:rPr lang="en-US" dirty="0"/>
              <a:t>sub : sub-title</a:t>
            </a:r>
          </a:p>
          <a:p>
            <a:r>
              <a:rPr lang="en-US" dirty="0" err="1"/>
              <a:t>xlab</a:t>
            </a:r>
            <a:endParaRPr lang="en-US" dirty="0"/>
          </a:p>
          <a:p>
            <a:r>
              <a:rPr lang="en-US" dirty="0" err="1"/>
              <a:t>ylab</a:t>
            </a:r>
            <a:endParaRPr lang="en-US" dirty="0"/>
          </a:p>
          <a:p>
            <a:r>
              <a:rPr lang="en-US" dirty="0"/>
              <a:t>asp : y/x aspect ratio (plot window)</a:t>
            </a:r>
          </a:p>
          <a:p>
            <a:r>
              <a:rPr lang="en-US" dirty="0"/>
              <a:t>Other graphical parameters </a:t>
            </a:r>
            <a:endParaRPr lang="el-GR" dirty="0"/>
          </a:p>
        </p:txBody>
      </p:sp>
      <p:sp>
        <p:nvSpPr>
          <p:cNvPr id="4" name="Θέση υποσέλιδου 3">
            <a:extLst>
              <a:ext uri="{FF2B5EF4-FFF2-40B4-BE49-F238E27FC236}">
                <a16:creationId xmlns:a16="http://schemas.microsoft.com/office/drawing/2014/main" id="{988ED5B5-009B-4167-B095-DAB8DA688C6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6E3E2E38-3FC0-4F0C-8381-CDED271F96D6}"/>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789A6A46-C697-4B3C-B397-734D04C38D1C}"/>
              </a:ext>
            </a:extLst>
          </p:cNvPr>
          <p:cNvSpPr>
            <a:spLocks noGrp="1"/>
          </p:cNvSpPr>
          <p:nvPr>
            <p:ph type="sldNum" sz="quarter" idx="12"/>
          </p:nvPr>
        </p:nvSpPr>
        <p:spPr/>
        <p:txBody>
          <a:bodyPr/>
          <a:lstStyle/>
          <a:p>
            <a:pPr rtl="0"/>
            <a:fld id="{E31375A4-56A4-47D6-9801-1991572033F7}" type="slidenum">
              <a:rPr lang="el-GR" noProof="0" smtClean="0"/>
              <a:t>14</a:t>
            </a:fld>
            <a:endParaRPr lang="el-GR" noProof="0" dirty="0"/>
          </a:p>
        </p:txBody>
      </p:sp>
    </p:spTree>
    <p:extLst>
      <p:ext uri="{BB962C8B-B14F-4D97-AF65-F5344CB8AC3E}">
        <p14:creationId xmlns:p14="http://schemas.microsoft.com/office/powerpoint/2010/main" val="43539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E1DC35-A33C-4689-88E2-29352B7D6862}"/>
              </a:ext>
            </a:extLst>
          </p:cNvPr>
          <p:cNvSpPr>
            <a:spLocks noGrp="1"/>
          </p:cNvSpPr>
          <p:nvPr>
            <p:ph type="title"/>
          </p:nvPr>
        </p:nvSpPr>
        <p:spPr>
          <a:xfrm>
            <a:off x="1295400" y="305435"/>
            <a:ext cx="9601200" cy="751205"/>
          </a:xfrm>
        </p:spPr>
        <p:txBody>
          <a:bodyPr/>
          <a:lstStyle/>
          <a:p>
            <a:r>
              <a:rPr lang="en-US" dirty="0"/>
              <a:t>Graphical parameters</a:t>
            </a:r>
            <a:endParaRPr lang="el-GR" dirty="0"/>
          </a:p>
        </p:txBody>
      </p:sp>
      <p:sp>
        <p:nvSpPr>
          <p:cNvPr id="3" name="Θέση περιεχομένου 2">
            <a:extLst>
              <a:ext uri="{FF2B5EF4-FFF2-40B4-BE49-F238E27FC236}">
                <a16:creationId xmlns:a16="http://schemas.microsoft.com/office/drawing/2014/main" id="{02618168-7EAB-4C53-BA23-8751BCF5A2CA}"/>
              </a:ext>
            </a:extLst>
          </p:cNvPr>
          <p:cNvSpPr>
            <a:spLocks noGrp="1"/>
          </p:cNvSpPr>
          <p:nvPr>
            <p:ph idx="1"/>
          </p:nvPr>
        </p:nvSpPr>
        <p:spPr>
          <a:xfrm>
            <a:off x="1295400" y="1546984"/>
            <a:ext cx="9601200" cy="4348163"/>
          </a:xfrm>
        </p:spPr>
        <p:txBody>
          <a:bodyPr>
            <a:normAutofit lnSpcReduction="10000"/>
          </a:bodyPr>
          <a:lstStyle/>
          <a:p>
            <a:r>
              <a:rPr lang="en-US" dirty="0"/>
              <a:t>We</a:t>
            </a:r>
            <a:r>
              <a:rPr lang="en-US" dirty="0">
                <a:solidFill>
                  <a:schemeClr val="accent4">
                    <a:lumMod val="75000"/>
                  </a:schemeClr>
                </a:solidFill>
              </a:rPr>
              <a:t> </a:t>
            </a:r>
            <a:r>
              <a:rPr lang="en-US" dirty="0"/>
              <a:t>can customize our graphs by changing various parameters either using the function </a:t>
            </a:r>
            <a:r>
              <a:rPr lang="en-US" dirty="0">
                <a:solidFill>
                  <a:schemeClr val="accent4">
                    <a:lumMod val="75000"/>
                  </a:schemeClr>
                </a:solidFill>
              </a:rPr>
              <a:t>par(</a:t>
            </a:r>
            <a:r>
              <a:rPr lang="en-US" dirty="0" err="1">
                <a:solidFill>
                  <a:schemeClr val="accent4">
                    <a:lumMod val="75000"/>
                  </a:schemeClr>
                </a:solidFill>
              </a:rPr>
              <a:t>option_name</a:t>
            </a:r>
            <a:r>
              <a:rPr lang="en-US" dirty="0">
                <a:solidFill>
                  <a:schemeClr val="accent4">
                    <a:lumMod val="75000"/>
                  </a:schemeClr>
                </a:solidFill>
              </a:rPr>
              <a:t> = </a:t>
            </a:r>
            <a:r>
              <a:rPr lang="en-US" dirty="0" err="1">
                <a:solidFill>
                  <a:schemeClr val="accent4">
                    <a:lumMod val="75000"/>
                  </a:schemeClr>
                </a:solidFill>
              </a:rPr>
              <a:t>option_value</a:t>
            </a:r>
            <a:r>
              <a:rPr lang="en-US" dirty="0">
                <a:solidFill>
                  <a:schemeClr val="accent4">
                    <a:lumMod val="75000"/>
                  </a:schemeClr>
                </a:solidFill>
              </a:rPr>
              <a:t>)</a:t>
            </a:r>
            <a:r>
              <a:rPr lang="en-US" dirty="0"/>
              <a:t>, or by passing those options as arguments in high level plotting functions (</a:t>
            </a:r>
            <a:r>
              <a:rPr lang="en-US" dirty="0" err="1">
                <a:solidFill>
                  <a:schemeClr val="accent4">
                    <a:lumMod val="75000"/>
                  </a:schemeClr>
                </a:solidFill>
              </a:rPr>
              <a:t>plot.default</a:t>
            </a:r>
            <a:r>
              <a:rPr lang="en-US" dirty="0">
                <a:solidFill>
                  <a:schemeClr val="accent4">
                    <a:lumMod val="75000"/>
                  </a:schemeClr>
                </a:solidFill>
              </a:rPr>
              <a:t>, </a:t>
            </a:r>
            <a:r>
              <a:rPr lang="en-US" dirty="0" err="1">
                <a:solidFill>
                  <a:schemeClr val="accent4">
                    <a:lumMod val="75000"/>
                  </a:schemeClr>
                </a:solidFill>
              </a:rPr>
              <a:t>plot.window</a:t>
            </a:r>
            <a:r>
              <a:rPr lang="en-US" dirty="0">
                <a:solidFill>
                  <a:schemeClr val="accent4">
                    <a:lumMod val="75000"/>
                  </a:schemeClr>
                </a:solidFill>
              </a:rPr>
              <a:t>, points, lines, </a:t>
            </a:r>
            <a:r>
              <a:rPr lang="en-US" dirty="0" err="1">
                <a:solidFill>
                  <a:schemeClr val="accent4">
                    <a:lumMod val="75000"/>
                  </a:schemeClr>
                </a:solidFill>
              </a:rPr>
              <a:t>abline</a:t>
            </a:r>
            <a:r>
              <a:rPr lang="en-US" dirty="0">
                <a:solidFill>
                  <a:schemeClr val="accent4">
                    <a:lumMod val="75000"/>
                  </a:schemeClr>
                </a:solidFill>
              </a:rPr>
              <a:t>, axis, title, text, </a:t>
            </a:r>
            <a:r>
              <a:rPr lang="en-US" dirty="0" err="1">
                <a:solidFill>
                  <a:schemeClr val="accent4">
                    <a:lumMod val="75000"/>
                  </a:schemeClr>
                </a:solidFill>
              </a:rPr>
              <a:t>mtext</a:t>
            </a:r>
            <a:r>
              <a:rPr lang="en-US" dirty="0">
                <a:solidFill>
                  <a:schemeClr val="accent4">
                    <a:lumMod val="75000"/>
                  </a:schemeClr>
                </a:solidFill>
              </a:rPr>
              <a:t>, segments, symbols, arrows, polygon, </a:t>
            </a:r>
            <a:r>
              <a:rPr lang="en-US" dirty="0" err="1">
                <a:solidFill>
                  <a:schemeClr val="accent4">
                    <a:lumMod val="75000"/>
                  </a:schemeClr>
                </a:solidFill>
              </a:rPr>
              <a:t>rect</a:t>
            </a:r>
            <a:r>
              <a:rPr lang="en-US" dirty="0">
                <a:solidFill>
                  <a:schemeClr val="accent4">
                    <a:lumMod val="75000"/>
                  </a:schemeClr>
                </a:solidFill>
              </a:rPr>
              <a:t>, box, contour, </a:t>
            </a:r>
            <a:r>
              <a:rPr lang="en-US" dirty="0" err="1">
                <a:solidFill>
                  <a:schemeClr val="accent4">
                    <a:lumMod val="75000"/>
                  </a:schemeClr>
                </a:solidFill>
              </a:rPr>
              <a:t>filled.contour</a:t>
            </a:r>
            <a:r>
              <a:rPr lang="en-US" dirty="0">
                <a:solidFill>
                  <a:schemeClr val="accent4">
                    <a:lumMod val="75000"/>
                  </a:schemeClr>
                </a:solidFill>
              </a:rPr>
              <a:t> </a:t>
            </a:r>
            <a:r>
              <a:rPr lang="en-US" dirty="0"/>
              <a:t>and </a:t>
            </a:r>
            <a:r>
              <a:rPr lang="en-US" dirty="0">
                <a:solidFill>
                  <a:schemeClr val="accent4">
                    <a:lumMod val="75000"/>
                  </a:schemeClr>
                </a:solidFill>
              </a:rPr>
              <a:t>image</a:t>
            </a:r>
            <a:r>
              <a:rPr lang="en-US" dirty="0"/>
              <a:t>)</a:t>
            </a:r>
          </a:p>
          <a:p>
            <a:r>
              <a:rPr lang="en-US" dirty="0"/>
              <a:t>col : color  (also we have </a:t>
            </a:r>
            <a:r>
              <a:rPr lang="en-US" dirty="0" err="1"/>
              <a:t>col.axis</a:t>
            </a:r>
            <a:r>
              <a:rPr lang="en-US" dirty="0"/>
              <a:t>, </a:t>
            </a:r>
            <a:r>
              <a:rPr lang="en-US" dirty="0" err="1"/>
              <a:t>col.main</a:t>
            </a:r>
            <a:r>
              <a:rPr lang="en-US" dirty="0"/>
              <a:t>, </a:t>
            </a:r>
            <a:r>
              <a:rPr lang="en-US" dirty="0" err="1"/>
              <a:t>col.lab</a:t>
            </a:r>
            <a:r>
              <a:rPr lang="en-US" dirty="0"/>
              <a:t>, </a:t>
            </a:r>
            <a:r>
              <a:rPr lang="en-US" dirty="0" err="1"/>
              <a:t>col.sub</a:t>
            </a:r>
            <a:r>
              <a:rPr lang="el-GR" dirty="0"/>
              <a:t>)</a:t>
            </a:r>
            <a:r>
              <a:rPr lang="en-US" dirty="0"/>
              <a:t> – we can specify the colors we want to use by their name, their hex RGB code (#RRGGBB) or a color palette      </a:t>
            </a:r>
          </a:p>
          <a:p>
            <a:r>
              <a:rPr lang="en-US" dirty="0"/>
              <a:t>font : font of text used (also </a:t>
            </a:r>
            <a:r>
              <a:rPr lang="en-US" dirty="0" err="1"/>
              <a:t>font.main</a:t>
            </a:r>
            <a:r>
              <a:rPr lang="en-US" dirty="0"/>
              <a:t>, </a:t>
            </a:r>
            <a:r>
              <a:rPr lang="en-US" dirty="0" err="1"/>
              <a:t>font.sub</a:t>
            </a:r>
            <a:r>
              <a:rPr lang="en-US" dirty="0"/>
              <a:t>, </a:t>
            </a:r>
            <a:r>
              <a:rPr lang="en-US" dirty="0" err="1"/>
              <a:t>font.axis</a:t>
            </a:r>
            <a:r>
              <a:rPr lang="en-US" dirty="0"/>
              <a:t>, </a:t>
            </a:r>
            <a:r>
              <a:rPr lang="en-US" dirty="0" err="1"/>
              <a:t>font.lab</a:t>
            </a:r>
            <a:r>
              <a:rPr lang="en-US" dirty="0"/>
              <a:t>)</a:t>
            </a:r>
          </a:p>
          <a:p>
            <a:r>
              <a:rPr lang="en-US" dirty="0" err="1"/>
              <a:t>lty</a:t>
            </a:r>
            <a:r>
              <a:rPr lang="en-US" dirty="0"/>
              <a:t> : line type – a number (0=blank, 1=solid (default), 2=dashed, 3=dotted, 4=</a:t>
            </a:r>
            <a:r>
              <a:rPr lang="en-US" dirty="0" err="1"/>
              <a:t>dotdash</a:t>
            </a:r>
            <a:r>
              <a:rPr lang="en-US" dirty="0"/>
              <a:t>, 5=</a:t>
            </a:r>
            <a:r>
              <a:rPr lang="en-US" dirty="0" err="1"/>
              <a:t>longdash</a:t>
            </a:r>
            <a:r>
              <a:rPr lang="en-US" dirty="0"/>
              <a:t>, 6=</a:t>
            </a:r>
            <a:r>
              <a:rPr lang="en-US" dirty="0" err="1"/>
              <a:t>twodash</a:t>
            </a:r>
            <a:r>
              <a:rPr lang="en-US" dirty="0"/>
              <a:t>) or a character ("blank", "solid", "dashed", "dotted", "</a:t>
            </a:r>
            <a:r>
              <a:rPr lang="en-US" dirty="0" err="1"/>
              <a:t>dotdash</a:t>
            </a:r>
            <a:r>
              <a:rPr lang="en-US" dirty="0"/>
              <a:t>", "</a:t>
            </a:r>
            <a:r>
              <a:rPr lang="en-US" dirty="0" err="1"/>
              <a:t>longdash</a:t>
            </a:r>
            <a:r>
              <a:rPr lang="en-US" dirty="0"/>
              <a:t>", or "</a:t>
            </a:r>
            <a:r>
              <a:rPr lang="en-US" dirty="0" err="1"/>
              <a:t>twodash</a:t>
            </a:r>
            <a:r>
              <a:rPr lang="en-US" dirty="0"/>
              <a:t>")</a:t>
            </a:r>
          </a:p>
          <a:p>
            <a:r>
              <a:rPr lang="en-US" dirty="0" err="1"/>
              <a:t>lwf</a:t>
            </a:r>
            <a:r>
              <a:rPr lang="en-US" dirty="0"/>
              <a:t>  : line width (default:1)</a:t>
            </a:r>
          </a:p>
          <a:p>
            <a:pPr marL="0" indent="0">
              <a:buNone/>
            </a:pPr>
            <a:endParaRPr lang="el-GR" dirty="0"/>
          </a:p>
          <a:p>
            <a:endParaRPr lang="el-GR" dirty="0"/>
          </a:p>
        </p:txBody>
      </p:sp>
      <p:sp>
        <p:nvSpPr>
          <p:cNvPr id="4" name="Θέση υποσέλιδου 3">
            <a:extLst>
              <a:ext uri="{FF2B5EF4-FFF2-40B4-BE49-F238E27FC236}">
                <a16:creationId xmlns:a16="http://schemas.microsoft.com/office/drawing/2014/main" id="{79C3C9C8-54D6-4F91-B1E4-03383613EA1D}"/>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4E0B27A6-08F3-4C8A-A20C-2216B6D80142}"/>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76C9479E-6120-4850-A70F-1E04CE0C4B83}"/>
              </a:ext>
            </a:extLst>
          </p:cNvPr>
          <p:cNvSpPr>
            <a:spLocks noGrp="1"/>
          </p:cNvSpPr>
          <p:nvPr>
            <p:ph type="sldNum" sz="quarter" idx="12"/>
          </p:nvPr>
        </p:nvSpPr>
        <p:spPr/>
        <p:txBody>
          <a:bodyPr/>
          <a:lstStyle/>
          <a:p>
            <a:pPr rtl="0"/>
            <a:fld id="{E31375A4-56A4-47D6-9801-1991572033F7}" type="slidenum">
              <a:rPr lang="el-GR" noProof="0" smtClean="0"/>
              <a:t>15</a:t>
            </a:fld>
            <a:endParaRPr lang="el-GR" noProof="0" dirty="0"/>
          </a:p>
        </p:txBody>
      </p:sp>
    </p:spTree>
    <p:extLst>
      <p:ext uri="{BB962C8B-B14F-4D97-AF65-F5344CB8AC3E}">
        <p14:creationId xmlns:p14="http://schemas.microsoft.com/office/powerpoint/2010/main" val="378716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915826-B561-4013-8F36-899E79B8A3DA}"/>
              </a:ext>
            </a:extLst>
          </p:cNvPr>
          <p:cNvSpPr>
            <a:spLocks noGrp="1"/>
          </p:cNvSpPr>
          <p:nvPr>
            <p:ph type="title"/>
          </p:nvPr>
        </p:nvSpPr>
        <p:spPr>
          <a:xfrm>
            <a:off x="1295400" y="464457"/>
            <a:ext cx="9601200" cy="662326"/>
          </a:xfrm>
        </p:spPr>
        <p:txBody>
          <a:bodyPr/>
          <a:lstStyle/>
          <a:p>
            <a:r>
              <a:rPr lang="en-US" dirty="0"/>
              <a:t>Customizing a graph</a:t>
            </a:r>
            <a:endParaRPr lang="el-GR" dirty="0"/>
          </a:p>
        </p:txBody>
      </p:sp>
      <p:sp>
        <p:nvSpPr>
          <p:cNvPr id="3" name="Θέση περιεχομένου 2">
            <a:extLst>
              <a:ext uri="{FF2B5EF4-FFF2-40B4-BE49-F238E27FC236}">
                <a16:creationId xmlns:a16="http://schemas.microsoft.com/office/drawing/2014/main" id="{B994114A-D22F-445D-B488-2379566454C9}"/>
              </a:ext>
            </a:extLst>
          </p:cNvPr>
          <p:cNvSpPr>
            <a:spLocks noGrp="1"/>
          </p:cNvSpPr>
          <p:nvPr>
            <p:ph idx="1"/>
          </p:nvPr>
        </p:nvSpPr>
        <p:spPr>
          <a:xfrm>
            <a:off x="1295400" y="1582056"/>
            <a:ext cx="9601200" cy="4348163"/>
          </a:xfrm>
        </p:spPr>
        <p:txBody>
          <a:bodyPr/>
          <a:lstStyle/>
          <a:p>
            <a:r>
              <a:rPr lang="en-US" dirty="0"/>
              <a:t>We can modify: </a:t>
            </a:r>
          </a:p>
          <a:p>
            <a:pPr lvl="1"/>
            <a:r>
              <a:rPr lang="en-US" dirty="0"/>
              <a:t>Titles</a:t>
            </a:r>
          </a:p>
          <a:p>
            <a:pPr lvl="1"/>
            <a:r>
              <a:rPr lang="en-US" dirty="0"/>
              <a:t>Legends</a:t>
            </a:r>
          </a:p>
          <a:p>
            <a:pPr lvl="1"/>
            <a:r>
              <a:rPr lang="en-US" dirty="0"/>
              <a:t>Texts </a:t>
            </a:r>
          </a:p>
          <a:p>
            <a:pPr lvl="1"/>
            <a:r>
              <a:rPr lang="en-US" dirty="0"/>
              <a:t>Lines</a:t>
            </a:r>
          </a:p>
          <a:p>
            <a:pPr lvl="1"/>
            <a:r>
              <a:rPr lang="en-US" dirty="0"/>
              <a:t>Axes</a:t>
            </a:r>
          </a:p>
          <a:p>
            <a:pPr lvl="1"/>
            <a:r>
              <a:rPr lang="en-US" dirty="0"/>
              <a:t>Tick marks</a:t>
            </a:r>
          </a:p>
          <a:p>
            <a:pPr lvl="1"/>
            <a:r>
              <a:rPr lang="en-US" dirty="0"/>
              <a:t>Plotting symbols</a:t>
            </a:r>
          </a:p>
          <a:p>
            <a:pPr lvl="1"/>
            <a:r>
              <a:rPr lang="en-US" dirty="0"/>
              <a:t>Line types</a:t>
            </a:r>
          </a:p>
          <a:p>
            <a:r>
              <a:rPr lang="en-US" dirty="0"/>
              <a:t>The scope of these slides is merely an intro, so go ahead and check this amazing article out : </a:t>
            </a:r>
            <a:r>
              <a:rPr lang="en-US" dirty="0">
                <a:hlinkClick r:id="rId2"/>
              </a:rPr>
              <a:t>http://www.sthda.com/english/wiki/graphical-parameters</a:t>
            </a:r>
            <a:r>
              <a:rPr lang="en-US" dirty="0"/>
              <a:t> </a:t>
            </a:r>
            <a:endParaRPr lang="el-GR" dirty="0"/>
          </a:p>
          <a:p>
            <a:endParaRPr lang="en-US" dirty="0"/>
          </a:p>
          <a:p>
            <a:pPr lvl="1"/>
            <a:endParaRPr lang="el-GR" dirty="0"/>
          </a:p>
        </p:txBody>
      </p:sp>
      <p:sp>
        <p:nvSpPr>
          <p:cNvPr id="4" name="Θέση υποσέλιδου 3">
            <a:extLst>
              <a:ext uri="{FF2B5EF4-FFF2-40B4-BE49-F238E27FC236}">
                <a16:creationId xmlns:a16="http://schemas.microsoft.com/office/drawing/2014/main" id="{669936D8-C14C-4CDA-A1AF-C8A9CC14F19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8508B44-D0A2-46E9-A5A8-958775E15CFF}"/>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1605EC99-3B1B-4586-8BD2-1D1C7C665959}"/>
              </a:ext>
            </a:extLst>
          </p:cNvPr>
          <p:cNvSpPr>
            <a:spLocks noGrp="1"/>
          </p:cNvSpPr>
          <p:nvPr>
            <p:ph type="sldNum" sz="quarter" idx="12"/>
          </p:nvPr>
        </p:nvSpPr>
        <p:spPr/>
        <p:txBody>
          <a:bodyPr/>
          <a:lstStyle/>
          <a:p>
            <a:pPr rtl="0"/>
            <a:fld id="{E31375A4-56A4-47D6-9801-1991572033F7}" type="slidenum">
              <a:rPr lang="el-GR" noProof="0" smtClean="0"/>
              <a:t>16</a:t>
            </a:fld>
            <a:endParaRPr lang="el-GR" noProof="0" dirty="0"/>
          </a:p>
        </p:txBody>
      </p:sp>
    </p:spTree>
    <p:extLst>
      <p:ext uri="{BB962C8B-B14F-4D97-AF65-F5344CB8AC3E}">
        <p14:creationId xmlns:p14="http://schemas.microsoft.com/office/powerpoint/2010/main" val="319578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85D1BF-5F7D-43BD-9287-5FC5D741ACE0}"/>
              </a:ext>
            </a:extLst>
          </p:cNvPr>
          <p:cNvSpPr>
            <a:spLocks noGrp="1"/>
          </p:cNvSpPr>
          <p:nvPr>
            <p:ph type="title"/>
          </p:nvPr>
        </p:nvSpPr>
        <p:spPr/>
        <p:txBody>
          <a:bodyPr/>
          <a:lstStyle/>
          <a:p>
            <a:r>
              <a:rPr lang="en-US" dirty="0"/>
              <a:t>Multiple plots</a:t>
            </a:r>
            <a:endParaRPr lang="el-GR" dirty="0"/>
          </a:p>
        </p:txBody>
      </p:sp>
      <p:sp>
        <p:nvSpPr>
          <p:cNvPr id="3" name="Θέση περιεχομένου 2">
            <a:extLst>
              <a:ext uri="{FF2B5EF4-FFF2-40B4-BE49-F238E27FC236}">
                <a16:creationId xmlns:a16="http://schemas.microsoft.com/office/drawing/2014/main" id="{4E1D1F5A-99FA-4BA6-A460-504209EA29E7}"/>
              </a:ext>
            </a:extLst>
          </p:cNvPr>
          <p:cNvSpPr>
            <a:spLocks noGrp="1"/>
          </p:cNvSpPr>
          <p:nvPr>
            <p:ph idx="1"/>
          </p:nvPr>
        </p:nvSpPr>
        <p:spPr/>
        <p:txBody>
          <a:bodyPr/>
          <a:lstStyle/>
          <a:p>
            <a:r>
              <a:rPr lang="en-US" dirty="0"/>
              <a:t>Using the </a:t>
            </a:r>
            <a:r>
              <a:rPr lang="en-US" dirty="0">
                <a:solidFill>
                  <a:schemeClr val="accent4">
                    <a:lumMod val="75000"/>
                  </a:schemeClr>
                </a:solidFill>
              </a:rPr>
              <a:t>par( ) </a:t>
            </a:r>
            <a:r>
              <a:rPr lang="en-US" dirty="0"/>
              <a:t>:</a:t>
            </a:r>
          </a:p>
          <a:p>
            <a:r>
              <a:rPr lang="en-US" dirty="0">
                <a:solidFill>
                  <a:schemeClr val="accent4">
                    <a:lumMod val="75000"/>
                  </a:schemeClr>
                </a:solidFill>
              </a:rPr>
              <a:t>par (</a:t>
            </a:r>
            <a:r>
              <a:rPr lang="en-US" dirty="0" err="1">
                <a:solidFill>
                  <a:schemeClr val="accent4">
                    <a:lumMod val="75000"/>
                  </a:schemeClr>
                </a:solidFill>
              </a:rPr>
              <a:t>mfrow</a:t>
            </a:r>
            <a:r>
              <a:rPr lang="en-US" dirty="0">
                <a:solidFill>
                  <a:schemeClr val="accent4">
                    <a:lumMod val="75000"/>
                  </a:schemeClr>
                </a:solidFill>
              </a:rPr>
              <a:t> = c(</a:t>
            </a:r>
            <a:r>
              <a:rPr lang="en-US" dirty="0" err="1">
                <a:solidFill>
                  <a:schemeClr val="accent4">
                    <a:lumMod val="75000"/>
                  </a:schemeClr>
                </a:solidFill>
              </a:rPr>
              <a:t>nrows</a:t>
            </a:r>
            <a:r>
              <a:rPr lang="en-US" dirty="0">
                <a:solidFill>
                  <a:schemeClr val="accent4">
                    <a:lumMod val="75000"/>
                  </a:schemeClr>
                </a:solidFill>
              </a:rPr>
              <a:t>, </a:t>
            </a:r>
            <a:r>
              <a:rPr lang="en-US" dirty="0" err="1">
                <a:solidFill>
                  <a:schemeClr val="accent4">
                    <a:lumMod val="75000"/>
                  </a:schemeClr>
                </a:solidFill>
              </a:rPr>
              <a:t>ncols</a:t>
            </a:r>
            <a:r>
              <a:rPr lang="en-US" dirty="0">
                <a:solidFill>
                  <a:schemeClr val="accent4">
                    <a:lumMod val="75000"/>
                  </a:schemeClr>
                </a:solidFill>
              </a:rPr>
              <a:t>))</a:t>
            </a:r>
            <a:r>
              <a:rPr lang="en-US" dirty="0"/>
              <a:t>  -- creates a matrix with </a:t>
            </a:r>
            <a:r>
              <a:rPr lang="en-US" dirty="0" err="1"/>
              <a:t>nrows</a:t>
            </a:r>
            <a:r>
              <a:rPr lang="en-US" dirty="0"/>
              <a:t> and </a:t>
            </a:r>
            <a:r>
              <a:rPr lang="en-US" dirty="0" err="1"/>
              <a:t>ncols</a:t>
            </a:r>
            <a:r>
              <a:rPr lang="en-US" dirty="0"/>
              <a:t> and places a graph in each position, starting with the rows</a:t>
            </a:r>
          </a:p>
          <a:p>
            <a:r>
              <a:rPr lang="en-US" dirty="0">
                <a:solidFill>
                  <a:schemeClr val="accent4">
                    <a:lumMod val="75000"/>
                  </a:schemeClr>
                </a:solidFill>
              </a:rPr>
              <a:t>par (</a:t>
            </a:r>
            <a:r>
              <a:rPr lang="en-US" dirty="0" err="1">
                <a:solidFill>
                  <a:schemeClr val="accent4">
                    <a:lumMod val="75000"/>
                  </a:schemeClr>
                </a:solidFill>
              </a:rPr>
              <a:t>mfcol</a:t>
            </a:r>
            <a:r>
              <a:rPr lang="en-US" dirty="0">
                <a:solidFill>
                  <a:schemeClr val="accent4">
                    <a:lumMod val="75000"/>
                  </a:schemeClr>
                </a:solidFill>
              </a:rPr>
              <a:t> = c(</a:t>
            </a:r>
            <a:r>
              <a:rPr lang="en-US" dirty="0" err="1">
                <a:solidFill>
                  <a:schemeClr val="accent4">
                    <a:lumMod val="75000"/>
                  </a:schemeClr>
                </a:solidFill>
              </a:rPr>
              <a:t>nrows</a:t>
            </a:r>
            <a:r>
              <a:rPr lang="en-US" dirty="0">
                <a:solidFill>
                  <a:schemeClr val="accent4">
                    <a:lumMod val="75000"/>
                  </a:schemeClr>
                </a:solidFill>
              </a:rPr>
              <a:t>, </a:t>
            </a:r>
            <a:r>
              <a:rPr lang="en-US" dirty="0" err="1">
                <a:solidFill>
                  <a:schemeClr val="accent4">
                    <a:lumMod val="75000"/>
                  </a:schemeClr>
                </a:solidFill>
              </a:rPr>
              <a:t>ncols</a:t>
            </a:r>
            <a:r>
              <a:rPr lang="en-US" dirty="0">
                <a:solidFill>
                  <a:schemeClr val="accent4">
                    <a:lumMod val="75000"/>
                  </a:schemeClr>
                </a:solidFill>
              </a:rPr>
              <a:t>))</a:t>
            </a:r>
            <a:r>
              <a:rPr lang="en-US" dirty="0"/>
              <a:t>  -- creates a matrix with </a:t>
            </a:r>
            <a:r>
              <a:rPr lang="en-US" dirty="0" err="1"/>
              <a:t>nrows</a:t>
            </a:r>
            <a:r>
              <a:rPr lang="en-US" dirty="0"/>
              <a:t> and </a:t>
            </a:r>
            <a:r>
              <a:rPr lang="en-US" dirty="0" err="1"/>
              <a:t>ncols</a:t>
            </a:r>
            <a:r>
              <a:rPr lang="en-US" dirty="0"/>
              <a:t> and places a graph in each position, starting with the columns</a:t>
            </a:r>
          </a:p>
          <a:p>
            <a:r>
              <a:rPr lang="en-US" dirty="0"/>
              <a:t>Using the </a:t>
            </a:r>
            <a:r>
              <a:rPr lang="en-US" dirty="0">
                <a:solidFill>
                  <a:schemeClr val="accent4">
                    <a:lumMod val="75000"/>
                  </a:schemeClr>
                </a:solidFill>
              </a:rPr>
              <a:t>layout() </a:t>
            </a:r>
            <a:r>
              <a:rPr lang="en-US" dirty="0"/>
              <a:t>function and passing a matrix that specifies the position of each graph, e.g. </a:t>
            </a:r>
          </a:p>
          <a:p>
            <a:pPr marL="0" indent="0" algn="ctr">
              <a:buNone/>
            </a:pPr>
            <a:r>
              <a:rPr lang="en-US" dirty="0"/>
              <a:t>       </a:t>
            </a:r>
            <a:r>
              <a:rPr lang="en-US" dirty="0">
                <a:solidFill>
                  <a:schemeClr val="accent4">
                    <a:lumMod val="75000"/>
                  </a:schemeClr>
                </a:solidFill>
              </a:rPr>
              <a:t>layout(matrix(c(1,1,2,3), 2, 2, </a:t>
            </a:r>
            <a:r>
              <a:rPr lang="en-US" dirty="0" err="1">
                <a:solidFill>
                  <a:schemeClr val="accent4">
                    <a:lumMod val="75000"/>
                  </a:schemeClr>
                </a:solidFill>
              </a:rPr>
              <a:t>byrow</a:t>
            </a:r>
            <a:r>
              <a:rPr lang="en-US" dirty="0">
                <a:solidFill>
                  <a:schemeClr val="accent4">
                    <a:lumMod val="75000"/>
                  </a:schemeClr>
                </a:solidFill>
              </a:rPr>
              <a:t> = TRUE))</a:t>
            </a:r>
          </a:p>
          <a:p>
            <a:pPr marL="0" indent="0">
              <a:buNone/>
            </a:pPr>
            <a:r>
              <a:rPr lang="en-US" dirty="0"/>
              <a:t>    will create a 2x2 matrix, with 1 graph in the 1</a:t>
            </a:r>
            <a:r>
              <a:rPr lang="en-US" baseline="30000" dirty="0"/>
              <a:t>st</a:t>
            </a:r>
            <a:r>
              <a:rPr lang="en-US" dirty="0"/>
              <a:t> row and 2 graphs in the 2</a:t>
            </a:r>
            <a:r>
              <a:rPr lang="en-US" baseline="30000" dirty="0"/>
              <a:t>nd</a:t>
            </a:r>
            <a:r>
              <a:rPr lang="en-US" dirty="0"/>
              <a:t> row</a:t>
            </a:r>
            <a:endParaRPr lang="el-GR" dirty="0"/>
          </a:p>
        </p:txBody>
      </p:sp>
      <p:sp>
        <p:nvSpPr>
          <p:cNvPr id="4" name="Θέση υποσέλιδου 3">
            <a:extLst>
              <a:ext uri="{FF2B5EF4-FFF2-40B4-BE49-F238E27FC236}">
                <a16:creationId xmlns:a16="http://schemas.microsoft.com/office/drawing/2014/main" id="{C5C93C49-5B76-49F7-A5C6-8AC5FC8DD3D0}"/>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98EAA627-C475-4A68-B02B-2CA793244777}"/>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98C1D3E4-33C0-4C14-BA96-B25C63625441}"/>
              </a:ext>
            </a:extLst>
          </p:cNvPr>
          <p:cNvSpPr>
            <a:spLocks noGrp="1"/>
          </p:cNvSpPr>
          <p:nvPr>
            <p:ph type="sldNum" sz="quarter" idx="12"/>
          </p:nvPr>
        </p:nvSpPr>
        <p:spPr/>
        <p:txBody>
          <a:bodyPr/>
          <a:lstStyle/>
          <a:p>
            <a:pPr rtl="0"/>
            <a:fld id="{E31375A4-56A4-47D6-9801-1991572033F7}" type="slidenum">
              <a:rPr lang="el-GR" noProof="0" smtClean="0"/>
              <a:t>17</a:t>
            </a:fld>
            <a:endParaRPr lang="el-GR" noProof="0" dirty="0"/>
          </a:p>
        </p:txBody>
      </p:sp>
    </p:spTree>
    <p:extLst>
      <p:ext uri="{BB962C8B-B14F-4D97-AF65-F5344CB8AC3E}">
        <p14:creationId xmlns:p14="http://schemas.microsoft.com/office/powerpoint/2010/main" val="211143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BD8D7-0138-42EF-8D7D-1790D5ECD2C8}"/>
              </a:ext>
            </a:extLst>
          </p:cNvPr>
          <p:cNvSpPr>
            <a:spLocks noGrp="1"/>
          </p:cNvSpPr>
          <p:nvPr>
            <p:ph type="title"/>
          </p:nvPr>
        </p:nvSpPr>
        <p:spPr/>
        <p:txBody>
          <a:bodyPr/>
          <a:lstStyle/>
          <a:p>
            <a:r>
              <a:rPr lang="en-US" dirty="0"/>
              <a:t>Saving plots</a:t>
            </a:r>
            <a:endParaRPr lang="el-GR" dirty="0"/>
          </a:p>
        </p:txBody>
      </p:sp>
      <p:sp>
        <p:nvSpPr>
          <p:cNvPr id="9" name="Θέση κειμένου 8">
            <a:extLst>
              <a:ext uri="{FF2B5EF4-FFF2-40B4-BE49-F238E27FC236}">
                <a16:creationId xmlns:a16="http://schemas.microsoft.com/office/drawing/2014/main" id="{9DEDEC3C-5DEA-485C-A594-181ECBE87ABC}"/>
              </a:ext>
            </a:extLst>
          </p:cNvPr>
          <p:cNvSpPr>
            <a:spLocks noGrp="1"/>
          </p:cNvSpPr>
          <p:nvPr>
            <p:ph type="body" idx="1"/>
          </p:nvPr>
        </p:nvSpPr>
        <p:spPr/>
        <p:txBody>
          <a:bodyPr>
            <a:normAutofit/>
          </a:bodyPr>
          <a:lstStyle/>
          <a:p>
            <a:r>
              <a:rPr lang="en-US" dirty="0"/>
              <a:t>Using </a:t>
            </a:r>
            <a:r>
              <a:rPr lang="en-US" dirty="0" err="1"/>
              <a:t>Rstudio</a:t>
            </a:r>
            <a:endParaRPr lang="en-US" dirty="0"/>
          </a:p>
        </p:txBody>
      </p:sp>
      <p:sp>
        <p:nvSpPr>
          <p:cNvPr id="10" name="Θέση κειμένου 9">
            <a:extLst>
              <a:ext uri="{FF2B5EF4-FFF2-40B4-BE49-F238E27FC236}">
                <a16:creationId xmlns:a16="http://schemas.microsoft.com/office/drawing/2014/main" id="{2A5EF640-CE44-4E22-9595-F159620C7AB1}"/>
              </a:ext>
            </a:extLst>
          </p:cNvPr>
          <p:cNvSpPr>
            <a:spLocks noGrp="1"/>
          </p:cNvSpPr>
          <p:nvPr>
            <p:ph type="body" sz="quarter" idx="3"/>
          </p:nvPr>
        </p:nvSpPr>
        <p:spPr/>
        <p:txBody>
          <a:bodyPr>
            <a:normAutofit/>
          </a:bodyPr>
          <a:lstStyle/>
          <a:p>
            <a:r>
              <a:rPr lang="en-US" dirty="0"/>
              <a:t>Create a file in the format you want -&gt; create the graph -&gt; close the device</a:t>
            </a:r>
            <a:endParaRPr lang="el-GR" dirty="0"/>
          </a:p>
          <a:p>
            <a:endParaRPr lang="el-GR" dirty="0"/>
          </a:p>
        </p:txBody>
      </p:sp>
      <p:graphicFrame>
        <p:nvGraphicFramePr>
          <p:cNvPr id="12" name="Πίνακας 12">
            <a:extLst>
              <a:ext uri="{FF2B5EF4-FFF2-40B4-BE49-F238E27FC236}">
                <a16:creationId xmlns:a16="http://schemas.microsoft.com/office/drawing/2014/main" id="{1A1DFC90-EBBE-42F0-92E6-E2851F3C45B1}"/>
              </a:ext>
            </a:extLst>
          </p:cNvPr>
          <p:cNvGraphicFramePr>
            <a:graphicFrameLocks noGrp="1"/>
          </p:cNvGraphicFramePr>
          <p:nvPr>
            <p:ph sz="quarter" idx="4"/>
            <p:extLst>
              <p:ext uri="{D42A27DB-BD31-4B8C-83A1-F6EECF244321}">
                <p14:modId xmlns:p14="http://schemas.microsoft.com/office/powerpoint/2010/main" val="2960076246"/>
              </p:ext>
            </p:extLst>
          </p:nvPr>
        </p:nvGraphicFramePr>
        <p:xfrm>
          <a:off x="6708648" y="2345303"/>
          <a:ext cx="3446524" cy="3484880"/>
        </p:xfrm>
        <a:graphic>
          <a:graphicData uri="http://schemas.openxmlformats.org/drawingml/2006/table">
            <a:tbl>
              <a:tblPr firstRow="1" bandRow="1">
                <a:tableStyleId>{BC89EF96-8CEA-46FF-86C4-4CE0E7609802}</a:tableStyleId>
              </a:tblPr>
              <a:tblGrid>
                <a:gridCol w="1468176">
                  <a:extLst>
                    <a:ext uri="{9D8B030D-6E8A-4147-A177-3AD203B41FA5}">
                      <a16:colId xmlns:a16="http://schemas.microsoft.com/office/drawing/2014/main" val="2421336560"/>
                    </a:ext>
                  </a:extLst>
                </a:gridCol>
                <a:gridCol w="1978348">
                  <a:extLst>
                    <a:ext uri="{9D8B030D-6E8A-4147-A177-3AD203B41FA5}">
                      <a16:colId xmlns:a16="http://schemas.microsoft.com/office/drawing/2014/main" val="1150457367"/>
                    </a:ext>
                  </a:extLst>
                </a:gridCol>
              </a:tblGrid>
              <a:tr h="370840">
                <a:tc>
                  <a:txBody>
                    <a:bodyPr/>
                    <a:lstStyle/>
                    <a:p>
                      <a:r>
                        <a:rPr lang="en-US" dirty="0"/>
                        <a:t>Format</a:t>
                      </a:r>
                      <a:endParaRPr lang="el-GR" dirty="0"/>
                    </a:p>
                  </a:txBody>
                  <a:tcPr/>
                </a:tc>
                <a:tc>
                  <a:txBody>
                    <a:bodyPr/>
                    <a:lstStyle/>
                    <a:p>
                      <a:r>
                        <a:rPr lang="en-US" dirty="0"/>
                        <a:t>Example </a:t>
                      </a:r>
                      <a:endParaRPr lang="el-GR" dirty="0"/>
                    </a:p>
                  </a:txBody>
                  <a:tcPr/>
                </a:tc>
                <a:extLst>
                  <a:ext uri="{0D108BD9-81ED-4DB2-BD59-A6C34878D82A}">
                    <a16:rowId xmlns:a16="http://schemas.microsoft.com/office/drawing/2014/main" val="348027639"/>
                  </a:ext>
                </a:extLst>
              </a:tr>
              <a:tr h="370840">
                <a:tc>
                  <a:txBody>
                    <a:bodyPr/>
                    <a:lstStyle/>
                    <a:p>
                      <a:r>
                        <a:rPr lang="en-US" dirty="0"/>
                        <a:t>JPG</a:t>
                      </a:r>
                      <a:endParaRPr lang="el-GR" dirty="0"/>
                    </a:p>
                  </a:txBody>
                  <a:tcPr/>
                </a:tc>
                <a:tc>
                  <a:txBody>
                    <a:bodyPr/>
                    <a:lstStyle/>
                    <a:p>
                      <a:r>
                        <a:rPr lang="en-US" dirty="0"/>
                        <a:t>jpeg(“file.jpg”)</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39006339"/>
                  </a:ext>
                </a:extLst>
              </a:tr>
              <a:tr h="370840">
                <a:tc>
                  <a:txBody>
                    <a:bodyPr/>
                    <a:lstStyle/>
                    <a:p>
                      <a:r>
                        <a:rPr lang="en-US" dirty="0"/>
                        <a:t>PNG</a:t>
                      </a:r>
                      <a:endParaRPr lang="el-GR" dirty="0"/>
                    </a:p>
                  </a:txBody>
                  <a:tcPr/>
                </a:tc>
                <a:tc>
                  <a:txBody>
                    <a:bodyPr/>
                    <a:lstStyle/>
                    <a:p>
                      <a:r>
                        <a:rPr lang="en-US" dirty="0" err="1"/>
                        <a:t>png</a:t>
                      </a:r>
                      <a:r>
                        <a:rPr lang="en-US" dirty="0"/>
                        <a:t>(“file.png”)</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2950003743"/>
                  </a:ext>
                </a:extLst>
              </a:tr>
              <a:tr h="370840">
                <a:tc>
                  <a:txBody>
                    <a:bodyPr/>
                    <a:lstStyle/>
                    <a:p>
                      <a:r>
                        <a:rPr lang="en-US" dirty="0"/>
                        <a:t>PDF</a:t>
                      </a:r>
                      <a:endParaRPr lang="el-GR" dirty="0"/>
                    </a:p>
                  </a:txBody>
                  <a:tcPr/>
                </a:tc>
                <a:tc>
                  <a:txBody>
                    <a:bodyPr/>
                    <a:lstStyle/>
                    <a:p>
                      <a:r>
                        <a:rPr lang="en-US" dirty="0"/>
                        <a:t>pdf(“file.pdf”)</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3811470320"/>
                  </a:ext>
                </a:extLst>
              </a:tr>
              <a:tr h="370840">
                <a:tc gridSpan="2">
                  <a:txBody>
                    <a:bodyPr/>
                    <a:lstStyle/>
                    <a:p>
                      <a:pPr algn="ctr"/>
                      <a:r>
                        <a:rPr lang="en-US" dirty="0"/>
                        <a:t>…</a:t>
                      </a:r>
                      <a:endParaRPr lang="el-GR" dirty="0"/>
                    </a:p>
                  </a:txBody>
                  <a:tcPr/>
                </a:tc>
                <a:tc hMerge="1">
                  <a:txBody>
                    <a:bodyPr/>
                    <a:lstStyle/>
                    <a:p>
                      <a:endParaRPr lang="el-GR" dirty="0"/>
                    </a:p>
                  </a:txBody>
                  <a:tcPr/>
                </a:tc>
                <a:extLst>
                  <a:ext uri="{0D108BD9-81ED-4DB2-BD59-A6C34878D82A}">
                    <a16:rowId xmlns:a16="http://schemas.microsoft.com/office/drawing/2014/main" val="2585460607"/>
                  </a:ext>
                </a:extLst>
              </a:tr>
            </a:tbl>
          </a:graphicData>
        </a:graphic>
      </p:graphicFrame>
      <p:sp>
        <p:nvSpPr>
          <p:cNvPr id="4" name="Θέση υποσέλιδου 3">
            <a:extLst>
              <a:ext uri="{FF2B5EF4-FFF2-40B4-BE49-F238E27FC236}">
                <a16:creationId xmlns:a16="http://schemas.microsoft.com/office/drawing/2014/main" id="{8AB958FB-E83B-4B1B-86C1-DFC24D82AE2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3D41CABC-3075-4046-BC3B-691FDEFF1209}"/>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9C854434-BEC8-4743-AFC4-68CF4782A253}"/>
              </a:ext>
            </a:extLst>
          </p:cNvPr>
          <p:cNvSpPr>
            <a:spLocks noGrp="1"/>
          </p:cNvSpPr>
          <p:nvPr>
            <p:ph type="sldNum" sz="quarter" idx="12"/>
          </p:nvPr>
        </p:nvSpPr>
        <p:spPr/>
        <p:txBody>
          <a:bodyPr/>
          <a:lstStyle/>
          <a:p>
            <a:pPr rtl="0"/>
            <a:fld id="{E31375A4-56A4-47D6-9801-1991572033F7}" type="slidenum">
              <a:rPr lang="el-GR" noProof="0" smtClean="0"/>
              <a:t>18</a:t>
            </a:fld>
            <a:endParaRPr lang="el-GR" noProof="0" dirty="0"/>
          </a:p>
        </p:txBody>
      </p:sp>
      <p:pic>
        <p:nvPicPr>
          <p:cNvPr id="7" name="Εικόνα 6">
            <a:extLst>
              <a:ext uri="{FF2B5EF4-FFF2-40B4-BE49-F238E27FC236}">
                <a16:creationId xmlns:a16="http://schemas.microsoft.com/office/drawing/2014/main" id="{0D9D52C1-7644-4130-9B19-A9393F244CE6}"/>
              </a:ext>
            </a:extLst>
          </p:cNvPr>
          <p:cNvPicPr>
            <a:picLocks noChangeAspect="1"/>
          </p:cNvPicPr>
          <p:nvPr/>
        </p:nvPicPr>
        <p:blipFill rotWithShape="1">
          <a:blip r:embed="rId2"/>
          <a:srcRect l="60477" t="40207" r="833" b="5262"/>
          <a:stretch/>
        </p:blipFill>
        <p:spPr>
          <a:xfrm>
            <a:off x="1138755" y="2345303"/>
            <a:ext cx="4725598" cy="3744682"/>
          </a:xfrm>
          <a:prstGeom prst="rect">
            <a:avLst/>
          </a:prstGeom>
        </p:spPr>
      </p:pic>
      <p:sp>
        <p:nvSpPr>
          <p:cNvPr id="13" name="TextBox 12">
            <a:extLst>
              <a:ext uri="{FF2B5EF4-FFF2-40B4-BE49-F238E27FC236}">
                <a16:creationId xmlns:a16="http://schemas.microsoft.com/office/drawing/2014/main" id="{C65929B2-0294-4C3D-B2DF-7281FEF11708}"/>
              </a:ext>
            </a:extLst>
          </p:cNvPr>
          <p:cNvSpPr txBox="1"/>
          <p:nvPr/>
        </p:nvSpPr>
        <p:spPr>
          <a:xfrm>
            <a:off x="6653630" y="5923827"/>
            <a:ext cx="3747670" cy="276999"/>
          </a:xfrm>
          <a:prstGeom prst="rect">
            <a:avLst/>
          </a:prstGeom>
          <a:noFill/>
        </p:spPr>
        <p:txBody>
          <a:bodyPr wrap="square" rtlCol="0">
            <a:spAutoFit/>
          </a:bodyPr>
          <a:lstStyle/>
          <a:p>
            <a:r>
              <a:rPr lang="en-US" sz="1200" dirty="0">
                <a:solidFill>
                  <a:schemeClr val="accent2"/>
                </a:solidFill>
              </a:rPr>
              <a:t>https://www.stat.berkeley.edu/~s133/saving.html</a:t>
            </a:r>
            <a:endParaRPr lang="el-GR" sz="1200" dirty="0">
              <a:solidFill>
                <a:schemeClr val="accent2"/>
              </a:solidFill>
            </a:endParaRPr>
          </a:p>
        </p:txBody>
      </p:sp>
    </p:spTree>
    <p:extLst>
      <p:ext uri="{BB962C8B-B14F-4D97-AF65-F5344CB8AC3E}">
        <p14:creationId xmlns:p14="http://schemas.microsoft.com/office/powerpoint/2010/main" val="136000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6E5BB0-E43D-4957-9300-7FE119043C47}"/>
              </a:ext>
            </a:extLst>
          </p:cNvPr>
          <p:cNvSpPr>
            <a:spLocks noGrp="1"/>
          </p:cNvSpPr>
          <p:nvPr>
            <p:ph type="title"/>
          </p:nvPr>
        </p:nvSpPr>
        <p:spPr>
          <a:xfrm>
            <a:off x="1295400" y="306284"/>
            <a:ext cx="7428875" cy="751205"/>
          </a:xfrm>
        </p:spPr>
        <p:txBody>
          <a:bodyPr/>
          <a:lstStyle/>
          <a:p>
            <a:r>
              <a:rPr lang="en-US" dirty="0"/>
              <a:t>Resources used</a:t>
            </a:r>
            <a:endParaRPr lang="el-GR" dirty="0"/>
          </a:p>
        </p:txBody>
      </p:sp>
      <p:sp>
        <p:nvSpPr>
          <p:cNvPr id="3" name="Θέση περιεχομένου 2">
            <a:extLst>
              <a:ext uri="{FF2B5EF4-FFF2-40B4-BE49-F238E27FC236}">
                <a16:creationId xmlns:a16="http://schemas.microsoft.com/office/drawing/2014/main" id="{B0C7BEE4-6861-40CB-B94E-770709DD86B4}"/>
              </a:ext>
            </a:extLst>
          </p:cNvPr>
          <p:cNvSpPr>
            <a:spLocks noGrp="1"/>
          </p:cNvSpPr>
          <p:nvPr>
            <p:ph idx="1"/>
          </p:nvPr>
        </p:nvSpPr>
        <p:spPr>
          <a:xfrm>
            <a:off x="1295400" y="1663908"/>
            <a:ext cx="9601200" cy="3882453"/>
          </a:xfrm>
        </p:spPr>
        <p:txBody>
          <a:bodyPr>
            <a:normAutofit fontScale="77500" lnSpcReduction="20000"/>
          </a:bodyPr>
          <a:lstStyle/>
          <a:p>
            <a:r>
              <a:rPr lang="en-US" dirty="0">
                <a:hlinkClick r:id="rId2"/>
              </a:rPr>
              <a:t>https://www.learnbyexample.org/r-scatter-plot-base-graph/</a:t>
            </a:r>
            <a:endParaRPr lang="en-US" dirty="0"/>
          </a:p>
          <a:p>
            <a:r>
              <a:rPr lang="en-US" dirty="0">
                <a:hlinkClick r:id="rId3"/>
              </a:rPr>
              <a:t>http://rstudio-pubs-static.s3.amazonaws.com/450733_9a472ce9632f4ffbb2d6175aaaee5be6.html</a:t>
            </a:r>
            <a:endParaRPr lang="en-US" dirty="0"/>
          </a:p>
          <a:p>
            <a:r>
              <a:rPr lang="en-US" dirty="0">
                <a:hlinkClick r:id="rId4"/>
              </a:rPr>
              <a:t>https://rpubs.com/AjinkyaUC/Iris_DataSet</a:t>
            </a:r>
            <a:endParaRPr lang="en-US" dirty="0"/>
          </a:p>
          <a:p>
            <a:r>
              <a:rPr lang="en-US" dirty="0">
                <a:hlinkClick r:id="rId5"/>
              </a:rPr>
              <a:t>https://bookdown.org/mikemahoney218/LectureBook/welcome-to-idear.html#the-state-of-the-book</a:t>
            </a:r>
            <a:endParaRPr lang="en-US" dirty="0"/>
          </a:p>
          <a:p>
            <a:r>
              <a:rPr lang="en-US" dirty="0">
                <a:hlinkClick r:id="rId6"/>
              </a:rPr>
              <a:t>https://medium.com/@data_datum/r-for-newbies-explore-the-iris-dataset-with-r-16d1987f9edd</a:t>
            </a:r>
            <a:endParaRPr lang="en-US" dirty="0"/>
          </a:p>
          <a:p>
            <a:r>
              <a:rPr lang="en-US" dirty="0">
                <a:hlinkClick r:id="rId7"/>
              </a:rPr>
              <a:t>http://msudatascience.com/blog/2016/8/27/quick-analysis-in-r-with-the-iris-dataset</a:t>
            </a:r>
            <a:endParaRPr lang="en-US" dirty="0"/>
          </a:p>
          <a:p>
            <a:r>
              <a:rPr lang="en-US" dirty="0">
                <a:hlinkClick r:id="rId8"/>
              </a:rPr>
              <a:t>https://rpubs.com/moeransm/intro-iris</a:t>
            </a:r>
            <a:endParaRPr lang="en-US" dirty="0"/>
          </a:p>
          <a:p>
            <a:r>
              <a:rPr lang="en-US" dirty="0">
                <a:hlinkClick r:id="rId9"/>
              </a:rPr>
              <a:t>https://www.kaggle.com/antoniolopez/iris-data-visualization-with-r</a:t>
            </a:r>
            <a:endParaRPr lang="en-US" dirty="0"/>
          </a:p>
          <a:p>
            <a:r>
              <a:rPr lang="en-US" dirty="0">
                <a:hlinkClick r:id="rId10"/>
              </a:rPr>
              <a:t>https://warwick.ac.uk/fac/sci/moac/people/students/peter_cock/r/iris_plots/</a:t>
            </a:r>
            <a:endParaRPr lang="en-US" dirty="0"/>
          </a:p>
          <a:p>
            <a:r>
              <a:rPr kumimoji="0" lang="el-GR" altLang="el-GR" sz="2000" b="0" i="0" u="none" strike="noStrike" cap="none" normalizeH="0" baseline="0" dirty="0">
                <a:ln>
                  <a:noFill/>
                </a:ln>
                <a:solidFill>
                  <a:schemeClr val="tx1"/>
                </a:solidFill>
                <a:effectLst/>
                <a:latin typeface="Arial" panose="020B0604020202020204" pitchFamily="34" charset="0"/>
                <a:hlinkClick r:id="rId11"/>
              </a:rPr>
              <a:t>https://dplyr.tidyverse.org/</a:t>
            </a:r>
            <a:endParaRPr lang="en-US" altLang="el-GR" dirty="0">
              <a:latin typeface="Arial" panose="020B0604020202020204" pitchFamily="34" charset="0"/>
            </a:endParaRPr>
          </a:p>
          <a:p>
            <a:endParaRPr lang="en-US" dirty="0"/>
          </a:p>
          <a:p>
            <a:endParaRPr lang="en-US" dirty="0"/>
          </a:p>
          <a:p>
            <a:endParaRPr lang="el-GR" dirty="0"/>
          </a:p>
        </p:txBody>
      </p:sp>
      <p:sp>
        <p:nvSpPr>
          <p:cNvPr id="4" name="Θέση υποσέλιδου 3">
            <a:extLst>
              <a:ext uri="{FF2B5EF4-FFF2-40B4-BE49-F238E27FC236}">
                <a16:creationId xmlns:a16="http://schemas.microsoft.com/office/drawing/2014/main" id="{4613D362-87BD-4C70-8835-F816E5F79F1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D17D8F0-7155-411A-A451-1D59F3707F39}"/>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151C40AC-DCBF-423C-A2C6-8803FDDE9265}"/>
              </a:ext>
            </a:extLst>
          </p:cNvPr>
          <p:cNvSpPr>
            <a:spLocks noGrp="1"/>
          </p:cNvSpPr>
          <p:nvPr>
            <p:ph type="sldNum" sz="quarter" idx="12"/>
          </p:nvPr>
        </p:nvSpPr>
        <p:spPr/>
        <p:txBody>
          <a:bodyPr/>
          <a:lstStyle/>
          <a:p>
            <a:pPr rtl="0"/>
            <a:fld id="{E31375A4-56A4-47D6-9801-1991572033F7}" type="slidenum">
              <a:rPr lang="el-GR" noProof="0" smtClean="0"/>
              <a:t>19</a:t>
            </a:fld>
            <a:endParaRPr lang="el-GR" noProof="0" dirty="0"/>
          </a:p>
        </p:txBody>
      </p:sp>
    </p:spTree>
    <p:extLst>
      <p:ext uri="{BB962C8B-B14F-4D97-AF65-F5344CB8AC3E}">
        <p14:creationId xmlns:p14="http://schemas.microsoft.com/office/powerpoint/2010/main" val="107023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descr="Εικόνα που περιέχει υπαίθριος, άτομο, γυναίκα, νερό&#10;&#10;Περιγραφή που δημιουργήθηκε αυτόματα">
            <a:extLst>
              <a:ext uri="{FF2B5EF4-FFF2-40B4-BE49-F238E27FC236}">
                <a16:creationId xmlns:a16="http://schemas.microsoft.com/office/drawing/2014/main" id="{E8405F80-9A33-40E3-A9B6-E785867A3557}"/>
              </a:ext>
            </a:extLst>
          </p:cNvPr>
          <p:cNvPicPr>
            <a:picLocks noChangeAspect="1"/>
          </p:cNvPicPr>
          <p:nvPr/>
        </p:nvPicPr>
        <p:blipFill>
          <a:blip r:embed="rId2"/>
          <a:stretch>
            <a:fillRect/>
          </a:stretch>
        </p:blipFill>
        <p:spPr>
          <a:xfrm>
            <a:off x="825641" y="2027444"/>
            <a:ext cx="1812277" cy="1812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Τίτλος 1">
            <a:extLst>
              <a:ext uri="{FF2B5EF4-FFF2-40B4-BE49-F238E27FC236}">
                <a16:creationId xmlns:a16="http://schemas.microsoft.com/office/drawing/2014/main" id="{5266785A-CF58-47E9-B2B8-E9B8EA0DE9F8}"/>
              </a:ext>
            </a:extLst>
          </p:cNvPr>
          <p:cNvSpPr>
            <a:spLocks noGrp="1"/>
          </p:cNvSpPr>
          <p:nvPr>
            <p:ph type="title"/>
          </p:nvPr>
        </p:nvSpPr>
        <p:spPr>
          <a:xfrm>
            <a:off x="1295400" y="362303"/>
            <a:ext cx="9601200" cy="1069940"/>
          </a:xfrm>
        </p:spPr>
        <p:txBody>
          <a:bodyPr/>
          <a:lstStyle/>
          <a:p>
            <a:r>
              <a:rPr lang="en-US" dirty="0"/>
              <a:t>about::me</a:t>
            </a:r>
            <a:endParaRPr lang="el-GR" dirty="0"/>
          </a:p>
        </p:txBody>
      </p:sp>
      <p:sp>
        <p:nvSpPr>
          <p:cNvPr id="8" name="TextBox 7">
            <a:extLst>
              <a:ext uri="{FF2B5EF4-FFF2-40B4-BE49-F238E27FC236}">
                <a16:creationId xmlns:a16="http://schemas.microsoft.com/office/drawing/2014/main" id="{9BF2D561-507E-49CB-843C-9459167CAD5B}"/>
              </a:ext>
            </a:extLst>
          </p:cNvPr>
          <p:cNvSpPr txBox="1"/>
          <p:nvPr/>
        </p:nvSpPr>
        <p:spPr>
          <a:xfrm>
            <a:off x="3259849" y="2332391"/>
            <a:ext cx="7937698" cy="1200329"/>
          </a:xfrm>
          <a:prstGeom prst="rect">
            <a:avLst/>
          </a:prstGeom>
          <a:noFill/>
        </p:spPr>
        <p:txBody>
          <a:bodyPr wrap="square">
            <a:spAutoFit/>
          </a:bodyPr>
          <a:lstStyle/>
          <a:p>
            <a:pPr marL="285750" indent="-285750">
              <a:buFont typeface="Arial" panose="020B0604020202020204" pitchFamily="34" charset="0"/>
              <a:buChar char="•"/>
            </a:pPr>
            <a:r>
              <a:rPr lang="en-US" dirty="0"/>
              <a:t>PhD Candidate in Bioinformatics, Department of Pathology, Erasmus Medical Center</a:t>
            </a:r>
          </a:p>
          <a:p>
            <a:pPr marL="285750" indent="-285750">
              <a:buFont typeface="Arial" panose="020B0604020202020204" pitchFamily="34" charset="0"/>
              <a:buChar char="•"/>
            </a:pPr>
            <a:r>
              <a:rPr lang="en-US" dirty="0"/>
              <a:t>MSc in Informatics for Life Sciences, Bioinformatics Discipline, </a:t>
            </a:r>
            <a:r>
              <a:rPr lang="en-US" dirty="0" err="1"/>
              <a:t>UoP</a:t>
            </a:r>
            <a:endParaRPr lang="en-US" dirty="0"/>
          </a:p>
          <a:p>
            <a:pPr marL="285750" indent="-285750">
              <a:buFont typeface="Arial" panose="020B0604020202020204" pitchFamily="34" charset="0"/>
              <a:buChar char="•"/>
            </a:pPr>
            <a:r>
              <a:rPr lang="en-US" dirty="0"/>
              <a:t>Pharmacy Bachelor Degree, </a:t>
            </a:r>
            <a:r>
              <a:rPr lang="en-US" dirty="0" err="1"/>
              <a:t>UoP</a:t>
            </a:r>
            <a:endParaRPr lang="en-US" dirty="0"/>
          </a:p>
        </p:txBody>
      </p:sp>
      <p:sp>
        <p:nvSpPr>
          <p:cNvPr id="10" name="TextBox 9">
            <a:extLst>
              <a:ext uri="{FF2B5EF4-FFF2-40B4-BE49-F238E27FC236}">
                <a16:creationId xmlns:a16="http://schemas.microsoft.com/office/drawing/2014/main" id="{C707353D-7693-4052-A2A3-1697ADED592E}"/>
              </a:ext>
            </a:extLst>
          </p:cNvPr>
          <p:cNvSpPr txBox="1"/>
          <p:nvPr/>
        </p:nvSpPr>
        <p:spPr>
          <a:xfrm>
            <a:off x="1417453" y="5183042"/>
            <a:ext cx="5173980" cy="923330"/>
          </a:xfrm>
          <a:prstGeom prst="rect">
            <a:avLst/>
          </a:prstGeom>
          <a:noFill/>
        </p:spPr>
        <p:txBody>
          <a:bodyPr wrap="square">
            <a:spAutoFit/>
          </a:bodyPr>
          <a:lstStyle/>
          <a:p>
            <a:pPr algn="ctr"/>
            <a:r>
              <a:rPr lang="en-US" dirty="0"/>
              <a:t>(</a:t>
            </a:r>
            <a:r>
              <a:rPr lang="en-US" dirty="0" err="1"/>
              <a:t>Pharmaco</a:t>
            </a:r>
            <a:r>
              <a:rPr lang="en-US" dirty="0"/>
              <a:t>)genomics, Bioinformatics, Machine Learning, Health Economics, Text Mining, Biostatistics, Visualization </a:t>
            </a:r>
            <a:endParaRPr lang="el-GR" dirty="0"/>
          </a:p>
        </p:txBody>
      </p:sp>
      <p:cxnSp>
        <p:nvCxnSpPr>
          <p:cNvPr id="12" name="Ευθεία γραμμή σύνδεσης 11">
            <a:extLst>
              <a:ext uri="{FF2B5EF4-FFF2-40B4-BE49-F238E27FC236}">
                <a16:creationId xmlns:a16="http://schemas.microsoft.com/office/drawing/2014/main" id="{8E890EEE-F9EB-4402-9617-95FE47582AE7}"/>
              </a:ext>
            </a:extLst>
          </p:cNvPr>
          <p:cNvCxnSpPr/>
          <p:nvPr/>
        </p:nvCxnSpPr>
        <p:spPr>
          <a:xfrm flipH="1">
            <a:off x="6831463" y="4794646"/>
            <a:ext cx="1223889" cy="170012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72D466-EBD0-48E2-AE60-4F975B2B99F6}"/>
              </a:ext>
            </a:extLst>
          </p:cNvPr>
          <p:cNvSpPr txBox="1"/>
          <p:nvPr/>
        </p:nvSpPr>
        <p:spPr>
          <a:xfrm>
            <a:off x="8295382" y="5460041"/>
            <a:ext cx="2039815" cy="369332"/>
          </a:xfrm>
          <a:prstGeom prst="rect">
            <a:avLst/>
          </a:prstGeom>
          <a:noFill/>
        </p:spPr>
        <p:txBody>
          <a:bodyPr wrap="square">
            <a:spAutoFit/>
          </a:bodyPr>
          <a:lstStyle/>
          <a:p>
            <a:pPr marL="0" indent="0" algn="ctr">
              <a:buNone/>
            </a:pPr>
            <a:r>
              <a:rPr lang="en-US" dirty="0"/>
              <a:t>R / Python</a:t>
            </a:r>
          </a:p>
        </p:txBody>
      </p:sp>
      <p:grpSp>
        <p:nvGrpSpPr>
          <p:cNvPr id="32" name="Ομάδα 31">
            <a:extLst>
              <a:ext uri="{FF2B5EF4-FFF2-40B4-BE49-F238E27FC236}">
                <a16:creationId xmlns:a16="http://schemas.microsoft.com/office/drawing/2014/main" id="{85B81713-9A2B-4263-A692-3E1567CAD26C}"/>
              </a:ext>
            </a:extLst>
          </p:cNvPr>
          <p:cNvGrpSpPr/>
          <p:nvPr/>
        </p:nvGrpSpPr>
        <p:grpSpPr>
          <a:xfrm>
            <a:off x="948816" y="3936803"/>
            <a:ext cx="1565925" cy="574578"/>
            <a:chOff x="1091252" y="4135519"/>
            <a:chExt cx="1714836" cy="675121"/>
          </a:xfrm>
        </p:grpSpPr>
        <p:sp>
          <p:nvSpPr>
            <p:cNvPr id="19" name="TextBox 18">
              <a:extLst>
                <a:ext uri="{FF2B5EF4-FFF2-40B4-BE49-F238E27FC236}">
                  <a16:creationId xmlns:a16="http://schemas.microsoft.com/office/drawing/2014/main" id="{9FBC0C49-C450-4868-835B-9FEA2A9124A7}"/>
                </a:ext>
              </a:extLst>
            </p:cNvPr>
            <p:cNvSpPr txBox="1"/>
            <p:nvPr/>
          </p:nvSpPr>
          <p:spPr>
            <a:xfrm>
              <a:off x="1440685" y="4135519"/>
              <a:ext cx="1365403" cy="307777"/>
            </a:xfrm>
            <a:prstGeom prst="rect">
              <a:avLst/>
            </a:prstGeom>
            <a:noFill/>
          </p:spPr>
          <p:txBody>
            <a:bodyPr wrap="square">
              <a:spAutoFit/>
            </a:bodyPr>
            <a:lstStyle/>
            <a:p>
              <a:pPr marL="0" indent="0">
                <a:buNone/>
              </a:pPr>
              <a:r>
                <a:rPr lang="en-US" sz="1400" dirty="0"/>
                <a:t>@mtpandi17</a:t>
              </a:r>
            </a:p>
          </p:txBody>
        </p:sp>
        <p:pic>
          <p:nvPicPr>
            <p:cNvPr id="21" name="Εικόνα 20">
              <a:extLst>
                <a:ext uri="{FF2B5EF4-FFF2-40B4-BE49-F238E27FC236}">
                  <a16:creationId xmlns:a16="http://schemas.microsoft.com/office/drawing/2014/main" id="{EE77D776-CA2F-4B71-A06B-006BBD27F0D1}"/>
                </a:ext>
              </a:extLst>
            </p:cNvPr>
            <p:cNvPicPr>
              <a:picLocks noChangeAspect="1"/>
            </p:cNvPicPr>
            <p:nvPr/>
          </p:nvPicPr>
          <p:blipFill>
            <a:blip r:embed="rId3"/>
            <a:stretch>
              <a:fillRect/>
            </a:stretch>
          </p:blipFill>
          <p:spPr>
            <a:xfrm>
              <a:off x="1091252" y="4163124"/>
              <a:ext cx="348596" cy="261354"/>
            </a:xfrm>
            <a:prstGeom prst="rect">
              <a:avLst/>
            </a:prstGeom>
          </p:spPr>
        </p:pic>
        <p:pic>
          <p:nvPicPr>
            <p:cNvPr id="30" name="Εικόνα 29" descr="Εικόνα που περιέχει σχεδίαση&#10;&#10;Περιγραφή που δημιουργήθηκε αυτόματα">
              <a:extLst>
                <a:ext uri="{FF2B5EF4-FFF2-40B4-BE49-F238E27FC236}">
                  <a16:creationId xmlns:a16="http://schemas.microsoft.com/office/drawing/2014/main" id="{2336E25B-61B7-467A-B9F5-329251119671}"/>
                </a:ext>
              </a:extLst>
            </p:cNvPr>
            <p:cNvPicPr>
              <a:picLocks noChangeAspect="1"/>
            </p:cNvPicPr>
            <p:nvPr/>
          </p:nvPicPr>
          <p:blipFill>
            <a:blip r:embed="rId4"/>
            <a:stretch>
              <a:fillRect/>
            </a:stretch>
          </p:blipFill>
          <p:spPr>
            <a:xfrm>
              <a:off x="1125810" y="4543747"/>
              <a:ext cx="261354" cy="261354"/>
            </a:xfrm>
            <a:prstGeom prst="rect">
              <a:avLst/>
            </a:prstGeom>
          </p:spPr>
        </p:pic>
        <p:sp>
          <p:nvSpPr>
            <p:cNvPr id="33" name="TextBox 32">
              <a:extLst>
                <a:ext uri="{FF2B5EF4-FFF2-40B4-BE49-F238E27FC236}">
                  <a16:creationId xmlns:a16="http://schemas.microsoft.com/office/drawing/2014/main" id="{91126090-E3C1-4F1F-AAA5-002F767439A8}"/>
                </a:ext>
              </a:extLst>
            </p:cNvPr>
            <p:cNvSpPr txBox="1"/>
            <p:nvPr/>
          </p:nvSpPr>
          <p:spPr>
            <a:xfrm>
              <a:off x="1439848" y="4472086"/>
              <a:ext cx="1223889" cy="338554"/>
            </a:xfrm>
            <a:prstGeom prst="rect">
              <a:avLst/>
            </a:prstGeom>
            <a:noFill/>
          </p:spPr>
          <p:txBody>
            <a:bodyPr wrap="square">
              <a:spAutoFit/>
            </a:bodyPr>
            <a:lstStyle/>
            <a:p>
              <a:pPr marL="0" indent="0">
                <a:buNone/>
              </a:pPr>
              <a:r>
                <a:rPr lang="en-US" sz="1600" dirty="0"/>
                <a:t>@</a:t>
              </a:r>
              <a:r>
                <a:rPr lang="en-US" sz="1400" dirty="0"/>
                <a:t>mtpandi</a:t>
              </a:r>
              <a:endParaRPr lang="en-US" sz="1600" dirty="0"/>
            </a:p>
          </p:txBody>
        </p:sp>
      </p:grpSp>
      <p:sp>
        <p:nvSpPr>
          <p:cNvPr id="2" name="Θέση ημερομηνίας 1">
            <a:extLst>
              <a:ext uri="{FF2B5EF4-FFF2-40B4-BE49-F238E27FC236}">
                <a16:creationId xmlns:a16="http://schemas.microsoft.com/office/drawing/2014/main" id="{326C7FFC-AA0C-4390-87B1-929BA7B58686}"/>
              </a:ext>
            </a:extLst>
          </p:cNvPr>
          <p:cNvSpPr>
            <a:spLocks noGrp="1"/>
          </p:cNvSpPr>
          <p:nvPr>
            <p:ph type="dt" sz="half" idx="10"/>
          </p:nvPr>
        </p:nvSpPr>
        <p:spPr/>
        <p:txBody>
          <a:bodyPr/>
          <a:lstStyle/>
          <a:p>
            <a:pPr rtl="0"/>
            <a:fld id="{E2E91803-DC84-4756-B0DF-70D276493F12}" type="datetime1">
              <a:rPr lang="el-GR" noProof="0" smtClean="0"/>
              <a:t>10/9/2020</a:t>
            </a:fld>
            <a:endParaRPr lang="el-GR" noProof="0" dirty="0"/>
          </a:p>
        </p:txBody>
      </p:sp>
      <p:sp>
        <p:nvSpPr>
          <p:cNvPr id="3" name="Θέση υποσέλιδου 2">
            <a:extLst>
              <a:ext uri="{FF2B5EF4-FFF2-40B4-BE49-F238E27FC236}">
                <a16:creationId xmlns:a16="http://schemas.microsoft.com/office/drawing/2014/main" id="{C3390C4B-B9AA-4C6F-A029-BBACAFA94DC1}"/>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4" name="Θέση αριθμού διαφάνειας 3">
            <a:extLst>
              <a:ext uri="{FF2B5EF4-FFF2-40B4-BE49-F238E27FC236}">
                <a16:creationId xmlns:a16="http://schemas.microsoft.com/office/drawing/2014/main" id="{0B04B08D-BC96-4C05-8CA6-8A3C33599F4F}"/>
              </a:ext>
            </a:extLst>
          </p:cNvPr>
          <p:cNvSpPr>
            <a:spLocks noGrp="1"/>
          </p:cNvSpPr>
          <p:nvPr>
            <p:ph type="sldNum" sz="quarter" idx="12"/>
          </p:nvPr>
        </p:nvSpPr>
        <p:spPr/>
        <p:txBody>
          <a:bodyPr/>
          <a:lstStyle/>
          <a:p>
            <a:pPr rtl="0"/>
            <a:fld id="{E31375A4-56A4-47D6-9801-1991572033F7}" type="slidenum">
              <a:rPr lang="el-GR" noProof="0" smtClean="0"/>
              <a:t>2</a:t>
            </a:fld>
            <a:endParaRPr lang="el-GR" noProof="0" dirty="0"/>
          </a:p>
        </p:txBody>
      </p:sp>
    </p:spTree>
    <p:extLst>
      <p:ext uri="{BB962C8B-B14F-4D97-AF65-F5344CB8AC3E}">
        <p14:creationId xmlns:p14="http://schemas.microsoft.com/office/powerpoint/2010/main" val="289641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F7BD62-6609-4A25-9F4E-DD7E7EF04276}"/>
              </a:ext>
            </a:extLst>
          </p:cNvPr>
          <p:cNvSpPr>
            <a:spLocks noGrp="1"/>
          </p:cNvSpPr>
          <p:nvPr>
            <p:ph type="title"/>
          </p:nvPr>
        </p:nvSpPr>
        <p:spPr/>
        <p:txBody>
          <a:bodyPr/>
          <a:lstStyle/>
          <a:p>
            <a:r>
              <a:rPr lang="en-US" dirty="0"/>
              <a:t>Resources used (cont.)</a:t>
            </a:r>
            <a:endParaRPr lang="el-GR" dirty="0"/>
          </a:p>
        </p:txBody>
      </p:sp>
      <p:sp>
        <p:nvSpPr>
          <p:cNvPr id="3" name="Θέση περιεχομένου 2">
            <a:extLst>
              <a:ext uri="{FF2B5EF4-FFF2-40B4-BE49-F238E27FC236}">
                <a16:creationId xmlns:a16="http://schemas.microsoft.com/office/drawing/2014/main" id="{D7AE1F05-AFC0-4A0C-8E87-81B0AF4ECF47}"/>
              </a:ext>
            </a:extLst>
          </p:cNvPr>
          <p:cNvSpPr>
            <a:spLocks noGrp="1"/>
          </p:cNvSpPr>
          <p:nvPr>
            <p:ph idx="1"/>
          </p:nvPr>
        </p:nvSpPr>
        <p:spPr/>
        <p:txBody>
          <a:bodyPr/>
          <a:lstStyle/>
          <a:p>
            <a:r>
              <a:rPr kumimoji="0" lang="el-GR" altLang="el-GR" sz="2000" b="0" i="0" u="none" strike="noStrike" cap="none" normalizeH="0" baseline="0" dirty="0">
                <a:ln>
                  <a:noFill/>
                </a:ln>
                <a:solidFill>
                  <a:schemeClr val="tx1"/>
                </a:solidFill>
                <a:effectLst/>
                <a:latin typeface="Arial" panose="020B0604020202020204" pitchFamily="34" charset="0"/>
                <a:hlinkClick r:id="rId2"/>
              </a:rPr>
              <a:t>https://cran.r-project.org/web/packages/dplyr/vignettes/dplyr.html</a:t>
            </a:r>
            <a:endParaRPr kumimoji="0" lang="en-US" altLang="el-GR" sz="2000" b="0" i="0" u="none" strike="noStrike" cap="none" normalizeH="0" baseline="0" dirty="0">
              <a:ln>
                <a:noFill/>
              </a:ln>
              <a:solidFill>
                <a:schemeClr val="tx1"/>
              </a:solidFill>
              <a:effectLst/>
              <a:latin typeface="Arial" panose="020B0604020202020204" pitchFamily="34" charset="0"/>
            </a:endParaRPr>
          </a:p>
          <a:p>
            <a:r>
              <a:rPr kumimoji="0" lang="el-GR" altLang="el-GR" sz="2000" b="0" i="0" u="none" strike="noStrike" cap="none" normalizeH="0" baseline="0" dirty="0">
                <a:ln>
                  <a:noFill/>
                </a:ln>
                <a:solidFill>
                  <a:schemeClr val="tx1"/>
                </a:solidFill>
                <a:effectLst/>
                <a:latin typeface="Arial" panose="020B0604020202020204" pitchFamily="34" charset="0"/>
                <a:hlinkClick r:id="rId3"/>
              </a:rPr>
              <a:t>https://ggplot2.tidyverse.org/</a:t>
            </a:r>
            <a:endParaRPr kumimoji="0" lang="en-US" altLang="el-GR" sz="2000" b="0" i="0" u="none" strike="noStrike" cap="none" normalizeH="0" baseline="0" dirty="0">
              <a:ln>
                <a:noFill/>
              </a:ln>
              <a:solidFill>
                <a:schemeClr val="tx1"/>
              </a:solidFill>
              <a:effectLst/>
              <a:latin typeface="Arial" panose="020B0604020202020204" pitchFamily="34" charset="0"/>
            </a:endParaRPr>
          </a:p>
          <a:p>
            <a:r>
              <a:rPr kumimoji="0" lang="en-US" altLang="el-GR" sz="2000" b="0" i="0" u="none" strike="noStrike" cap="none" normalizeH="0" baseline="0" dirty="0">
                <a:ln>
                  <a:noFill/>
                </a:ln>
                <a:solidFill>
                  <a:schemeClr val="tx1"/>
                </a:solidFill>
                <a:effectLst/>
                <a:latin typeface="Arial" panose="020B0604020202020204" pitchFamily="34" charset="0"/>
                <a:hlinkClick r:id="rId4"/>
              </a:rPr>
              <a:t>https://towardsdatascience.com/dealing-with-apply-functions-in-r-ea99d3f49a71</a:t>
            </a:r>
            <a:endParaRPr kumimoji="0" lang="en-US" altLang="el-GR" sz="2000" b="0" i="0" u="none" strike="noStrike" cap="none" normalizeH="0" baseline="0" dirty="0">
              <a:ln>
                <a:noFill/>
              </a:ln>
              <a:solidFill>
                <a:schemeClr val="tx1"/>
              </a:solidFill>
              <a:effectLst/>
              <a:latin typeface="Arial" panose="020B0604020202020204" pitchFamily="34" charset="0"/>
            </a:endParaRPr>
          </a:p>
          <a:p>
            <a:r>
              <a:rPr lang="en-US" dirty="0">
                <a:hlinkClick r:id="rId5"/>
              </a:rPr>
              <a:t>https://www.r-graph-gallery.com/</a:t>
            </a:r>
            <a:endParaRPr lang="en-US" dirty="0"/>
          </a:p>
          <a:p>
            <a:r>
              <a:rPr lang="en-US" dirty="0">
                <a:hlinkClick r:id="rId6"/>
              </a:rPr>
              <a:t>https://www.rdocumentation.org/packages/graphics/versions/3.4.0/topics/plot</a:t>
            </a:r>
            <a:endParaRPr lang="en-US" dirty="0"/>
          </a:p>
          <a:p>
            <a:r>
              <a:rPr lang="en-US" dirty="0">
                <a:hlinkClick r:id="rId7"/>
              </a:rPr>
              <a:t>http://www.sthda.com/english/wiki/colors-in-r</a:t>
            </a:r>
            <a:endParaRPr lang="en-US" dirty="0"/>
          </a:p>
          <a:p>
            <a:r>
              <a:rPr lang="en-US" dirty="0">
                <a:hlinkClick r:id="rId8"/>
              </a:rPr>
              <a:t>https://www.statmethods.net/graphs/index.html</a:t>
            </a:r>
            <a:endParaRPr lang="en-US" dirty="0"/>
          </a:p>
          <a:p>
            <a:r>
              <a:rPr lang="en-US" dirty="0">
                <a:hlinkClick r:id="rId9"/>
              </a:rPr>
              <a:t>https://www.statmethods.net/advgraphs/index.html</a:t>
            </a:r>
            <a:endParaRPr lang="en-US" dirty="0"/>
          </a:p>
          <a:p>
            <a:endParaRPr lang="el-GR" dirty="0"/>
          </a:p>
        </p:txBody>
      </p:sp>
      <p:sp>
        <p:nvSpPr>
          <p:cNvPr id="4" name="Θέση υποσέλιδου 3">
            <a:extLst>
              <a:ext uri="{FF2B5EF4-FFF2-40B4-BE49-F238E27FC236}">
                <a16:creationId xmlns:a16="http://schemas.microsoft.com/office/drawing/2014/main" id="{7220719B-D744-47DD-B8A8-3284766802A0}"/>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2D3AC424-6E2D-4B9D-B291-D62F0597F7D3}"/>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F9DE2578-91C3-497C-835D-438E6E636ABA}"/>
              </a:ext>
            </a:extLst>
          </p:cNvPr>
          <p:cNvSpPr>
            <a:spLocks noGrp="1"/>
          </p:cNvSpPr>
          <p:nvPr>
            <p:ph type="sldNum" sz="quarter" idx="12"/>
          </p:nvPr>
        </p:nvSpPr>
        <p:spPr/>
        <p:txBody>
          <a:bodyPr/>
          <a:lstStyle/>
          <a:p>
            <a:pPr rtl="0"/>
            <a:fld id="{E31375A4-56A4-47D6-9801-1991572033F7}" type="slidenum">
              <a:rPr lang="el-GR" noProof="0" smtClean="0"/>
              <a:t>20</a:t>
            </a:fld>
            <a:endParaRPr lang="el-GR" noProof="0" dirty="0"/>
          </a:p>
        </p:txBody>
      </p:sp>
    </p:spTree>
    <p:extLst>
      <p:ext uri="{BB962C8B-B14F-4D97-AF65-F5344CB8AC3E}">
        <p14:creationId xmlns:p14="http://schemas.microsoft.com/office/powerpoint/2010/main" val="279071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FDC419-798A-4499-89B4-46D2C39441EB}"/>
              </a:ext>
            </a:extLst>
          </p:cNvPr>
          <p:cNvSpPr>
            <a:spLocks noGrp="1"/>
          </p:cNvSpPr>
          <p:nvPr>
            <p:ph type="title"/>
          </p:nvPr>
        </p:nvSpPr>
        <p:spPr/>
        <p:txBody>
          <a:bodyPr/>
          <a:lstStyle/>
          <a:p>
            <a:r>
              <a:rPr lang="en-US" dirty="0"/>
              <a:t>Part II </a:t>
            </a:r>
            <a:endParaRPr lang="el-GR" dirty="0"/>
          </a:p>
        </p:txBody>
      </p:sp>
      <p:sp>
        <p:nvSpPr>
          <p:cNvPr id="3" name="Θέση κειμένου 2">
            <a:extLst>
              <a:ext uri="{FF2B5EF4-FFF2-40B4-BE49-F238E27FC236}">
                <a16:creationId xmlns:a16="http://schemas.microsoft.com/office/drawing/2014/main" id="{E3839D8A-7E94-4CBB-94DD-CBBE9E3EA7B6}"/>
              </a:ext>
            </a:extLst>
          </p:cNvPr>
          <p:cNvSpPr>
            <a:spLocks noGrp="1"/>
          </p:cNvSpPr>
          <p:nvPr>
            <p:ph type="body" idx="1"/>
          </p:nvPr>
        </p:nvSpPr>
        <p:spPr/>
        <p:txBody>
          <a:bodyPr/>
          <a:lstStyle/>
          <a:p>
            <a:r>
              <a:rPr lang="en-US" dirty="0"/>
              <a:t>Data Manipulation</a:t>
            </a:r>
            <a:endParaRPr lang="el-GR" dirty="0"/>
          </a:p>
        </p:txBody>
      </p:sp>
      <p:sp>
        <p:nvSpPr>
          <p:cNvPr id="4" name="Θέση υποσέλιδου 3">
            <a:extLst>
              <a:ext uri="{FF2B5EF4-FFF2-40B4-BE49-F238E27FC236}">
                <a16:creationId xmlns:a16="http://schemas.microsoft.com/office/drawing/2014/main" id="{2D4DC851-DAF3-49C5-8EAF-7743B78FE5A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DA6FE7A9-7405-4AB7-BEBD-2AFF57083AA1}"/>
              </a:ext>
            </a:extLst>
          </p:cNvPr>
          <p:cNvSpPr>
            <a:spLocks noGrp="1"/>
          </p:cNvSpPr>
          <p:nvPr>
            <p:ph type="dt" sz="half" idx="10"/>
          </p:nvPr>
        </p:nvSpPr>
        <p:spPr/>
        <p:txBody>
          <a:bodyPr/>
          <a:lstStyle/>
          <a:p>
            <a:pPr rtl="0"/>
            <a:fld id="{74B5E8AA-95E9-49A1-853C-80B525F4A0AE}"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F7465A8C-1E37-469F-85C2-170AB3F1AF60}"/>
              </a:ext>
            </a:extLst>
          </p:cNvPr>
          <p:cNvSpPr>
            <a:spLocks noGrp="1"/>
          </p:cNvSpPr>
          <p:nvPr>
            <p:ph type="sldNum" sz="quarter" idx="12"/>
          </p:nvPr>
        </p:nvSpPr>
        <p:spPr/>
        <p:txBody>
          <a:bodyPr/>
          <a:lstStyle/>
          <a:p>
            <a:pPr rtl="0"/>
            <a:fld id="{E31375A4-56A4-47D6-9801-1991572033F7}" type="slidenum">
              <a:rPr lang="el-GR" noProof="0" smtClean="0"/>
              <a:t>3</a:t>
            </a:fld>
            <a:endParaRPr lang="el-GR" noProof="0" dirty="0"/>
          </a:p>
        </p:txBody>
      </p:sp>
    </p:spTree>
    <p:extLst>
      <p:ext uri="{BB962C8B-B14F-4D97-AF65-F5344CB8AC3E}">
        <p14:creationId xmlns:p14="http://schemas.microsoft.com/office/powerpoint/2010/main" val="59004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A061A36B-9C8A-40B9-929D-81BB23585DBF}"/>
              </a:ext>
            </a:extLst>
          </p:cNvPr>
          <p:cNvSpPr>
            <a:spLocks noGrp="1"/>
          </p:cNvSpPr>
          <p:nvPr>
            <p:ph type="title"/>
          </p:nvPr>
        </p:nvSpPr>
        <p:spPr/>
        <p:txBody>
          <a:bodyPr/>
          <a:lstStyle/>
          <a:p>
            <a:r>
              <a:rPr lang="en-US" dirty="0"/>
              <a:t>Table of contents</a:t>
            </a:r>
            <a:endParaRPr lang="el-GR" dirty="0"/>
          </a:p>
        </p:txBody>
      </p:sp>
      <p:sp>
        <p:nvSpPr>
          <p:cNvPr id="6" name="Θέση περιεχομένου 5">
            <a:extLst>
              <a:ext uri="{FF2B5EF4-FFF2-40B4-BE49-F238E27FC236}">
                <a16:creationId xmlns:a16="http://schemas.microsoft.com/office/drawing/2014/main" id="{C6755766-D021-4D53-9C36-A39A30AF6277}"/>
              </a:ext>
            </a:extLst>
          </p:cNvPr>
          <p:cNvSpPr>
            <a:spLocks noGrp="1"/>
          </p:cNvSpPr>
          <p:nvPr>
            <p:ph sz="half" idx="1"/>
          </p:nvPr>
        </p:nvSpPr>
        <p:spPr/>
        <p:txBody>
          <a:bodyPr>
            <a:normAutofit fontScale="70000" lnSpcReduction="20000"/>
          </a:bodyPr>
          <a:lstStyle/>
          <a:p>
            <a:r>
              <a:rPr lang="en-US" dirty="0"/>
              <a:t>Iris dataset</a:t>
            </a:r>
          </a:p>
          <a:p>
            <a:r>
              <a:rPr lang="en-US" dirty="0"/>
              <a:t>Data frames</a:t>
            </a:r>
          </a:p>
          <a:p>
            <a:r>
              <a:rPr lang="en-US" dirty="0"/>
              <a:t>Data processing</a:t>
            </a:r>
          </a:p>
          <a:p>
            <a:r>
              <a:rPr lang="en-US" dirty="0"/>
              <a:t>Basic plotting in R – Histograms &amp; Density plots</a:t>
            </a:r>
          </a:p>
          <a:p>
            <a:r>
              <a:rPr lang="en-US" dirty="0"/>
              <a:t>Basic plotting in R – Bar plots</a:t>
            </a:r>
          </a:p>
          <a:p>
            <a:r>
              <a:rPr lang="en-US" dirty="0"/>
              <a:t>Basic plotting in R – Pie charts</a:t>
            </a:r>
          </a:p>
          <a:p>
            <a:r>
              <a:rPr lang="en-US" dirty="0"/>
              <a:t>Basic plotting in R – Boxplots</a:t>
            </a:r>
          </a:p>
          <a:p>
            <a:r>
              <a:rPr lang="en-US" dirty="0"/>
              <a:t>Basic plotting in R – Scatter plot</a:t>
            </a:r>
          </a:p>
          <a:p>
            <a:r>
              <a:rPr lang="en-US" dirty="0"/>
              <a:t>Basic plotting in R – plot() options</a:t>
            </a:r>
          </a:p>
          <a:p>
            <a:r>
              <a:rPr lang="en-US" dirty="0"/>
              <a:t>Graphical parameters</a:t>
            </a:r>
          </a:p>
          <a:p>
            <a:r>
              <a:rPr lang="en-US" dirty="0"/>
              <a:t>Customizing a graph</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l-GR" dirty="0"/>
          </a:p>
        </p:txBody>
      </p:sp>
      <p:sp>
        <p:nvSpPr>
          <p:cNvPr id="2" name="Θέση περιεχομένου 1">
            <a:extLst>
              <a:ext uri="{FF2B5EF4-FFF2-40B4-BE49-F238E27FC236}">
                <a16:creationId xmlns:a16="http://schemas.microsoft.com/office/drawing/2014/main" id="{5BE865DF-9199-4467-AB14-50D5C928914D}"/>
              </a:ext>
            </a:extLst>
          </p:cNvPr>
          <p:cNvSpPr>
            <a:spLocks noGrp="1"/>
          </p:cNvSpPr>
          <p:nvPr>
            <p:ph sz="half" idx="2"/>
          </p:nvPr>
        </p:nvSpPr>
        <p:spPr/>
        <p:txBody>
          <a:bodyPr>
            <a:normAutofit fontScale="70000" lnSpcReduction="20000"/>
          </a:bodyPr>
          <a:lstStyle/>
          <a:p>
            <a:r>
              <a:rPr lang="en-US" dirty="0"/>
              <a:t>Multiple plots</a:t>
            </a:r>
          </a:p>
          <a:p>
            <a:r>
              <a:rPr lang="en-US" dirty="0"/>
              <a:t>Saving plots</a:t>
            </a:r>
          </a:p>
          <a:p>
            <a:r>
              <a:rPr lang="en-US" dirty="0"/>
              <a:t>Resources used </a:t>
            </a:r>
          </a:p>
        </p:txBody>
      </p:sp>
      <p:sp>
        <p:nvSpPr>
          <p:cNvPr id="4" name="Θέση υποσέλιδου 3">
            <a:extLst>
              <a:ext uri="{FF2B5EF4-FFF2-40B4-BE49-F238E27FC236}">
                <a16:creationId xmlns:a16="http://schemas.microsoft.com/office/drawing/2014/main" id="{62D05519-4561-412D-9786-CBEA6594F81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7" name="Θέση αριθμού διαφάνειας 6">
            <a:extLst>
              <a:ext uri="{FF2B5EF4-FFF2-40B4-BE49-F238E27FC236}">
                <a16:creationId xmlns:a16="http://schemas.microsoft.com/office/drawing/2014/main" id="{C2464628-EA46-42B2-856A-93E25A890CC3}"/>
              </a:ext>
            </a:extLst>
          </p:cNvPr>
          <p:cNvSpPr>
            <a:spLocks noGrp="1"/>
          </p:cNvSpPr>
          <p:nvPr>
            <p:ph type="sldNum" sz="quarter" idx="12"/>
          </p:nvPr>
        </p:nvSpPr>
        <p:spPr/>
        <p:txBody>
          <a:bodyPr/>
          <a:lstStyle/>
          <a:p>
            <a:pPr rtl="0"/>
            <a:fld id="{E31375A4-56A4-47D6-9801-1991572033F7}" type="slidenum">
              <a:rPr lang="el-GR" noProof="0" smtClean="0"/>
              <a:t>4</a:t>
            </a:fld>
            <a:endParaRPr lang="el-GR" noProof="0" dirty="0"/>
          </a:p>
        </p:txBody>
      </p:sp>
      <p:sp>
        <p:nvSpPr>
          <p:cNvPr id="8" name="Θέση ημερομηνίας 7">
            <a:extLst>
              <a:ext uri="{FF2B5EF4-FFF2-40B4-BE49-F238E27FC236}">
                <a16:creationId xmlns:a16="http://schemas.microsoft.com/office/drawing/2014/main" id="{ADC08F09-C232-466B-AFA9-B2B1DC459179}"/>
              </a:ext>
            </a:extLst>
          </p:cNvPr>
          <p:cNvSpPr>
            <a:spLocks noGrp="1"/>
          </p:cNvSpPr>
          <p:nvPr>
            <p:ph type="dt" sz="half" idx="10"/>
          </p:nvPr>
        </p:nvSpPr>
        <p:spPr/>
        <p:txBody>
          <a:bodyPr/>
          <a:lstStyle/>
          <a:p>
            <a:pPr rtl="0"/>
            <a:fld id="{C16BEE34-F369-454D-A62F-07FE58802FBC}" type="datetime1">
              <a:rPr lang="el-GR" noProof="0" smtClean="0"/>
              <a:t>10/9/2020</a:t>
            </a:fld>
            <a:endParaRPr lang="el-GR" noProof="0" dirty="0"/>
          </a:p>
        </p:txBody>
      </p:sp>
    </p:spTree>
    <p:extLst>
      <p:ext uri="{BB962C8B-B14F-4D97-AF65-F5344CB8AC3E}">
        <p14:creationId xmlns:p14="http://schemas.microsoft.com/office/powerpoint/2010/main" val="118009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67B11F-AC29-45A3-B4A9-71F40828300D}"/>
              </a:ext>
            </a:extLst>
          </p:cNvPr>
          <p:cNvSpPr>
            <a:spLocks noGrp="1"/>
          </p:cNvSpPr>
          <p:nvPr>
            <p:ph type="title"/>
          </p:nvPr>
        </p:nvSpPr>
        <p:spPr>
          <a:xfrm>
            <a:off x="1295400" y="181110"/>
            <a:ext cx="9601200" cy="852343"/>
          </a:xfrm>
        </p:spPr>
        <p:txBody>
          <a:bodyPr/>
          <a:lstStyle/>
          <a:p>
            <a:r>
              <a:rPr lang="en-US" dirty="0"/>
              <a:t>Iris Plants Database</a:t>
            </a:r>
            <a:endParaRPr lang="el-GR" dirty="0"/>
          </a:p>
        </p:txBody>
      </p:sp>
      <p:sp>
        <p:nvSpPr>
          <p:cNvPr id="3" name="Θέση περιεχομένου 2">
            <a:extLst>
              <a:ext uri="{FF2B5EF4-FFF2-40B4-BE49-F238E27FC236}">
                <a16:creationId xmlns:a16="http://schemas.microsoft.com/office/drawing/2014/main" id="{C5AFED9F-0808-42A0-82D1-76DBE02C8352}"/>
              </a:ext>
            </a:extLst>
          </p:cNvPr>
          <p:cNvSpPr>
            <a:spLocks noGrp="1"/>
          </p:cNvSpPr>
          <p:nvPr>
            <p:ph idx="1"/>
          </p:nvPr>
        </p:nvSpPr>
        <p:spPr>
          <a:xfrm>
            <a:off x="1295400" y="1370007"/>
            <a:ext cx="9601200" cy="4348163"/>
          </a:xfrm>
        </p:spPr>
        <p:txBody>
          <a:bodyPr>
            <a:normAutofit lnSpcReduction="10000"/>
          </a:bodyPr>
          <a:lstStyle/>
          <a:p>
            <a:r>
              <a:rPr lang="en-US" dirty="0"/>
              <a:t>Data set created by Fisher (</a:t>
            </a:r>
            <a:r>
              <a:rPr lang="en-US" dirty="0" err="1"/>
              <a:t>Fisher,R.A</a:t>
            </a:r>
            <a:r>
              <a:rPr lang="en-US" dirty="0"/>
              <a:t>. "The use of multiple measurements in taxonomic problems" Annual Eugenics, 7, Part II, 179-188 (1936)) in 1988</a:t>
            </a:r>
          </a:p>
          <a:p>
            <a:r>
              <a:rPr lang="en-US" dirty="0"/>
              <a:t>perhaps the best-known database to be found in the pattern recognition literature</a:t>
            </a:r>
            <a:endParaRPr lang="en-US" b="1" dirty="0"/>
          </a:p>
          <a:p>
            <a:r>
              <a:rPr lang="en-US" dirty="0"/>
              <a:t>Contains 3 classes of 50 instances each, where each class refers to a type of iris plant. </a:t>
            </a:r>
          </a:p>
          <a:p>
            <a:pPr marL="845820" lvl="2" indent="-342900">
              <a:buAutoNum type="arabicPeriod"/>
            </a:pPr>
            <a:r>
              <a:rPr lang="en-US" dirty="0"/>
              <a:t>sepal length in cm </a:t>
            </a:r>
          </a:p>
          <a:p>
            <a:pPr marL="845820" lvl="2" indent="-342900">
              <a:buAutoNum type="arabicPeriod"/>
            </a:pPr>
            <a:r>
              <a:rPr lang="en-US" dirty="0"/>
              <a:t>sepal width in cm </a:t>
            </a:r>
          </a:p>
          <a:p>
            <a:pPr marL="845820" lvl="2" indent="-342900">
              <a:buAutoNum type="arabicPeriod"/>
            </a:pPr>
            <a:r>
              <a:rPr lang="en-US" dirty="0"/>
              <a:t> petal length in cm </a:t>
            </a:r>
          </a:p>
          <a:p>
            <a:pPr marL="845820" lvl="2" indent="-342900">
              <a:buAutoNum type="arabicPeriod"/>
            </a:pPr>
            <a:r>
              <a:rPr lang="en-US" dirty="0"/>
              <a:t> petal width in cm </a:t>
            </a:r>
          </a:p>
          <a:p>
            <a:pPr marL="845820" lvl="2" indent="-342900">
              <a:buAutoNum type="arabicPeriod"/>
            </a:pPr>
            <a:r>
              <a:rPr lang="en-US" dirty="0"/>
              <a:t> class (Iris </a:t>
            </a:r>
            <a:r>
              <a:rPr lang="en-US" dirty="0" err="1"/>
              <a:t>Setosa</a:t>
            </a:r>
            <a:r>
              <a:rPr lang="en-US" dirty="0"/>
              <a:t>, Iris </a:t>
            </a:r>
            <a:r>
              <a:rPr lang="en-US" dirty="0" err="1"/>
              <a:t>Versicolour</a:t>
            </a:r>
            <a:r>
              <a:rPr lang="en-US" dirty="0"/>
              <a:t>, Iris Virginica)</a:t>
            </a:r>
          </a:p>
          <a:p>
            <a:r>
              <a:rPr lang="en-US" dirty="0">
                <a:hlinkClick r:id="rId2"/>
              </a:rPr>
              <a:t>https://archive.ics.uci.edu/ml/datasets/iris</a:t>
            </a:r>
            <a:endParaRPr lang="en-US" dirty="0"/>
          </a:p>
          <a:p>
            <a:r>
              <a:rPr lang="en-US" dirty="0"/>
              <a:t>Built-in in R (just type </a:t>
            </a:r>
            <a:r>
              <a:rPr lang="en-US" dirty="0">
                <a:solidFill>
                  <a:schemeClr val="accent4">
                    <a:lumMod val="50000"/>
                  </a:schemeClr>
                </a:solidFill>
              </a:rPr>
              <a:t>iris</a:t>
            </a:r>
            <a:r>
              <a:rPr lang="en-US" dirty="0"/>
              <a:t>)</a:t>
            </a:r>
          </a:p>
          <a:p>
            <a:endParaRPr lang="en-US" dirty="0"/>
          </a:p>
          <a:p>
            <a:pPr marL="845820" lvl="2" indent="-342900">
              <a:buAutoNum type="arabicPeriod"/>
            </a:pPr>
            <a:endParaRPr lang="en-US" dirty="0"/>
          </a:p>
          <a:p>
            <a:endParaRPr lang="en-US" dirty="0"/>
          </a:p>
          <a:p>
            <a:endParaRPr lang="el-GR" b="1" dirty="0"/>
          </a:p>
        </p:txBody>
      </p:sp>
      <p:sp>
        <p:nvSpPr>
          <p:cNvPr id="4" name="Θέση υποσέλιδου 3">
            <a:extLst>
              <a:ext uri="{FF2B5EF4-FFF2-40B4-BE49-F238E27FC236}">
                <a16:creationId xmlns:a16="http://schemas.microsoft.com/office/drawing/2014/main" id="{4F11A3B3-0B7B-43AD-BE1C-8F750C1E9A93}"/>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23CB47EC-795C-4477-A2AF-DEC7EA8FA697}"/>
              </a:ext>
            </a:extLst>
          </p:cNvPr>
          <p:cNvSpPr>
            <a:spLocks noGrp="1"/>
          </p:cNvSpPr>
          <p:nvPr>
            <p:ph type="dt" sz="half" idx="10"/>
          </p:nvPr>
        </p:nvSpPr>
        <p:spPr/>
        <p:txBody>
          <a:bodyPr/>
          <a:lstStyle/>
          <a:p>
            <a:pPr rtl="0"/>
            <a:fld id="{9C8932F1-9A57-43F2-BAE1-BEC246FA924E}"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56C36DF3-4D00-4424-8D94-3C74C89D6245}"/>
              </a:ext>
            </a:extLst>
          </p:cNvPr>
          <p:cNvSpPr>
            <a:spLocks noGrp="1"/>
          </p:cNvSpPr>
          <p:nvPr>
            <p:ph type="sldNum" sz="quarter" idx="12"/>
          </p:nvPr>
        </p:nvSpPr>
        <p:spPr/>
        <p:txBody>
          <a:bodyPr/>
          <a:lstStyle/>
          <a:p>
            <a:pPr rtl="0"/>
            <a:fld id="{E31375A4-56A4-47D6-9801-1991572033F7}" type="slidenum">
              <a:rPr lang="el-GR" noProof="0" smtClean="0"/>
              <a:t>5</a:t>
            </a:fld>
            <a:endParaRPr lang="el-GR" noProof="0" dirty="0"/>
          </a:p>
        </p:txBody>
      </p:sp>
      <p:pic>
        <p:nvPicPr>
          <p:cNvPr id="20" name="Εικόνα 19" descr="Εικόνα που περιέχει λουλούδι, φυτό, βάζο, εσωτερικό&#10;&#10;Περιγραφή που δημιουργήθηκε αυτόματα">
            <a:extLst>
              <a:ext uri="{FF2B5EF4-FFF2-40B4-BE49-F238E27FC236}">
                <a16:creationId xmlns:a16="http://schemas.microsoft.com/office/drawing/2014/main" id="{3C8BE2D2-EFAC-4A25-801A-E75B0A60D332}"/>
              </a:ext>
            </a:extLst>
          </p:cNvPr>
          <p:cNvPicPr>
            <a:picLocks noChangeAspect="1"/>
          </p:cNvPicPr>
          <p:nvPr/>
        </p:nvPicPr>
        <p:blipFill>
          <a:blip r:embed="rId3"/>
          <a:stretch>
            <a:fillRect/>
          </a:stretch>
        </p:blipFill>
        <p:spPr>
          <a:xfrm>
            <a:off x="8326790" y="3676687"/>
            <a:ext cx="2074510" cy="3230380"/>
          </a:xfrm>
          <a:prstGeom prst="rect">
            <a:avLst/>
          </a:prstGeom>
        </p:spPr>
      </p:pic>
      <p:pic>
        <p:nvPicPr>
          <p:cNvPr id="22" name="Εικόνα 21" descr="Εικόνα που περιέχει λουλούδι, βάζο, εσωτερικό, φυτό&#10;&#10;Περιγραφή που δημιουργήθηκε αυτόματα">
            <a:extLst>
              <a:ext uri="{FF2B5EF4-FFF2-40B4-BE49-F238E27FC236}">
                <a16:creationId xmlns:a16="http://schemas.microsoft.com/office/drawing/2014/main" id="{62FD7276-A477-49C3-83F3-7CF356DAB769}"/>
              </a:ext>
            </a:extLst>
          </p:cNvPr>
          <p:cNvPicPr>
            <a:picLocks noChangeAspect="1"/>
          </p:cNvPicPr>
          <p:nvPr/>
        </p:nvPicPr>
        <p:blipFill>
          <a:blip r:embed="rId4"/>
          <a:stretch>
            <a:fillRect/>
          </a:stretch>
        </p:blipFill>
        <p:spPr>
          <a:xfrm>
            <a:off x="9710388" y="3588288"/>
            <a:ext cx="2086287" cy="3230380"/>
          </a:xfrm>
          <a:prstGeom prst="rect">
            <a:avLst/>
          </a:prstGeom>
        </p:spPr>
      </p:pic>
    </p:spTree>
    <p:extLst>
      <p:ext uri="{BB962C8B-B14F-4D97-AF65-F5344CB8AC3E}">
        <p14:creationId xmlns:p14="http://schemas.microsoft.com/office/powerpoint/2010/main" val="22814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BDAB194D-C7E2-444F-AECF-E9B68D2DD2F6}"/>
              </a:ext>
            </a:extLst>
          </p:cNvPr>
          <p:cNvSpPr>
            <a:spLocks noGrp="1"/>
          </p:cNvSpPr>
          <p:nvPr>
            <p:ph type="title"/>
          </p:nvPr>
        </p:nvSpPr>
        <p:spPr/>
        <p:txBody>
          <a:bodyPr/>
          <a:lstStyle/>
          <a:p>
            <a:r>
              <a:rPr lang="en-US" dirty="0"/>
              <a:t>Iris</a:t>
            </a:r>
            <a:endParaRPr lang="el-GR" dirty="0"/>
          </a:p>
        </p:txBody>
      </p:sp>
      <p:sp>
        <p:nvSpPr>
          <p:cNvPr id="4" name="Θέση υποσέλιδου 3">
            <a:extLst>
              <a:ext uri="{FF2B5EF4-FFF2-40B4-BE49-F238E27FC236}">
                <a16:creationId xmlns:a16="http://schemas.microsoft.com/office/drawing/2014/main" id="{53AA5D8B-5D3B-4800-A89D-987935756783}"/>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05F420E1-B692-4048-B42A-8B521254B781}"/>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F91B3D72-0488-4934-94BE-1BA87DD7C195}"/>
              </a:ext>
            </a:extLst>
          </p:cNvPr>
          <p:cNvSpPr>
            <a:spLocks noGrp="1"/>
          </p:cNvSpPr>
          <p:nvPr>
            <p:ph type="sldNum" sz="quarter" idx="12"/>
          </p:nvPr>
        </p:nvSpPr>
        <p:spPr/>
        <p:txBody>
          <a:bodyPr/>
          <a:lstStyle/>
          <a:p>
            <a:pPr rtl="0"/>
            <a:fld id="{E31375A4-56A4-47D6-9801-1991572033F7}" type="slidenum">
              <a:rPr lang="el-GR" noProof="0" smtClean="0"/>
              <a:t>6</a:t>
            </a:fld>
            <a:endParaRPr lang="el-GR" noProof="0" dirty="0"/>
          </a:p>
        </p:txBody>
      </p:sp>
      <p:pic>
        <p:nvPicPr>
          <p:cNvPr id="9" name="Εικόνα 8" descr="Εικόνα που περιέχει μοβ, φυτό, λουλούδι, υπαίθριος&#10;&#10;Περιγραφή που δημιουργήθηκε αυτόματα">
            <a:extLst>
              <a:ext uri="{FF2B5EF4-FFF2-40B4-BE49-F238E27FC236}">
                <a16:creationId xmlns:a16="http://schemas.microsoft.com/office/drawing/2014/main" id="{FF0D8521-A4D4-4567-8031-00C996523304}"/>
              </a:ext>
            </a:extLst>
          </p:cNvPr>
          <p:cNvPicPr>
            <a:picLocks noChangeAspect="1"/>
          </p:cNvPicPr>
          <p:nvPr/>
        </p:nvPicPr>
        <p:blipFill>
          <a:blip r:embed="rId2"/>
          <a:stretch>
            <a:fillRect/>
          </a:stretch>
        </p:blipFill>
        <p:spPr>
          <a:xfrm>
            <a:off x="489680" y="1714500"/>
            <a:ext cx="3429000" cy="3429000"/>
          </a:xfrm>
          <a:prstGeom prst="rect">
            <a:avLst/>
          </a:prstGeom>
        </p:spPr>
      </p:pic>
      <p:sp>
        <p:nvSpPr>
          <p:cNvPr id="10" name="TextBox 9">
            <a:extLst>
              <a:ext uri="{FF2B5EF4-FFF2-40B4-BE49-F238E27FC236}">
                <a16:creationId xmlns:a16="http://schemas.microsoft.com/office/drawing/2014/main" id="{4EE93E75-9F0C-4AAA-9312-423749C738C8}"/>
              </a:ext>
            </a:extLst>
          </p:cNvPr>
          <p:cNvSpPr txBox="1"/>
          <p:nvPr/>
        </p:nvSpPr>
        <p:spPr>
          <a:xfrm>
            <a:off x="1406525" y="5395164"/>
            <a:ext cx="1595309" cy="369332"/>
          </a:xfrm>
          <a:prstGeom prst="rect">
            <a:avLst/>
          </a:prstGeom>
          <a:noFill/>
        </p:spPr>
        <p:txBody>
          <a:bodyPr wrap="none" rtlCol="0">
            <a:spAutoFit/>
          </a:bodyPr>
          <a:lstStyle/>
          <a:p>
            <a:r>
              <a:rPr lang="en-US" dirty="0"/>
              <a:t>Iris versicolor</a:t>
            </a:r>
            <a:endParaRPr lang="el-GR" dirty="0"/>
          </a:p>
        </p:txBody>
      </p:sp>
      <p:pic>
        <p:nvPicPr>
          <p:cNvPr id="12" name="Εικόνα 11" descr="Εικόνα που περιέχει φυτό, λουλούδι, υπαίθριος, μοβ&#10;&#10;Περιγραφή που δημιουργήθηκε αυτόματα">
            <a:extLst>
              <a:ext uri="{FF2B5EF4-FFF2-40B4-BE49-F238E27FC236}">
                <a16:creationId xmlns:a16="http://schemas.microsoft.com/office/drawing/2014/main" id="{1416DA6F-A435-44C5-A12A-B474210E2D3F}"/>
              </a:ext>
            </a:extLst>
          </p:cNvPr>
          <p:cNvPicPr>
            <a:picLocks noChangeAspect="1"/>
          </p:cNvPicPr>
          <p:nvPr/>
        </p:nvPicPr>
        <p:blipFill>
          <a:blip r:embed="rId3"/>
          <a:stretch>
            <a:fillRect/>
          </a:stretch>
        </p:blipFill>
        <p:spPr>
          <a:xfrm>
            <a:off x="4851817" y="1714500"/>
            <a:ext cx="2570947" cy="3429000"/>
          </a:xfrm>
          <a:prstGeom prst="rect">
            <a:avLst/>
          </a:prstGeom>
        </p:spPr>
      </p:pic>
      <p:sp>
        <p:nvSpPr>
          <p:cNvPr id="14" name="TextBox 13">
            <a:extLst>
              <a:ext uri="{FF2B5EF4-FFF2-40B4-BE49-F238E27FC236}">
                <a16:creationId xmlns:a16="http://schemas.microsoft.com/office/drawing/2014/main" id="{A5EB479B-7D85-48F2-B33B-9F4BC2857E50}"/>
              </a:ext>
            </a:extLst>
          </p:cNvPr>
          <p:cNvSpPr txBox="1"/>
          <p:nvPr/>
        </p:nvSpPr>
        <p:spPr>
          <a:xfrm>
            <a:off x="5524782" y="5393869"/>
            <a:ext cx="1225015" cy="369332"/>
          </a:xfrm>
          <a:prstGeom prst="rect">
            <a:avLst/>
          </a:prstGeom>
          <a:noFill/>
        </p:spPr>
        <p:txBody>
          <a:bodyPr wrap="none" rtlCol="0">
            <a:spAutoFit/>
          </a:bodyPr>
          <a:lstStyle/>
          <a:p>
            <a:r>
              <a:rPr lang="en-US" dirty="0"/>
              <a:t>Iris </a:t>
            </a:r>
            <a:r>
              <a:rPr lang="en-US" dirty="0" err="1"/>
              <a:t>setosa</a:t>
            </a:r>
            <a:endParaRPr lang="el-GR" dirty="0"/>
          </a:p>
        </p:txBody>
      </p:sp>
      <p:pic>
        <p:nvPicPr>
          <p:cNvPr id="16" name="Εικόνα 15" descr="Εικόνα που περιέχει φυτό, υπαίθριος, λουλούδι, καθιστός&#10;&#10;Περιγραφή που δημιουργήθηκε αυτόματα">
            <a:extLst>
              <a:ext uri="{FF2B5EF4-FFF2-40B4-BE49-F238E27FC236}">
                <a16:creationId xmlns:a16="http://schemas.microsoft.com/office/drawing/2014/main" id="{AB541BC5-8431-4ED5-A19D-9DD05477ED8A}"/>
              </a:ext>
            </a:extLst>
          </p:cNvPr>
          <p:cNvPicPr>
            <a:picLocks noChangeAspect="1"/>
          </p:cNvPicPr>
          <p:nvPr/>
        </p:nvPicPr>
        <p:blipFill>
          <a:blip r:embed="rId4"/>
          <a:stretch>
            <a:fillRect/>
          </a:stretch>
        </p:blipFill>
        <p:spPr>
          <a:xfrm>
            <a:off x="8355901" y="1714498"/>
            <a:ext cx="3428999" cy="3428999"/>
          </a:xfrm>
          <a:prstGeom prst="rect">
            <a:avLst/>
          </a:prstGeom>
        </p:spPr>
      </p:pic>
      <p:sp>
        <p:nvSpPr>
          <p:cNvPr id="18" name="TextBox 17">
            <a:extLst>
              <a:ext uri="{FF2B5EF4-FFF2-40B4-BE49-F238E27FC236}">
                <a16:creationId xmlns:a16="http://schemas.microsoft.com/office/drawing/2014/main" id="{EE98BCE9-6843-4F05-B9F4-D34E5699FBF4}"/>
              </a:ext>
            </a:extLst>
          </p:cNvPr>
          <p:cNvSpPr txBox="1"/>
          <p:nvPr/>
        </p:nvSpPr>
        <p:spPr>
          <a:xfrm>
            <a:off x="9331255" y="5393869"/>
            <a:ext cx="1478290" cy="369332"/>
          </a:xfrm>
          <a:prstGeom prst="rect">
            <a:avLst/>
          </a:prstGeom>
          <a:noFill/>
        </p:spPr>
        <p:txBody>
          <a:bodyPr wrap="none" rtlCol="0">
            <a:spAutoFit/>
          </a:bodyPr>
          <a:lstStyle/>
          <a:p>
            <a:r>
              <a:rPr lang="en-US" dirty="0"/>
              <a:t>Iris virginica</a:t>
            </a:r>
            <a:endParaRPr lang="el-GR" dirty="0"/>
          </a:p>
        </p:txBody>
      </p:sp>
    </p:spTree>
    <p:extLst>
      <p:ext uri="{BB962C8B-B14F-4D97-AF65-F5344CB8AC3E}">
        <p14:creationId xmlns:p14="http://schemas.microsoft.com/office/powerpoint/2010/main" val="317924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BB996E-F5CE-4284-8559-6ACFF92CAA4A}"/>
              </a:ext>
            </a:extLst>
          </p:cNvPr>
          <p:cNvSpPr>
            <a:spLocks noGrp="1"/>
          </p:cNvSpPr>
          <p:nvPr>
            <p:ph type="title"/>
          </p:nvPr>
        </p:nvSpPr>
        <p:spPr>
          <a:xfrm>
            <a:off x="1295400" y="305435"/>
            <a:ext cx="9601200" cy="751205"/>
          </a:xfrm>
        </p:spPr>
        <p:txBody>
          <a:bodyPr/>
          <a:lstStyle/>
          <a:p>
            <a:r>
              <a:rPr lang="en-US" dirty="0"/>
              <a:t>Data frames</a:t>
            </a:r>
            <a:endParaRPr lang="el-GR" dirty="0"/>
          </a:p>
        </p:txBody>
      </p:sp>
      <p:sp>
        <p:nvSpPr>
          <p:cNvPr id="8" name="Θέση περιεχομένου 7">
            <a:extLst>
              <a:ext uri="{FF2B5EF4-FFF2-40B4-BE49-F238E27FC236}">
                <a16:creationId xmlns:a16="http://schemas.microsoft.com/office/drawing/2014/main" id="{2EA3C1EC-329A-42E5-AD90-F98A7EC77972}"/>
              </a:ext>
            </a:extLst>
          </p:cNvPr>
          <p:cNvSpPr>
            <a:spLocks noGrp="1"/>
          </p:cNvSpPr>
          <p:nvPr>
            <p:ph idx="1"/>
          </p:nvPr>
        </p:nvSpPr>
        <p:spPr>
          <a:xfrm>
            <a:off x="1295400" y="1334127"/>
            <a:ext cx="9601200" cy="4348163"/>
          </a:xfrm>
        </p:spPr>
        <p:txBody>
          <a:bodyPr/>
          <a:lstStyle/>
          <a:p>
            <a:r>
              <a:rPr lang="en-US" dirty="0"/>
              <a:t>A convenient was to store and present data</a:t>
            </a:r>
          </a:p>
          <a:p>
            <a:r>
              <a:rPr lang="en-US" dirty="0"/>
              <a:t>Each column is a variable</a:t>
            </a:r>
          </a:p>
          <a:p>
            <a:r>
              <a:rPr lang="en-US" dirty="0"/>
              <a:t>Each row is an observation (a collection of values for each variable) </a:t>
            </a:r>
            <a:endParaRPr lang="el-GR" dirty="0"/>
          </a:p>
        </p:txBody>
      </p:sp>
      <p:sp>
        <p:nvSpPr>
          <p:cNvPr id="4" name="Θέση υποσέλιδου 3">
            <a:extLst>
              <a:ext uri="{FF2B5EF4-FFF2-40B4-BE49-F238E27FC236}">
                <a16:creationId xmlns:a16="http://schemas.microsoft.com/office/drawing/2014/main" id="{2F1E5F6F-46D2-4E32-9543-4D92758DBA6F}"/>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70D116E-2A10-4C1C-A980-F70E2ACC5389}"/>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4F0677FD-314F-4D09-BCEE-07EFC0198F47}"/>
              </a:ext>
            </a:extLst>
          </p:cNvPr>
          <p:cNvSpPr>
            <a:spLocks noGrp="1"/>
          </p:cNvSpPr>
          <p:nvPr>
            <p:ph type="sldNum" sz="quarter" idx="12"/>
          </p:nvPr>
        </p:nvSpPr>
        <p:spPr/>
        <p:txBody>
          <a:bodyPr/>
          <a:lstStyle/>
          <a:p>
            <a:pPr rtl="0"/>
            <a:fld id="{E31375A4-56A4-47D6-9801-1991572033F7}" type="slidenum">
              <a:rPr lang="el-GR" noProof="0" smtClean="0"/>
              <a:t>7</a:t>
            </a:fld>
            <a:endParaRPr lang="el-GR" noProof="0" dirty="0"/>
          </a:p>
        </p:txBody>
      </p:sp>
      <p:pic>
        <p:nvPicPr>
          <p:cNvPr id="7" name="Εικόνα 6">
            <a:extLst>
              <a:ext uri="{FF2B5EF4-FFF2-40B4-BE49-F238E27FC236}">
                <a16:creationId xmlns:a16="http://schemas.microsoft.com/office/drawing/2014/main" id="{6DB364D7-0647-4EBD-A8F7-CB8CBDF21E5A}"/>
              </a:ext>
            </a:extLst>
          </p:cNvPr>
          <p:cNvPicPr>
            <a:picLocks noChangeAspect="1"/>
          </p:cNvPicPr>
          <p:nvPr/>
        </p:nvPicPr>
        <p:blipFill>
          <a:blip r:embed="rId2"/>
          <a:stretch>
            <a:fillRect/>
          </a:stretch>
        </p:blipFill>
        <p:spPr>
          <a:xfrm>
            <a:off x="2758728" y="2915389"/>
            <a:ext cx="6660525" cy="3395819"/>
          </a:xfrm>
          <a:prstGeom prst="rect">
            <a:avLst/>
          </a:prstGeom>
        </p:spPr>
      </p:pic>
      <p:sp>
        <p:nvSpPr>
          <p:cNvPr id="9" name="Ορθογώνιο 8">
            <a:extLst>
              <a:ext uri="{FF2B5EF4-FFF2-40B4-BE49-F238E27FC236}">
                <a16:creationId xmlns:a16="http://schemas.microsoft.com/office/drawing/2014/main" id="{1132FDB8-BFE4-4260-A2E7-5113A5045B2C}"/>
              </a:ext>
            </a:extLst>
          </p:cNvPr>
          <p:cNvSpPr/>
          <p:nvPr/>
        </p:nvSpPr>
        <p:spPr>
          <a:xfrm>
            <a:off x="2758728" y="3222886"/>
            <a:ext cx="6660525" cy="35976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74ED0A89-C123-4D03-AD35-E0905CC6A12E}"/>
              </a:ext>
            </a:extLst>
          </p:cNvPr>
          <p:cNvSpPr/>
          <p:nvPr/>
        </p:nvSpPr>
        <p:spPr>
          <a:xfrm>
            <a:off x="3507699" y="2915389"/>
            <a:ext cx="1259173" cy="33958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76041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3AA1FB2-74BD-4D5F-964C-8CD54EB63DD8}"/>
              </a:ext>
            </a:extLst>
          </p:cNvPr>
          <p:cNvSpPr>
            <a:spLocks noGrp="1"/>
          </p:cNvSpPr>
          <p:nvPr>
            <p:ph type="title"/>
          </p:nvPr>
        </p:nvSpPr>
        <p:spPr>
          <a:xfrm>
            <a:off x="1295400" y="471174"/>
            <a:ext cx="9601200" cy="751205"/>
          </a:xfrm>
        </p:spPr>
        <p:txBody>
          <a:bodyPr/>
          <a:lstStyle/>
          <a:p>
            <a:r>
              <a:rPr lang="en-US" dirty="0"/>
              <a:t>Data processing</a:t>
            </a:r>
            <a:endParaRPr lang="el-GR" dirty="0"/>
          </a:p>
        </p:txBody>
      </p:sp>
      <p:sp>
        <p:nvSpPr>
          <p:cNvPr id="3" name="Θέση περιεχομένου 2">
            <a:extLst>
              <a:ext uri="{FF2B5EF4-FFF2-40B4-BE49-F238E27FC236}">
                <a16:creationId xmlns:a16="http://schemas.microsoft.com/office/drawing/2014/main" id="{F4ECFF91-7380-4CDD-91B3-4595ECE30B37}"/>
              </a:ext>
            </a:extLst>
          </p:cNvPr>
          <p:cNvSpPr>
            <a:spLocks noGrp="1"/>
          </p:cNvSpPr>
          <p:nvPr>
            <p:ph idx="1"/>
          </p:nvPr>
        </p:nvSpPr>
        <p:spPr>
          <a:xfrm>
            <a:off x="1295400" y="1603949"/>
            <a:ext cx="9601200" cy="4573014"/>
          </a:xfrm>
        </p:spPr>
        <p:txBody>
          <a:bodyPr/>
          <a:lstStyle/>
          <a:p>
            <a:r>
              <a:rPr lang="en-US" dirty="0"/>
              <a:t>Preprocessing and exploratory analysis (</a:t>
            </a:r>
            <a:r>
              <a:rPr lang="en-US" dirty="0" err="1"/>
              <a:t>baseR</a:t>
            </a:r>
            <a:r>
              <a:rPr lang="en-US" dirty="0"/>
              <a:t> and </a:t>
            </a:r>
            <a:r>
              <a:rPr lang="en-US" dirty="0" err="1"/>
              <a:t>dplyr</a:t>
            </a:r>
            <a:r>
              <a:rPr lang="en-US" dirty="0"/>
              <a:t>)</a:t>
            </a:r>
          </a:p>
          <a:p>
            <a:pPr lvl="1"/>
            <a:r>
              <a:rPr lang="en-US" dirty="0"/>
              <a:t>Overall summary statistics and structure</a:t>
            </a:r>
          </a:p>
          <a:p>
            <a:pPr lvl="1"/>
            <a:r>
              <a:rPr lang="en-US" dirty="0"/>
              <a:t>Rename columns</a:t>
            </a:r>
          </a:p>
          <a:p>
            <a:pPr lvl="1"/>
            <a:r>
              <a:rPr lang="en-US" dirty="0"/>
              <a:t>Add and remove columns</a:t>
            </a:r>
          </a:p>
          <a:p>
            <a:pPr lvl="1"/>
            <a:r>
              <a:rPr lang="en-US" dirty="0"/>
              <a:t>Add and remove rows</a:t>
            </a:r>
          </a:p>
          <a:p>
            <a:pPr lvl="1"/>
            <a:r>
              <a:rPr lang="en-US" dirty="0"/>
              <a:t>Subset/filter rows</a:t>
            </a:r>
          </a:p>
          <a:p>
            <a:pPr lvl="1"/>
            <a:r>
              <a:rPr lang="en-US" dirty="0"/>
              <a:t>Select columns </a:t>
            </a:r>
          </a:p>
          <a:p>
            <a:pPr lvl="1"/>
            <a:r>
              <a:rPr lang="en-US" dirty="0"/>
              <a:t>Applying functions to data frames </a:t>
            </a:r>
          </a:p>
          <a:p>
            <a:pPr lvl="1"/>
            <a:r>
              <a:rPr lang="en-US" dirty="0"/>
              <a:t>Missing values</a:t>
            </a:r>
          </a:p>
          <a:p>
            <a:pPr lvl="1"/>
            <a:r>
              <a:rPr lang="en-US" dirty="0"/>
              <a:t>Group and summarize</a:t>
            </a:r>
          </a:p>
        </p:txBody>
      </p:sp>
      <p:sp>
        <p:nvSpPr>
          <p:cNvPr id="4" name="Θέση υποσέλιδου 3">
            <a:extLst>
              <a:ext uri="{FF2B5EF4-FFF2-40B4-BE49-F238E27FC236}">
                <a16:creationId xmlns:a16="http://schemas.microsoft.com/office/drawing/2014/main" id="{1F085F73-B10D-4193-90D4-2C0C832C0BF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C6AE9DCC-8601-4BB1-B5BA-555EA2F447DD}"/>
              </a:ext>
            </a:extLst>
          </p:cNvPr>
          <p:cNvSpPr>
            <a:spLocks noGrp="1"/>
          </p:cNvSpPr>
          <p:nvPr>
            <p:ph type="dt" sz="half" idx="10"/>
          </p:nvPr>
        </p:nvSpPr>
        <p:spPr/>
        <p:txBody>
          <a:bodyPr/>
          <a:lstStyle/>
          <a:p>
            <a:pPr rtl="0"/>
            <a:fld id="{5325465F-F778-4B80-A227-2391232C7488}" type="datetime1">
              <a:rPr lang="el-GR" noProof="0" smtClean="0"/>
              <a:t>10/9/2020</a:t>
            </a:fld>
            <a:endParaRPr lang="el-GR" noProof="0" dirty="0"/>
          </a:p>
        </p:txBody>
      </p:sp>
      <p:sp>
        <p:nvSpPr>
          <p:cNvPr id="6" name="Θέση αριθμού διαφάνειας 5">
            <a:extLst>
              <a:ext uri="{FF2B5EF4-FFF2-40B4-BE49-F238E27FC236}">
                <a16:creationId xmlns:a16="http://schemas.microsoft.com/office/drawing/2014/main" id="{0BB13DEE-5B1D-4CAD-9C6E-626C34D1F3A9}"/>
              </a:ext>
            </a:extLst>
          </p:cNvPr>
          <p:cNvSpPr>
            <a:spLocks noGrp="1"/>
          </p:cNvSpPr>
          <p:nvPr>
            <p:ph type="sldNum" sz="quarter" idx="12"/>
          </p:nvPr>
        </p:nvSpPr>
        <p:spPr/>
        <p:txBody>
          <a:bodyPr/>
          <a:lstStyle/>
          <a:p>
            <a:pPr rtl="0"/>
            <a:fld id="{E31375A4-56A4-47D6-9801-1991572033F7}" type="slidenum">
              <a:rPr lang="el-GR" noProof="0" smtClean="0"/>
              <a:t>8</a:t>
            </a:fld>
            <a:endParaRPr lang="el-GR" noProof="0" dirty="0"/>
          </a:p>
        </p:txBody>
      </p:sp>
    </p:spTree>
    <p:extLst>
      <p:ext uri="{BB962C8B-B14F-4D97-AF65-F5344CB8AC3E}">
        <p14:creationId xmlns:p14="http://schemas.microsoft.com/office/powerpoint/2010/main" val="5515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43EA2E5C-0A59-4AC5-B614-2F4B1B717E4A}"/>
              </a:ext>
            </a:extLst>
          </p:cNvPr>
          <p:cNvSpPr>
            <a:spLocks noGrp="1"/>
          </p:cNvSpPr>
          <p:nvPr>
            <p:ph type="title"/>
          </p:nvPr>
        </p:nvSpPr>
        <p:spPr>
          <a:xfrm>
            <a:off x="905655" y="296904"/>
            <a:ext cx="9601200" cy="538485"/>
          </a:xfrm>
        </p:spPr>
        <p:txBody>
          <a:bodyPr/>
          <a:lstStyle/>
          <a:p>
            <a:r>
              <a:rPr lang="en-US" dirty="0"/>
              <a:t>Basic plotting in R – Histograms &amp; Density plots</a:t>
            </a:r>
            <a:endParaRPr lang="el-GR" dirty="0"/>
          </a:p>
        </p:txBody>
      </p:sp>
      <p:sp>
        <p:nvSpPr>
          <p:cNvPr id="7" name="Θέση περιεχομένου 6">
            <a:extLst>
              <a:ext uri="{FF2B5EF4-FFF2-40B4-BE49-F238E27FC236}">
                <a16:creationId xmlns:a16="http://schemas.microsoft.com/office/drawing/2014/main" id="{E418AC65-DCCE-4A36-A91E-4AB03C8EB6F9}"/>
              </a:ext>
            </a:extLst>
          </p:cNvPr>
          <p:cNvSpPr>
            <a:spLocks noGrp="1"/>
          </p:cNvSpPr>
          <p:nvPr>
            <p:ph idx="1"/>
          </p:nvPr>
        </p:nvSpPr>
        <p:spPr>
          <a:xfrm>
            <a:off x="1040567" y="1441961"/>
            <a:ext cx="6099049" cy="4659036"/>
          </a:xfrm>
        </p:spPr>
        <p:txBody>
          <a:bodyPr>
            <a:normAutofit fontScale="92500" lnSpcReduction="10000"/>
          </a:bodyPr>
          <a:lstStyle/>
          <a:p>
            <a:r>
              <a:rPr lang="en-US" dirty="0"/>
              <a:t>Histogram: an approximate representation of the distribution of numerical data        </a:t>
            </a:r>
          </a:p>
          <a:p>
            <a:pPr marL="0" indent="0" algn="ctr">
              <a:buNone/>
            </a:pPr>
            <a:r>
              <a:rPr lang="en-US" dirty="0">
                <a:solidFill>
                  <a:schemeClr val="accent4">
                    <a:lumMod val="75000"/>
                  </a:schemeClr>
                </a:solidFill>
              </a:rPr>
              <a:t>hist(x, </a:t>
            </a:r>
            <a:r>
              <a:rPr lang="en-US" dirty="0" err="1">
                <a:solidFill>
                  <a:schemeClr val="accent4">
                    <a:lumMod val="75000"/>
                  </a:schemeClr>
                </a:solidFill>
              </a:rPr>
              <a:t>freq</a:t>
            </a:r>
            <a:r>
              <a:rPr lang="en-US" dirty="0">
                <a:solidFill>
                  <a:schemeClr val="accent4">
                    <a:lumMod val="75000"/>
                  </a:schemeClr>
                </a:solidFill>
              </a:rPr>
              <a:t> = T/F, …)</a:t>
            </a:r>
          </a:p>
          <a:p>
            <a:pPr marL="274320" lvl="1" indent="0">
              <a:buNone/>
            </a:pPr>
            <a:r>
              <a:rPr lang="en-US" dirty="0"/>
              <a:t>Parameters:</a:t>
            </a:r>
          </a:p>
          <a:p>
            <a:pPr lvl="2"/>
            <a:r>
              <a:rPr lang="en-US" dirty="0" err="1"/>
              <a:t>freq</a:t>
            </a:r>
            <a:r>
              <a:rPr lang="en-US" dirty="0"/>
              <a:t>: logical, when TRUE we get the count, when FALSE we get the percentage</a:t>
            </a:r>
          </a:p>
          <a:p>
            <a:pPr lvl="2"/>
            <a:r>
              <a:rPr lang="en-US" dirty="0"/>
              <a:t>main, </a:t>
            </a:r>
            <a:r>
              <a:rPr lang="en-US" dirty="0" err="1"/>
              <a:t>xlab</a:t>
            </a:r>
            <a:r>
              <a:rPr lang="en-US" dirty="0"/>
              <a:t>, </a:t>
            </a:r>
            <a:r>
              <a:rPr lang="en-US" dirty="0" err="1"/>
              <a:t>ylab</a:t>
            </a:r>
            <a:r>
              <a:rPr lang="en-US" dirty="0"/>
              <a:t>: characters with the names of the main title, x axis and y axis</a:t>
            </a:r>
          </a:p>
          <a:p>
            <a:pPr lvl="2"/>
            <a:r>
              <a:rPr lang="en-US" dirty="0" err="1"/>
              <a:t>xlim</a:t>
            </a:r>
            <a:r>
              <a:rPr lang="en-US" dirty="0"/>
              <a:t>, </a:t>
            </a:r>
            <a:r>
              <a:rPr lang="en-US" dirty="0" err="1"/>
              <a:t>ylim</a:t>
            </a:r>
            <a:r>
              <a:rPr lang="en-US" dirty="0"/>
              <a:t>: the range of x and y axes</a:t>
            </a:r>
          </a:p>
          <a:p>
            <a:pPr lvl="2"/>
            <a:r>
              <a:rPr lang="en-US" dirty="0"/>
              <a:t>labels: logical (T/F) or character</a:t>
            </a:r>
          </a:p>
          <a:p>
            <a:pPr lvl="2"/>
            <a:r>
              <a:rPr lang="en-US" dirty="0"/>
              <a:t>axes : logical (T/F) </a:t>
            </a:r>
          </a:p>
          <a:p>
            <a:pPr lvl="2"/>
            <a:endParaRPr lang="en-US" dirty="0"/>
          </a:p>
          <a:p>
            <a:r>
              <a:rPr lang="en-US" dirty="0"/>
              <a:t>Density plot: Variation of histograms – shows the distribution of numeric variables</a:t>
            </a:r>
          </a:p>
          <a:p>
            <a:pPr marL="0" indent="0" algn="ctr">
              <a:buNone/>
            </a:pPr>
            <a:r>
              <a:rPr lang="en-US" dirty="0">
                <a:solidFill>
                  <a:schemeClr val="accent4">
                    <a:lumMod val="75000"/>
                  </a:schemeClr>
                </a:solidFill>
              </a:rPr>
              <a:t>plot(density(x))</a:t>
            </a:r>
            <a:endParaRPr lang="el-GR" dirty="0">
              <a:solidFill>
                <a:schemeClr val="accent4">
                  <a:lumMod val="75000"/>
                </a:schemeClr>
              </a:solidFill>
            </a:endParaRPr>
          </a:p>
          <a:p>
            <a:endParaRPr lang="el-GR" dirty="0"/>
          </a:p>
        </p:txBody>
      </p:sp>
      <p:sp>
        <p:nvSpPr>
          <p:cNvPr id="3" name="Θέση υποσέλιδου 2">
            <a:extLst>
              <a:ext uri="{FF2B5EF4-FFF2-40B4-BE49-F238E27FC236}">
                <a16:creationId xmlns:a16="http://schemas.microsoft.com/office/drawing/2014/main" id="{785BE2A5-B408-4E06-AA44-E8246988EAAE}"/>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4" name="Θέση ημερομηνίας 3">
            <a:extLst>
              <a:ext uri="{FF2B5EF4-FFF2-40B4-BE49-F238E27FC236}">
                <a16:creationId xmlns:a16="http://schemas.microsoft.com/office/drawing/2014/main" id="{0B28652B-FA64-4003-9B66-12987D805199}"/>
              </a:ext>
            </a:extLst>
          </p:cNvPr>
          <p:cNvSpPr>
            <a:spLocks noGrp="1"/>
          </p:cNvSpPr>
          <p:nvPr>
            <p:ph type="dt" sz="half" idx="10"/>
          </p:nvPr>
        </p:nvSpPr>
        <p:spPr/>
        <p:txBody>
          <a:bodyPr/>
          <a:lstStyle/>
          <a:p>
            <a:pPr rtl="0"/>
            <a:fld id="{9CABF4D1-3075-4C87-913A-548B5EE77168}" type="datetime1">
              <a:rPr lang="el-GR" noProof="0" smtClean="0"/>
              <a:t>10/9/2020</a:t>
            </a:fld>
            <a:endParaRPr lang="el-GR" noProof="0" dirty="0"/>
          </a:p>
        </p:txBody>
      </p:sp>
      <p:sp>
        <p:nvSpPr>
          <p:cNvPr id="5" name="Θέση αριθμού διαφάνειας 4">
            <a:extLst>
              <a:ext uri="{FF2B5EF4-FFF2-40B4-BE49-F238E27FC236}">
                <a16:creationId xmlns:a16="http://schemas.microsoft.com/office/drawing/2014/main" id="{A47F9CDA-EE0A-4F4E-90E9-D430CA44CFB5}"/>
              </a:ext>
            </a:extLst>
          </p:cNvPr>
          <p:cNvSpPr>
            <a:spLocks noGrp="1"/>
          </p:cNvSpPr>
          <p:nvPr>
            <p:ph type="sldNum" sz="quarter" idx="12"/>
          </p:nvPr>
        </p:nvSpPr>
        <p:spPr/>
        <p:txBody>
          <a:bodyPr/>
          <a:lstStyle/>
          <a:p>
            <a:pPr rtl="0"/>
            <a:fld id="{E31375A4-56A4-47D6-9801-1991572033F7}" type="slidenum">
              <a:rPr lang="el-GR" noProof="0" smtClean="0"/>
              <a:t>9</a:t>
            </a:fld>
            <a:endParaRPr lang="el-GR" noProof="0" dirty="0"/>
          </a:p>
        </p:txBody>
      </p:sp>
      <p:pic>
        <p:nvPicPr>
          <p:cNvPr id="11" name="Εικόνα 10">
            <a:extLst>
              <a:ext uri="{FF2B5EF4-FFF2-40B4-BE49-F238E27FC236}">
                <a16:creationId xmlns:a16="http://schemas.microsoft.com/office/drawing/2014/main" id="{C9123B53-049C-42AA-ABB9-F15D5C87D755}"/>
              </a:ext>
            </a:extLst>
          </p:cNvPr>
          <p:cNvPicPr>
            <a:picLocks noChangeAspect="1"/>
          </p:cNvPicPr>
          <p:nvPr/>
        </p:nvPicPr>
        <p:blipFill>
          <a:blip r:embed="rId2"/>
          <a:stretch>
            <a:fillRect/>
          </a:stretch>
        </p:blipFill>
        <p:spPr>
          <a:xfrm>
            <a:off x="7440158" y="896050"/>
            <a:ext cx="3937376" cy="2717689"/>
          </a:xfrm>
          <a:prstGeom prst="rect">
            <a:avLst/>
          </a:prstGeom>
        </p:spPr>
      </p:pic>
      <p:pic>
        <p:nvPicPr>
          <p:cNvPr id="15" name="Εικόνα 14">
            <a:extLst>
              <a:ext uri="{FF2B5EF4-FFF2-40B4-BE49-F238E27FC236}">
                <a16:creationId xmlns:a16="http://schemas.microsoft.com/office/drawing/2014/main" id="{E160C01C-63BA-4E94-86F1-40FE4F94AA83}"/>
              </a:ext>
            </a:extLst>
          </p:cNvPr>
          <p:cNvPicPr>
            <a:picLocks noChangeAspect="1"/>
          </p:cNvPicPr>
          <p:nvPr/>
        </p:nvPicPr>
        <p:blipFill>
          <a:blip r:embed="rId3"/>
          <a:stretch>
            <a:fillRect/>
          </a:stretch>
        </p:blipFill>
        <p:spPr>
          <a:xfrm>
            <a:off x="7440157" y="3667803"/>
            <a:ext cx="3937376" cy="2717690"/>
          </a:xfrm>
          <a:prstGeom prst="rect">
            <a:avLst/>
          </a:prstGeom>
        </p:spPr>
      </p:pic>
    </p:spTree>
    <p:extLst>
      <p:ext uri="{BB962C8B-B14F-4D97-AF65-F5344CB8AC3E}">
        <p14:creationId xmlns:p14="http://schemas.microsoft.com/office/powerpoint/2010/main" val="113119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Ξυσμένο μέταλλο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1930_TF03030981" id="{55E68189-8895-4C3E-B377-D6AFD5BE3E12}" vid="{95DBA6B7-DE97-44FB-B0AC-D457A36FFD7A}"/>
    </a:ext>
  </a:extLst>
</a:theme>
</file>

<file path=ppt/theme/theme2.xml><?xml version="1.0" encoding="utf-8"?>
<a:theme xmlns:a="http://schemas.openxmlformats.org/drawingml/2006/main" name="Θέμα του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266</TotalTime>
  <Words>1825</Words>
  <Application>Microsoft Office PowerPoint</Application>
  <PresentationFormat>Ευρεία οθόνη</PresentationFormat>
  <Paragraphs>240</Paragraphs>
  <Slides>20</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20</vt:i4>
      </vt:variant>
    </vt:vector>
  </HeadingPairs>
  <TitlesOfParts>
    <vt:vector size="26" baseType="lpstr">
      <vt:lpstr>Arial</vt:lpstr>
      <vt:lpstr>Avenir Next LT Pro Light</vt:lpstr>
      <vt:lpstr>Bembo</vt:lpstr>
      <vt:lpstr>Cavolini</vt:lpstr>
      <vt:lpstr>Georgia</vt:lpstr>
      <vt:lpstr>Ξυσμένο μέταλλο 16x9</vt:lpstr>
      <vt:lpstr>R for Bioinformatics Introduction</vt:lpstr>
      <vt:lpstr>about::me</vt:lpstr>
      <vt:lpstr>Part II </vt:lpstr>
      <vt:lpstr>Table of contents</vt:lpstr>
      <vt:lpstr>Iris Plants Database</vt:lpstr>
      <vt:lpstr>Iris</vt:lpstr>
      <vt:lpstr>Data frames</vt:lpstr>
      <vt:lpstr>Data processing</vt:lpstr>
      <vt:lpstr>Basic plotting in R – Histograms &amp; Density plots</vt:lpstr>
      <vt:lpstr>Basic plotting in R – Bar plots</vt:lpstr>
      <vt:lpstr>Basic plotting in R – Pie charts</vt:lpstr>
      <vt:lpstr>Basic plotting in R – Boxplots</vt:lpstr>
      <vt:lpstr>Basic plotting in R – Scatter plot</vt:lpstr>
      <vt:lpstr>Basic plotting in R – plot() options</vt:lpstr>
      <vt:lpstr>Graphical parameters</vt:lpstr>
      <vt:lpstr>Customizing a graph</vt:lpstr>
      <vt:lpstr>Multiple plots</vt:lpstr>
      <vt:lpstr>Saving plots</vt:lpstr>
      <vt:lpstr>Resources used</vt:lpstr>
      <vt:lpstr>Resources used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Bioinformatics Introduction</dc:title>
  <dc:creator>Maria Theodora Pandi</dc:creator>
  <cp:lastModifiedBy>Maria Theodora Pandi</cp:lastModifiedBy>
  <cp:revision>15</cp:revision>
  <dcterms:created xsi:type="dcterms:W3CDTF">2020-09-10T10:52:16Z</dcterms:created>
  <dcterms:modified xsi:type="dcterms:W3CDTF">2020-09-10T15:18:27Z</dcterms:modified>
</cp:coreProperties>
</file>