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4.jp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3.jpg"/><Relationship Id="rId5" Type="http://schemas.openxmlformats.org/officeDocument/2006/relationships/image" Target="../media/image22.jpg"/><Relationship Id="rId6" Type="http://schemas.openxmlformats.org/officeDocument/2006/relationships/image" Target="../media/image2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3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3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3"/>
          <p:cNvSpPr txBox="1"/>
          <p:nvPr/>
        </p:nvSpPr>
        <p:spPr>
          <a:xfrm>
            <a:off x="1104900" y="2959375"/>
            <a:ext cx="7906200" cy="3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0533">
                <a:solidFill>
                  <a:srgbClr val="FFFFFF"/>
                </a:solidFill>
              </a:rPr>
              <a:t>Social Buzz Analysis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3556650" y="6282775"/>
            <a:ext cx="463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Accenture Virtual Internship Program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2"/>
          <p:cNvPicPr preferRelativeResize="0"/>
          <p:nvPr/>
        </p:nvPicPr>
        <p:blipFill rotWithShape="1">
          <a:blip r:embed="rId4">
            <a:alphaModFix/>
          </a:blip>
          <a:srcRect b="1617" l="4068" r="4069" t="1616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2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391" name="Google Shape;391;p22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392" name="Google Shape;392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" name="Google Shape;396;p22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397" name="Google Shape;397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1" name="Google Shape;401;p22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02" name="Google Shape;402;p2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2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22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05" name="Google Shape;405;p2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2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" name="Google Shape;407;p22"/>
          <p:cNvSpPr txBox="1"/>
          <p:nvPr/>
        </p:nvSpPr>
        <p:spPr>
          <a:xfrm>
            <a:off x="12159875" y="2140425"/>
            <a:ext cx="6176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Animals, healthy eating, technology, science, culture are the most popularity categories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12159875" y="5046625"/>
            <a:ext cx="5646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tend to give positive reactions across all categories, with only a few exhibiting neutral emotions.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418" name="Google Shape;418;p2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sp>
          <p:nvSpPr>
            <p:cNvPr id="419" name="Google Shape;419;p23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0" name="Google Shape;420;p23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1" name="Google Shape;421;p23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422" name="Google Shape;422;p23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423" name="Google Shape;423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0" name="Google Shape;430;p23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431" name="Google Shape;431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4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124" name="Google Shape;124;p14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8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/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/>
            </a:p>
          </p:txBody>
        </p:sp>
      </p:grpSp>
      <p:grpSp>
        <p:nvGrpSpPr>
          <p:cNvPr id="126" name="Google Shape;126;p14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7" name="Google Shape;127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8" name="Google Shape;128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" name="Google Shape;129;p14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30" name="Google Shape;130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1" name="Google Shape;131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Google Shape;132;p14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3" name="Google Shape;133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4" name="Google Shape;134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14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36" name="Google Shape;136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5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49" name="Google Shape;14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15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5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1983048" y="1909668"/>
            <a:ext cx="6453903" cy="646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5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  <p:sp>
        <p:nvSpPr>
          <p:cNvPr id="180" name="Google Shape;180;p15"/>
          <p:cNvSpPr txBox="1"/>
          <p:nvPr/>
        </p:nvSpPr>
        <p:spPr>
          <a:xfrm>
            <a:off x="8436950" y="2549938"/>
            <a:ext cx="80220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Social Buzz</a:t>
            </a:r>
            <a:r>
              <a:rPr lang="cs-CZ" sz="3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Social Media &amp; Content Creation company. The company needs advisory help to manage its vast, unstructured data generated by over 100,000 daily content posts.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b="1" lang="cs-CZ" sz="3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 deliverables: </a:t>
            </a:r>
            <a:endParaRPr b="1" sz="32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 of big data practices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IPO recommendations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top 5 content categories by popularity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90" name="Google Shape;190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1" name="Google Shape;191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16"/>
          <p:cNvSpPr/>
          <p:nvPr/>
        </p:nvSpPr>
        <p:spPr>
          <a:xfrm>
            <a:off x="0" y="0"/>
            <a:ext cx="9964500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16"/>
          <p:cNvGrpSpPr/>
          <p:nvPr/>
        </p:nvGrpSpPr>
        <p:grpSpPr>
          <a:xfrm>
            <a:off x="1298688" y="1348561"/>
            <a:ext cx="3554343" cy="3413099"/>
            <a:chOff x="0" y="-1"/>
            <a:chExt cx="4739124" cy="4550798"/>
          </a:xfrm>
        </p:grpSpPr>
        <p:sp>
          <p:nvSpPr>
            <p:cNvPr id="199" name="Google Shape;199;p16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0" name="Google Shape;200;p16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" name="Google Shape;201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2" name="Google Shape;202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3" name="Google Shape;203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4" name="Google Shape;204;p16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11007484" y="1028700"/>
            <a:ext cx="6251814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6"/>
          <p:cNvSpPr txBox="1"/>
          <p:nvPr/>
        </p:nvSpPr>
        <p:spPr>
          <a:xfrm>
            <a:off x="2931363" y="1348553"/>
            <a:ext cx="5787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</a:rPr>
              <a:t>Problems</a:t>
            </a:r>
            <a:endParaRPr/>
          </a:p>
        </p:txBody>
      </p:sp>
      <p:sp>
        <p:nvSpPr>
          <p:cNvPr id="206" name="Google Shape;206;p16"/>
          <p:cNvSpPr txBox="1"/>
          <p:nvPr/>
        </p:nvSpPr>
        <p:spPr>
          <a:xfrm>
            <a:off x="1942075" y="5281900"/>
            <a:ext cx="818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1942075" y="4761650"/>
            <a:ext cx="132855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 100,000 post per day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36,500,000 pieces of content per year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 how to capitalize on it when there is so much?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Analyze to find Social Buzz’s 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5 most popular categories of content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/>
          <p:nvPr/>
        </p:nvSpPr>
        <p:spPr>
          <a:xfrm>
            <a:off x="11825797" y="7173163"/>
            <a:ext cx="2079625" cy="20796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11825797" y="1270731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17"/>
          <p:cNvGrpSpPr/>
          <p:nvPr/>
        </p:nvGrpSpPr>
        <p:grpSpPr>
          <a:xfrm>
            <a:off x="11411516" y="7146854"/>
            <a:ext cx="2187044" cy="2122801"/>
            <a:chOff x="-23042" y="66269"/>
            <a:chExt cx="6542159" cy="6349987"/>
          </a:xfrm>
        </p:grpSpPr>
        <p:sp>
          <p:nvSpPr>
            <p:cNvPr id="233" name="Google Shape;233;p17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86465" l="-136824" r="-84956" t="-28773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17"/>
          <p:cNvSpPr/>
          <p:nvPr/>
        </p:nvSpPr>
        <p:spPr>
          <a:xfrm>
            <a:off x="11825797" y="4221947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17"/>
          <p:cNvGrpSpPr/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37" name="Google Shape;237;p17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17"/>
          <p:cNvGrpSpPr/>
          <p:nvPr/>
        </p:nvGrpSpPr>
        <p:grpSpPr>
          <a:xfrm>
            <a:off x="11311566" y="1233936"/>
            <a:ext cx="2187044" cy="2122801"/>
            <a:chOff x="-23042" y="66269"/>
            <a:chExt cx="6542159" cy="6349987"/>
          </a:xfrm>
        </p:grpSpPr>
        <p:sp>
          <p:nvSpPr>
            <p:cNvPr id="240" name="Google Shape;240;p17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93991" l="-164249" r="-22900" t="1916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/>
          </a:p>
        </p:txBody>
      </p:sp>
      <p:sp>
        <p:nvSpPr>
          <p:cNvPr id="243" name="Google Shape;243;p17"/>
          <p:cNvSpPr txBox="1"/>
          <p:nvPr/>
        </p:nvSpPr>
        <p:spPr>
          <a:xfrm>
            <a:off x="14304925" y="1554575"/>
            <a:ext cx="4031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000">
                <a:solidFill>
                  <a:schemeClr val="dk1"/>
                </a:solidFill>
              </a:rPr>
              <a:t>ANDREW FLEMING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000">
                <a:solidFill>
                  <a:schemeClr val="dk1"/>
                </a:solidFill>
              </a:rPr>
              <a:t>Chief Technology Architect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14512500" y="4737550"/>
            <a:ext cx="382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000">
                <a:solidFill>
                  <a:schemeClr val="dk1"/>
                </a:solidFill>
              </a:rPr>
              <a:t>MARCUS ROMPTON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000">
                <a:solidFill>
                  <a:schemeClr val="dk1"/>
                </a:solidFill>
              </a:rPr>
              <a:t>Senior Principal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14563500" y="7815538"/>
            <a:ext cx="347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000">
                <a:solidFill>
                  <a:schemeClr val="dk1"/>
                </a:solidFill>
              </a:rPr>
              <a:t>QUYEN MAI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000">
                <a:solidFill>
                  <a:schemeClr val="dk1"/>
                </a:solidFill>
              </a:rPr>
              <a:t>Data Analyst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5" name="Google Shape;255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" name="Google Shape;265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6" name="Google Shape;266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7" name="Google Shape;267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8" name="Google Shape;268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9" name="Google Shape;269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0" name="Google Shape;270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72" name="Google Shape;272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3" name="Google Shape;273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" name="Google Shape;274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5" name="Google Shape;275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6" name="Google Shape;276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Google Shape;277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8" name="Google Shape;278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9" name="Google Shape;279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" name="Google Shape;280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81" name="Google Shape;281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2" name="Google Shape;282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3" name="Google Shape;283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84" name="Google Shape;284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5" name="Google Shape;285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6" name="Google Shape;286;p18"/>
          <p:cNvSpPr txBox="1"/>
          <p:nvPr/>
        </p:nvSpPr>
        <p:spPr>
          <a:xfrm>
            <a:off x="6396750" y="2847675"/>
            <a:ext cx="11804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Cleaning: 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 txBox="1"/>
          <p:nvPr/>
        </p:nvSpPr>
        <p:spPr>
          <a:xfrm>
            <a:off x="8193875" y="4602213"/>
            <a:ext cx="998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Modelling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4580675" y="1280388"/>
            <a:ext cx="1134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Understandings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9958325" y="6039238"/>
            <a:ext cx="645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11517700" y="8101588"/>
            <a:ext cx="645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Uncover</a:t>
            </a: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Insights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159" y="6480806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9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grpSp>
        <p:nvGrpSpPr>
          <p:cNvPr id="301" name="Google Shape;301;p19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302" name="Google Shape;302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9" name="Google Shape;3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9"/>
          <p:cNvSpPr txBox="1"/>
          <p:nvPr/>
        </p:nvSpPr>
        <p:spPr>
          <a:xfrm>
            <a:off x="1962638" y="3920013"/>
            <a:ext cx="3482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90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962</a:t>
            </a:r>
            <a:endParaRPr b="1" sz="90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Contents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7016925" y="3865950"/>
            <a:ext cx="3482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90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1" sz="90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Categories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9"/>
          <p:cNvSpPr txBox="1"/>
          <p:nvPr/>
        </p:nvSpPr>
        <p:spPr>
          <a:xfrm>
            <a:off x="12415088" y="3865950"/>
            <a:ext cx="3482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90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endParaRPr b="1" sz="90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month with highest posts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23" name="Google Shape;323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" name="Google Shape;330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31" name="Google Shape;331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2" name="Google Shape;332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" name="Google Shape;333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1" name="Google Shape;341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43" name="Google Shape;343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4" name="Google Shape;344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5" name="Google Shape;3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5075" y="1811387"/>
            <a:ext cx="12950176" cy="720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1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55" name="Google Shape;35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2" name="Google Shape;362;p21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63" name="Google Shape;363;p2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4" name="Google Shape;364;p2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5" name="Google Shape;365;p21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366" name="Google Shape;36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3" name="Google Shape;373;p21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21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75" name="Google Shape;375;p2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6" name="Google Shape;376;p2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7" name="Google Shape;3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9975" y="1181150"/>
            <a:ext cx="13801460" cy="79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