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35"/>
  </p:notesMasterIdLst>
  <p:sldIdLst>
    <p:sldId id="256" r:id="rId2"/>
    <p:sldId id="257" r:id="rId3"/>
    <p:sldId id="260" r:id="rId4"/>
    <p:sldId id="263" r:id="rId5"/>
    <p:sldId id="258" r:id="rId6"/>
    <p:sldId id="264" r:id="rId7"/>
    <p:sldId id="265" r:id="rId8"/>
    <p:sldId id="266" r:id="rId9"/>
    <p:sldId id="259" r:id="rId10"/>
    <p:sldId id="268" r:id="rId11"/>
    <p:sldId id="270" r:id="rId12"/>
    <p:sldId id="269" r:id="rId13"/>
    <p:sldId id="271" r:id="rId14"/>
    <p:sldId id="272" r:id="rId15"/>
    <p:sldId id="273" r:id="rId16"/>
    <p:sldId id="279" r:id="rId17"/>
    <p:sldId id="277" r:id="rId18"/>
    <p:sldId id="275" r:id="rId19"/>
    <p:sldId id="276" r:id="rId20"/>
    <p:sldId id="278" r:id="rId21"/>
    <p:sldId id="281" r:id="rId22"/>
    <p:sldId id="287" r:id="rId23"/>
    <p:sldId id="288" r:id="rId24"/>
    <p:sldId id="282" r:id="rId25"/>
    <p:sldId id="290" r:id="rId26"/>
    <p:sldId id="280" r:id="rId27"/>
    <p:sldId id="291" r:id="rId28"/>
    <p:sldId id="292" r:id="rId29"/>
    <p:sldId id="286" r:id="rId30"/>
    <p:sldId id="293" r:id="rId31"/>
    <p:sldId id="294" r:id="rId32"/>
    <p:sldId id="295" r:id="rId33"/>
    <p:sldId id="289"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1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649" autoAdjust="0"/>
  </p:normalViewPr>
  <p:slideViewPr>
    <p:cSldViewPr>
      <p:cViewPr varScale="1">
        <p:scale>
          <a:sx n="63" d="100"/>
          <a:sy n="63" d="100"/>
        </p:scale>
        <p:origin x="-20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DD2875-635B-459E-B198-82CFCB32B99B}" type="datetimeFigureOut">
              <a:rPr lang="zh-CN" altLang="en-US" smtClean="0"/>
              <a:t>2014/11/24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CEB77-744F-4565-8615-250F62B94FD9}" type="slidenum">
              <a:rPr lang="zh-CN" altLang="en-US" smtClean="0"/>
              <a:t>‹#›</a:t>
            </a:fld>
            <a:endParaRPr lang="zh-CN" altLang="en-US"/>
          </a:p>
        </p:txBody>
      </p:sp>
    </p:spTree>
    <p:extLst>
      <p:ext uri="{BB962C8B-B14F-4D97-AF65-F5344CB8AC3E}">
        <p14:creationId xmlns:p14="http://schemas.microsoft.com/office/powerpoint/2010/main" val="338715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This</a:t>
            </a:r>
            <a:r>
              <a:rPr lang="en-US" altLang="zh-CN" b="1" baseline="0" dirty="0" smtClean="0"/>
              <a:t> PPT needs the following fonts:</a:t>
            </a:r>
          </a:p>
          <a:p>
            <a:r>
              <a:rPr lang="en-US" altLang="zh-CN" b="1" dirty="0" smtClean="0"/>
              <a:t>Calibri </a:t>
            </a:r>
          </a:p>
          <a:p>
            <a:r>
              <a:rPr lang="en-US" altLang="zh-CN" b="1" dirty="0" smtClean="0"/>
              <a:t>Candara</a:t>
            </a:r>
          </a:p>
          <a:p>
            <a:r>
              <a:rPr lang="en-US" altLang="zh-CN" b="1" dirty="0" smtClean="0">
                <a:latin typeface="Times New Roman" pitchFamily="18" charset="0"/>
                <a:cs typeface="Times New Roman" pitchFamily="18" charset="0"/>
              </a:rPr>
              <a:t>Times New Roman</a:t>
            </a:r>
          </a:p>
          <a:p>
            <a:r>
              <a:rPr lang="en-US" altLang="zh-CN" b="1" dirty="0" smtClean="0"/>
              <a:t>High Tower Text</a:t>
            </a:r>
          </a:p>
          <a:p>
            <a:r>
              <a:rPr lang="en-US" altLang="zh-CN" b="1" dirty="0" smtClean="0"/>
              <a:t>Simplified Arabic Fixed</a:t>
            </a:r>
          </a:p>
          <a:p>
            <a:endParaRPr lang="en-US" altLang="zh-CN" dirty="0" smtClean="0"/>
          </a:p>
          <a:p>
            <a:r>
              <a:rPr lang="en-US" altLang="zh-CN" dirty="0" smtClean="0"/>
              <a:t>Hello,</a:t>
            </a:r>
            <a:r>
              <a:rPr lang="en-US" altLang="zh-CN" baseline="0" dirty="0" smtClean="0"/>
              <a:t> everyone. My presentation is about </a:t>
            </a:r>
            <a:r>
              <a:rPr lang="en-US" altLang="zh-CN" baseline="0" dirty="0" err="1" smtClean="0"/>
              <a:t>TraceBench</a:t>
            </a:r>
            <a:r>
              <a:rPr lang="en-US" altLang="zh-CN" baseline="0" dirty="0" smtClean="0"/>
              <a:t> – an open data set for trace-oriented monitoring</a:t>
            </a:r>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E3BCEB77-744F-4565-8615-250F62B94FD9}" type="slidenum">
              <a:rPr lang="zh-CN" altLang="en-US" smtClean="0"/>
              <a:t>1</a:t>
            </a:fld>
            <a:endParaRPr lang="zh-CN" altLang="en-US"/>
          </a:p>
        </p:txBody>
      </p:sp>
    </p:spTree>
    <p:extLst>
      <p:ext uri="{BB962C8B-B14F-4D97-AF65-F5344CB8AC3E}">
        <p14:creationId xmlns:p14="http://schemas.microsoft.com/office/powerpoint/2010/main" val="2887962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Trace records the </a:t>
            </a:r>
            <a:r>
              <a:rPr lang="en-US" altLang="zh-CN" sz="1200" dirty="0" smtClean="0">
                <a:latin typeface="Candara" pitchFamily="34" charset="0"/>
                <a:ea typeface="华文新魏" pitchFamily="2" charset="-122"/>
                <a:cs typeface="Times New Roman" pitchFamily="18" charset="0"/>
              </a:rPr>
              <a:t>process of system running</a:t>
            </a:r>
          </a:p>
          <a:p>
            <a:endParaRPr lang="en-US" altLang="zh-CN" dirty="0" smtClean="0"/>
          </a:p>
          <a:p>
            <a:r>
              <a:rPr lang="en-US" altLang="zh-CN" dirty="0" smtClean="0"/>
              <a:t>for example, this trace,</a:t>
            </a:r>
            <a:r>
              <a:rPr lang="en-US" altLang="zh-CN" baseline="0" dirty="0" smtClean="0"/>
              <a:t> in the form of linear event sequence, expresses the process of building a TCP connection between host A and B, using socket</a:t>
            </a:r>
          </a:p>
          <a:p>
            <a:endParaRPr lang="en-US" altLang="zh-CN" baseline="0" dirty="0" smtClean="0"/>
          </a:p>
          <a:p>
            <a:r>
              <a:rPr lang="en-US" altLang="zh-CN" baseline="0" dirty="0" smtClean="0"/>
              <a:t>The trace can also be expressed as the forms of trace tree, request flow graph, and so on.</a:t>
            </a:r>
          </a:p>
          <a:p>
            <a:endParaRPr lang="en-US" altLang="zh-CN" baseline="0" dirty="0" smtClean="0"/>
          </a:p>
          <a:p>
            <a:r>
              <a:rPr lang="en-US" altLang="zh-CN" baseline="0" dirty="0" smtClean="0"/>
              <a:t>The format of linear event sequence has the lowest complexity and contains the least information. In contrast, the request flow graph contains the most information but has the highest complexity.</a:t>
            </a:r>
          </a:p>
          <a:p>
            <a:endParaRPr lang="en-US" altLang="zh-CN" baseline="0" dirty="0" smtClean="0"/>
          </a:p>
          <a:p>
            <a:r>
              <a:rPr lang="en-US" altLang="zh-CN" sz="1200" b="0" i="0" u="none" strike="noStrike" kern="1200" baseline="0" dirty="0" smtClean="0">
                <a:solidFill>
                  <a:schemeClr val="tx1"/>
                </a:solidFill>
                <a:latin typeface="+mn-lt"/>
                <a:ea typeface="+mn-ea"/>
                <a:cs typeface="+mn-cs"/>
              </a:rPr>
              <a:t>To balance between recording abundant information and having a intelligible format, </a:t>
            </a:r>
            <a:r>
              <a:rPr lang="en-US" altLang="zh-CN" sz="1200" b="0" i="0" u="none" strike="noStrike" kern="1200" baseline="0" dirty="0" err="1" smtClean="0">
                <a:solidFill>
                  <a:schemeClr val="tx1"/>
                </a:solidFill>
                <a:latin typeface="+mn-lt"/>
                <a:ea typeface="+mn-ea"/>
                <a:cs typeface="+mn-cs"/>
              </a:rPr>
              <a:t>TraceBench</a:t>
            </a:r>
            <a:r>
              <a:rPr lang="en-US" altLang="zh-CN" sz="1200" b="0" i="0" u="none" strike="noStrike" kern="1200" baseline="0" dirty="0" smtClean="0">
                <a:solidFill>
                  <a:schemeClr val="tx1"/>
                </a:solidFill>
                <a:latin typeface="+mn-lt"/>
                <a:ea typeface="+mn-ea"/>
                <a:cs typeface="+mn-cs"/>
              </a:rPr>
              <a:t> adopts the format of trace tree</a:t>
            </a:r>
            <a:endParaRPr lang="zh-CN" altLang="en-US" dirty="0"/>
          </a:p>
        </p:txBody>
      </p:sp>
      <p:sp>
        <p:nvSpPr>
          <p:cNvPr id="4" name="灯片编号占位符 3"/>
          <p:cNvSpPr>
            <a:spLocks noGrp="1"/>
          </p:cNvSpPr>
          <p:nvPr>
            <p:ph type="sldNum" sz="quarter" idx="10"/>
          </p:nvPr>
        </p:nvSpPr>
        <p:spPr/>
        <p:txBody>
          <a:bodyPr/>
          <a:lstStyle/>
          <a:p>
            <a:fld id="{E3BCEB77-744F-4565-8615-250F62B94FD9}" type="slidenum">
              <a:rPr lang="zh-CN" altLang="en-US" smtClean="0"/>
              <a:t>10</a:t>
            </a:fld>
            <a:endParaRPr lang="zh-CN" altLang="en-US"/>
          </a:p>
        </p:txBody>
      </p:sp>
    </p:spTree>
    <p:extLst>
      <p:ext uri="{BB962C8B-B14F-4D97-AF65-F5344CB8AC3E}">
        <p14:creationId xmlns:p14="http://schemas.microsoft.com/office/powerpoint/2010/main" val="31705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a:t>
            </a:r>
            <a:r>
              <a:rPr lang="en-US" altLang="zh-CN" baseline="0" dirty="0" smtClean="0"/>
              <a:t> is a sample of trace tree, recording the process of handling a mv request in HDFS. </a:t>
            </a:r>
            <a:r>
              <a:rPr lang="en-US" altLang="zh-CN" sz="1200" b="0" i="0" u="none" strike="noStrike" kern="1200" baseline="0" dirty="0" smtClean="0">
                <a:solidFill>
                  <a:schemeClr val="tx1"/>
                </a:solidFill>
                <a:latin typeface="+mn-lt"/>
                <a:ea typeface="+mn-ea"/>
                <a:cs typeface="+mn-cs"/>
              </a:rPr>
              <a:t>The client first get the information of the target file from the namenode,</a:t>
            </a:r>
          </a:p>
          <a:p>
            <a:r>
              <a:rPr lang="en-US" altLang="zh-CN" sz="1200" b="0" i="0" u="none" strike="noStrike" kern="1200" baseline="0" dirty="0" smtClean="0">
                <a:solidFill>
                  <a:schemeClr val="tx1"/>
                </a:solidFill>
                <a:latin typeface="+mn-lt"/>
                <a:ea typeface="+mn-ea"/>
                <a:cs typeface="+mn-cs"/>
              </a:rPr>
              <a:t>like whether the file exists, using the RPC: </a:t>
            </a:r>
            <a:r>
              <a:rPr lang="en-US" altLang="zh-CN" sz="1200" b="0" i="1" u="none" strike="noStrike" kern="1200" baseline="0" dirty="0" err="1" smtClean="0">
                <a:solidFill>
                  <a:schemeClr val="tx1"/>
                </a:solidFill>
                <a:latin typeface="+mn-lt"/>
                <a:ea typeface="+mn-ea"/>
                <a:cs typeface="+mn-cs"/>
              </a:rPr>
              <a:t>getFileInfo</a:t>
            </a:r>
            <a:r>
              <a:rPr lang="en-US" altLang="zh-CN" sz="1200" b="0" i="0" u="none" strike="noStrike" kern="1200" baseline="0" dirty="0" smtClean="0">
                <a:solidFill>
                  <a:schemeClr val="tx1"/>
                </a:solidFill>
                <a:latin typeface="+mn-lt"/>
                <a:ea typeface="+mn-ea"/>
                <a:cs typeface="+mn-cs"/>
              </a:rPr>
              <a:t>, and then rename the file with the RPC: </a:t>
            </a:r>
            <a:r>
              <a:rPr lang="en-US" altLang="zh-CN" sz="1200" b="0" i="1" u="none" strike="noStrike" kern="1200" baseline="0" dirty="0" smtClean="0">
                <a:solidFill>
                  <a:schemeClr val="tx1"/>
                </a:solidFill>
                <a:latin typeface="+mn-lt"/>
                <a:ea typeface="+mn-ea"/>
                <a:cs typeface="+mn-cs"/>
              </a:rPr>
              <a:t>rename</a:t>
            </a:r>
            <a:r>
              <a:rPr lang="en-US" altLang="zh-CN" sz="1200" b="0" i="0" u="none" strike="noStrike" kern="1200" baseline="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E3BCEB77-744F-4565-8615-250F62B94FD9}" type="slidenum">
              <a:rPr lang="zh-CN" altLang="en-US" smtClean="0"/>
              <a:t>11</a:t>
            </a:fld>
            <a:endParaRPr lang="zh-CN" altLang="en-US"/>
          </a:p>
        </p:txBody>
      </p:sp>
    </p:spTree>
    <p:extLst>
      <p:ext uri="{BB962C8B-B14F-4D97-AF65-F5344CB8AC3E}">
        <p14:creationId xmlns:p14="http://schemas.microsoft.com/office/powerpoint/2010/main" val="2850468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 trace in the form of trace tree contains the event set and the set of the relationships between the events.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event records the context of each request step, where a request step usually means a function, the recorded information contains the function name, start time, end time, host address, return value, and so on.</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And the relationship records the causality between two events. For example, relationship a represents that event 1 is the father event of event 2, and the relation between them is local function call.</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Using the events and relationships, we can reconstruct the trace tree.</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nodes in the tree correspond to the events, like node 1 corresponds to event 1</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Edges in the tree correspond to the relationships, like edge a corresponds to relationship a</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Naturally, we can transfer a trace tree to a linear event sequence with different methods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For example, using the Depth First Search (DFS), the sample trace can be transferred to 1,2,4,3,5</a:t>
            </a:r>
            <a:endParaRPr lang="zh-CN" altLang="en-US" dirty="0"/>
          </a:p>
        </p:txBody>
      </p:sp>
      <p:sp>
        <p:nvSpPr>
          <p:cNvPr id="4" name="灯片编号占位符 3"/>
          <p:cNvSpPr>
            <a:spLocks noGrp="1"/>
          </p:cNvSpPr>
          <p:nvPr>
            <p:ph type="sldNum" sz="quarter" idx="10"/>
          </p:nvPr>
        </p:nvSpPr>
        <p:spPr/>
        <p:txBody>
          <a:bodyPr/>
          <a:lstStyle/>
          <a:p>
            <a:fld id="{E3BCEB77-744F-4565-8615-250F62B94FD9}" type="slidenum">
              <a:rPr lang="zh-CN" altLang="en-US" smtClean="0"/>
              <a:t>12</a:t>
            </a:fld>
            <a:endParaRPr lang="zh-CN" altLang="en-US"/>
          </a:p>
        </p:txBody>
      </p:sp>
    </p:spTree>
    <p:extLst>
      <p:ext uri="{BB962C8B-B14F-4D97-AF65-F5344CB8AC3E}">
        <p14:creationId xmlns:p14="http://schemas.microsoft.com/office/powerpoint/2010/main" val="2850468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Following, we</a:t>
            </a:r>
            <a:r>
              <a:rPr lang="en-US" altLang="zh-CN" baseline="0" dirty="0" smtClean="0"/>
              <a:t> give some samples in </a:t>
            </a:r>
            <a:r>
              <a:rPr lang="en-US" altLang="zh-CN" baseline="0" dirty="0" err="1" smtClean="0"/>
              <a:t>TraceBench</a:t>
            </a:r>
            <a:r>
              <a:rPr lang="en-US" altLang="zh-CN" baseline="0" dirty="0" smtClean="0"/>
              <a:t>, to show the information contained by the trace tree</a:t>
            </a:r>
          </a:p>
          <a:p>
            <a:endParaRPr lang="en-US" altLang="zh-CN" baseline="0" dirty="0" smtClean="0"/>
          </a:p>
          <a:p>
            <a:r>
              <a:rPr lang="en-US" altLang="zh-CN" sz="1200" b="0" i="0" u="none" strike="noStrike" kern="1200" baseline="0" dirty="0" smtClean="0">
                <a:solidFill>
                  <a:schemeClr val="tx1"/>
                </a:solidFill>
                <a:latin typeface="+mn-lt"/>
                <a:ea typeface="+mn-ea"/>
                <a:cs typeface="+mn-cs"/>
              </a:rPr>
              <a:t>This sample illustrates a normal process of handling a read file request in HDFS. The client first queries the file information from the namenode, then downloads the file from related datanode, and last informs the result to the namenode.</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When reading a data block, </a:t>
            </a:r>
            <a:r>
              <a:rPr lang="en-US" altLang="zh-CN" sz="1200" b="0" i="0" u="none" strike="noStrike" kern="1200" baseline="0" dirty="0" smtClean="0">
                <a:solidFill>
                  <a:schemeClr val="tx1"/>
                </a:solidFill>
                <a:latin typeface="+mn-lt"/>
                <a:ea typeface="+mn-ea"/>
                <a:cs typeface="+mn-cs"/>
              </a:rPr>
              <a:t>the client first chooses the best datanode from the datanode list informed by the namenode, and then get the block from the best datanode.</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E3BCEB77-744F-4565-8615-250F62B94FD9}" type="slidenum">
              <a:rPr lang="zh-CN" altLang="en-US" smtClean="0"/>
              <a:t>13</a:t>
            </a:fld>
            <a:endParaRPr lang="zh-CN" altLang="en-US"/>
          </a:p>
        </p:txBody>
      </p:sp>
    </p:spTree>
    <p:extLst>
      <p:ext uri="{BB962C8B-B14F-4D97-AF65-F5344CB8AC3E}">
        <p14:creationId xmlns:p14="http://schemas.microsoft.com/office/powerpoint/2010/main" val="3006049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However, when</a:t>
            </a:r>
            <a:r>
              <a:rPr lang="en-US" altLang="zh-CN" baseline="0" dirty="0" smtClean="0"/>
              <a:t> meeting some faults, the topology of the trace tree would change. For example, </a:t>
            </a:r>
            <a:r>
              <a:rPr lang="en-US" altLang="zh-CN" sz="1200" b="0" i="0" u="none" strike="noStrike" kern="1200" baseline="0" dirty="0" smtClean="0">
                <a:solidFill>
                  <a:schemeClr val="tx1"/>
                </a:solidFill>
                <a:latin typeface="+mn-lt"/>
                <a:ea typeface="+mn-ea"/>
                <a:cs typeface="+mn-cs"/>
              </a:rPr>
              <a:t>when the best datanode encounters a </a:t>
            </a:r>
            <a:r>
              <a:rPr lang="en-US" altLang="zh-CN" sz="1200" b="0" i="1" u="none" strike="noStrike" kern="1200" baseline="0" dirty="0" err="1" smtClean="0">
                <a:solidFill>
                  <a:schemeClr val="tx1"/>
                </a:solidFill>
                <a:latin typeface="+mn-lt"/>
                <a:ea typeface="+mn-ea"/>
                <a:cs typeface="+mn-cs"/>
              </a:rPr>
              <a:t>killDN</a:t>
            </a:r>
            <a:r>
              <a:rPr lang="en-US" altLang="zh-CN" sz="1200" b="0" i="1"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fault, a function fault which kills the HDFS processes on some datanodes, the operation of reading the data block will fail. Then, the client would tries other datanodes in the datanode list.</a:t>
            </a:r>
            <a:endParaRPr lang="zh-CN" altLang="en-US" dirty="0"/>
          </a:p>
        </p:txBody>
      </p:sp>
      <p:sp>
        <p:nvSpPr>
          <p:cNvPr id="4" name="灯片编号占位符 3"/>
          <p:cNvSpPr>
            <a:spLocks noGrp="1"/>
          </p:cNvSpPr>
          <p:nvPr>
            <p:ph type="sldNum" sz="quarter" idx="10"/>
          </p:nvPr>
        </p:nvSpPr>
        <p:spPr/>
        <p:txBody>
          <a:bodyPr/>
          <a:lstStyle/>
          <a:p>
            <a:fld id="{E3BCEB77-744F-4565-8615-250F62B94FD9}" type="slidenum">
              <a:rPr lang="zh-CN" altLang="en-US" smtClean="0"/>
              <a:t>14</a:t>
            </a:fld>
            <a:endParaRPr lang="zh-CN" altLang="en-US"/>
          </a:p>
        </p:txBody>
      </p:sp>
    </p:spTree>
    <p:extLst>
      <p:ext uri="{BB962C8B-B14F-4D97-AF65-F5344CB8AC3E}">
        <p14:creationId xmlns:p14="http://schemas.microsoft.com/office/powerpoint/2010/main" val="4164415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As another example, when encountering a fault of </a:t>
            </a:r>
            <a:r>
              <a:rPr lang="en-US" altLang="zh-CN" sz="1200" b="0" i="1" u="none" strike="noStrike" kern="1200" baseline="0" dirty="0" err="1" smtClean="0">
                <a:solidFill>
                  <a:schemeClr val="tx1"/>
                </a:solidFill>
                <a:latin typeface="+mn-lt"/>
                <a:ea typeface="+mn-ea"/>
                <a:cs typeface="+mn-cs"/>
              </a:rPr>
              <a:t>slowHDFS</a:t>
            </a:r>
            <a:r>
              <a:rPr lang="en-US" altLang="zh-CN" sz="1200" b="0" i="0" u="none" strike="noStrike" kern="1200" baseline="0" dirty="0" smtClean="0">
                <a:solidFill>
                  <a:schemeClr val="tx1"/>
                </a:solidFill>
                <a:latin typeface="+mn-lt"/>
                <a:ea typeface="+mn-ea"/>
                <a:cs typeface="+mn-cs"/>
              </a:rPr>
              <a:t>, which belongs to performance faults and slows the whole network of the HDFS cluster,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latencies of some events in the trace tree would increase.</a:t>
            </a:r>
            <a:endParaRPr lang="zh-CN" altLang="en-US" dirty="0"/>
          </a:p>
        </p:txBody>
      </p:sp>
      <p:sp>
        <p:nvSpPr>
          <p:cNvPr id="4" name="灯片编号占位符 3"/>
          <p:cNvSpPr>
            <a:spLocks noGrp="1"/>
          </p:cNvSpPr>
          <p:nvPr>
            <p:ph type="sldNum" sz="quarter" idx="10"/>
          </p:nvPr>
        </p:nvSpPr>
        <p:spPr/>
        <p:txBody>
          <a:bodyPr/>
          <a:lstStyle/>
          <a:p>
            <a:fld id="{E3BCEB77-744F-4565-8615-250F62B94FD9}" type="slidenum">
              <a:rPr lang="zh-CN" altLang="en-US" smtClean="0"/>
              <a:t>15</a:t>
            </a:fld>
            <a:endParaRPr lang="zh-CN" altLang="en-US"/>
          </a:p>
        </p:txBody>
      </p:sp>
    </p:spTree>
    <p:extLst>
      <p:ext uri="{BB962C8B-B14F-4D97-AF65-F5344CB8AC3E}">
        <p14:creationId xmlns:p14="http://schemas.microsoft.com/office/powerpoint/2010/main" val="3320813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Following, we will</a:t>
            </a:r>
            <a:r>
              <a:rPr lang="en-US" altLang="zh-CN" baseline="0" dirty="0" smtClean="0"/>
              <a:t> talk about other details of </a:t>
            </a:r>
            <a:r>
              <a:rPr lang="en-US" altLang="zh-CN" baseline="0" dirty="0" err="1" smtClean="0"/>
              <a:t>TraceBench</a:t>
            </a:r>
            <a:endParaRPr lang="zh-CN" altLang="en-US" dirty="0"/>
          </a:p>
        </p:txBody>
      </p:sp>
      <p:sp>
        <p:nvSpPr>
          <p:cNvPr id="4" name="灯片编号占位符 3"/>
          <p:cNvSpPr>
            <a:spLocks noGrp="1"/>
          </p:cNvSpPr>
          <p:nvPr>
            <p:ph type="sldNum" sz="quarter" idx="10"/>
          </p:nvPr>
        </p:nvSpPr>
        <p:spPr/>
        <p:txBody>
          <a:bodyPr/>
          <a:lstStyle/>
          <a:p>
            <a:fld id="{E3BCEB77-744F-4565-8615-250F62B94FD9}" type="slidenum">
              <a:rPr lang="zh-CN" altLang="en-US" smtClean="0"/>
              <a:t>16</a:t>
            </a:fld>
            <a:endParaRPr lang="zh-CN" altLang="en-US"/>
          </a:p>
        </p:txBody>
      </p:sp>
    </p:spTree>
    <p:extLst>
      <p:ext uri="{BB962C8B-B14F-4D97-AF65-F5344CB8AC3E}">
        <p14:creationId xmlns:p14="http://schemas.microsoft.com/office/powerpoint/2010/main" val="58936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TraceBench</a:t>
            </a:r>
            <a:r>
              <a:rPr lang="en-US" altLang="zh-CN" dirty="0" smtClean="0"/>
              <a:t> </a:t>
            </a:r>
            <a:r>
              <a:rPr lang="en-US" altLang="zh-CN" sz="1200" b="0" i="0" u="none" strike="noStrike" kern="1200" baseline="0" dirty="0" smtClean="0">
                <a:solidFill>
                  <a:schemeClr val="tx1"/>
                </a:solidFill>
                <a:latin typeface="+mn-lt"/>
                <a:ea typeface="+mn-ea"/>
                <a:cs typeface="+mn-cs"/>
              </a:rPr>
              <a:t>consists of three classes: </a:t>
            </a:r>
            <a:r>
              <a:rPr lang="en-US" altLang="zh-CN" sz="1200" b="0" i="1" u="none" strike="noStrike" kern="1200" baseline="0" dirty="0" smtClean="0">
                <a:solidFill>
                  <a:schemeClr val="tx1"/>
                </a:solidFill>
                <a:latin typeface="+mn-lt"/>
                <a:ea typeface="+mn-ea"/>
                <a:cs typeface="+mn-cs"/>
              </a:rPr>
              <a:t>Normal </a:t>
            </a:r>
            <a:r>
              <a:rPr lang="en-US" altLang="zh-CN" sz="1200" b="0" i="0" u="none" strike="noStrike" kern="1200" baseline="0" dirty="0" smtClean="0">
                <a:solidFill>
                  <a:schemeClr val="tx1"/>
                </a:solidFill>
                <a:latin typeface="+mn-lt"/>
                <a:ea typeface="+mn-ea"/>
                <a:cs typeface="+mn-cs"/>
              </a:rPr>
              <a:t>, </a:t>
            </a:r>
            <a:r>
              <a:rPr lang="en-US" altLang="zh-CN" sz="1200" b="0" i="1" u="none" strike="noStrike" kern="1200" baseline="0" dirty="0" smtClean="0">
                <a:solidFill>
                  <a:schemeClr val="tx1"/>
                </a:solidFill>
                <a:latin typeface="+mn-lt"/>
                <a:ea typeface="+mn-ea"/>
                <a:cs typeface="+mn-cs"/>
              </a:rPr>
              <a:t>Abnormal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Combination. </a:t>
            </a:r>
            <a:r>
              <a:rPr lang="en-US" altLang="zh-CN" sz="1200" b="0" i="0" u="none" strike="noStrike" kern="1200" baseline="0" dirty="0" smtClean="0">
                <a:solidFill>
                  <a:schemeClr val="tx1"/>
                </a:solidFill>
                <a:latin typeface="+mn-lt"/>
                <a:ea typeface="+mn-ea"/>
                <a:cs typeface="+mn-cs"/>
              </a:rPr>
              <a:t>where the </a:t>
            </a:r>
            <a:r>
              <a:rPr lang="en-US" altLang="zh-CN" sz="1200" b="0" i="1" u="none" strike="noStrike" kern="1200" baseline="0" dirty="0" smtClean="0">
                <a:solidFill>
                  <a:schemeClr val="tx1"/>
                </a:solidFill>
                <a:latin typeface="+mn-lt"/>
                <a:ea typeface="+mn-ea"/>
                <a:cs typeface="+mn-cs"/>
              </a:rPr>
              <a:t>Normal </a:t>
            </a:r>
            <a:r>
              <a:rPr lang="en-US" altLang="zh-CN" sz="1200" b="0" i="0" u="none" strike="noStrike" kern="1200" baseline="0" dirty="0" smtClean="0">
                <a:solidFill>
                  <a:schemeClr val="tx1"/>
                </a:solidFill>
                <a:latin typeface="+mn-lt"/>
                <a:ea typeface="+mn-ea"/>
                <a:cs typeface="+mn-cs"/>
              </a:rPr>
              <a:t>class and the </a:t>
            </a:r>
            <a:r>
              <a:rPr lang="en-US" altLang="zh-CN" sz="1200" b="0" i="1" u="none" strike="noStrike" kern="1200" baseline="0" dirty="0" smtClean="0">
                <a:solidFill>
                  <a:schemeClr val="tx1"/>
                </a:solidFill>
                <a:latin typeface="+mn-lt"/>
                <a:ea typeface="+mn-ea"/>
                <a:cs typeface="+mn-cs"/>
              </a:rPr>
              <a:t>Abnormal </a:t>
            </a:r>
            <a:r>
              <a:rPr lang="en-US" altLang="zh-CN" sz="1200" b="0" i="0" u="none" strike="noStrike" kern="1200" baseline="0" dirty="0" smtClean="0">
                <a:solidFill>
                  <a:schemeClr val="tx1"/>
                </a:solidFill>
                <a:latin typeface="+mn-lt"/>
                <a:ea typeface="+mn-ea"/>
                <a:cs typeface="+mn-cs"/>
              </a:rPr>
              <a:t>class are collected during the HDFS running normally and abnormally, respectively, while the </a:t>
            </a:r>
            <a:r>
              <a:rPr lang="en-US" altLang="zh-CN" sz="1200" b="0" i="1" u="none" strike="noStrike" kern="1200" baseline="0" dirty="0" smtClean="0">
                <a:solidFill>
                  <a:schemeClr val="tx1"/>
                </a:solidFill>
                <a:latin typeface="+mn-lt"/>
                <a:ea typeface="+mn-ea"/>
                <a:cs typeface="+mn-cs"/>
              </a:rPr>
              <a:t>Combination </a:t>
            </a:r>
            <a:r>
              <a:rPr lang="en-US" altLang="zh-CN" sz="1200" b="0" i="0" u="none" strike="noStrike" kern="1200" baseline="0" dirty="0" smtClean="0">
                <a:solidFill>
                  <a:schemeClr val="tx1"/>
                </a:solidFill>
                <a:latin typeface="+mn-lt"/>
                <a:ea typeface="+mn-ea"/>
                <a:cs typeface="+mn-cs"/>
              </a:rPr>
              <a:t>class is collected by randomly injecting faults and later recovering the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each class includes several types.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kern="1200" baseline="0" dirty="0" smtClean="0">
              <a:solidFill>
                <a:schemeClr val="tx1"/>
              </a:solidFill>
              <a:latin typeface="+mn-lt"/>
              <a:ea typeface="+mn-ea"/>
              <a:cs typeface="+mn-cs"/>
            </a:endParaRPr>
          </a:p>
          <a:p>
            <a:r>
              <a:rPr lang="en-US" altLang="zh-CN" dirty="0" smtClean="0"/>
              <a:t>For example, </a:t>
            </a:r>
            <a:r>
              <a:rPr lang="en-US" altLang="zh-CN" sz="1200" b="0" i="0" u="none" strike="noStrike" kern="1200" baseline="0" dirty="0" smtClean="0">
                <a:solidFill>
                  <a:schemeClr val="tx1"/>
                </a:solidFill>
                <a:latin typeface="+mn-lt"/>
                <a:ea typeface="+mn-ea"/>
                <a:cs typeface="+mn-cs"/>
              </a:rPr>
              <a:t>the </a:t>
            </a:r>
            <a:r>
              <a:rPr lang="en-US" altLang="zh-CN" sz="1200" b="0" i="1" u="none" strike="noStrike" kern="1200" baseline="0" dirty="0" smtClean="0">
                <a:solidFill>
                  <a:schemeClr val="tx1"/>
                </a:solidFill>
                <a:latin typeface="+mn-lt"/>
                <a:ea typeface="+mn-ea"/>
                <a:cs typeface="+mn-cs"/>
              </a:rPr>
              <a:t>Abnormal</a:t>
            </a:r>
            <a:r>
              <a:rPr lang="en-US" altLang="zh-CN" sz="1200" b="0" i="0" u="none" strike="noStrike" kern="1200" baseline="0" dirty="0" smtClean="0">
                <a:solidFill>
                  <a:schemeClr val="tx1"/>
                </a:solidFill>
                <a:latin typeface="+mn-lt"/>
                <a:ea typeface="+mn-ea"/>
                <a:cs typeface="+mn-cs"/>
              </a:rPr>
              <a:t> class consists of four types according to the fault type. The </a:t>
            </a:r>
            <a:r>
              <a:rPr lang="en-US" altLang="zh-CN" sz="1200" b="0" i="1" u="none" strike="noStrike" kern="1200" baseline="0" dirty="0" smtClean="0">
                <a:solidFill>
                  <a:schemeClr val="tx1"/>
                </a:solidFill>
                <a:latin typeface="+mn-lt"/>
                <a:ea typeface="+mn-ea"/>
                <a:cs typeface="+mn-cs"/>
              </a:rPr>
              <a:t>Process</a:t>
            </a:r>
            <a:r>
              <a:rPr lang="en-US" altLang="zh-CN" sz="1200" b="0" i="0" u="none" strike="noStrike" kern="1200" baseline="0" dirty="0" smtClean="0">
                <a:solidFill>
                  <a:schemeClr val="tx1"/>
                </a:solidFill>
                <a:latin typeface="+mn-lt"/>
                <a:ea typeface="+mn-ea"/>
                <a:cs typeface="+mn-cs"/>
              </a:rPr>
              <a:t> faults affect the processes on HDFS nodes, while the </a:t>
            </a:r>
            <a:r>
              <a:rPr lang="en-US" altLang="zh-CN" sz="1200" b="0" i="1" u="none" strike="noStrike" kern="1200" baseline="0" dirty="0" smtClean="0">
                <a:solidFill>
                  <a:schemeClr val="tx1"/>
                </a:solidFill>
                <a:latin typeface="+mn-lt"/>
                <a:ea typeface="+mn-ea"/>
                <a:cs typeface="+mn-cs"/>
              </a:rPr>
              <a:t>Data</a:t>
            </a:r>
            <a:r>
              <a:rPr lang="en-US" altLang="zh-CN" sz="1200" b="0" i="0" u="none" strike="noStrike" kern="1200" baseline="0" dirty="0" smtClean="0">
                <a:solidFill>
                  <a:schemeClr val="tx1"/>
                </a:solidFill>
                <a:latin typeface="+mn-lt"/>
                <a:ea typeface="+mn-ea"/>
                <a:cs typeface="+mn-cs"/>
              </a:rPr>
              <a:t> faults introduce errors in the data on datanodes, and the faults in the </a:t>
            </a:r>
            <a:r>
              <a:rPr lang="en-US" altLang="zh-CN" sz="1200" b="0" i="1" u="none" strike="noStrike" kern="1200" baseline="0" dirty="0" smtClean="0">
                <a:solidFill>
                  <a:schemeClr val="tx1"/>
                </a:solidFill>
                <a:latin typeface="+mn-lt"/>
                <a:ea typeface="+mn-ea"/>
                <a:cs typeface="+mn-cs"/>
              </a:rPr>
              <a:t>Network</a:t>
            </a:r>
            <a:r>
              <a:rPr lang="en-US" altLang="zh-CN" sz="1200" b="0" i="0" u="none" strike="noStrike" kern="1200" baseline="0" dirty="0" smtClean="0">
                <a:solidFill>
                  <a:schemeClr val="tx1"/>
                </a:solidFill>
                <a:latin typeface="+mn-lt"/>
                <a:ea typeface="+mn-ea"/>
                <a:cs typeface="+mn-cs"/>
              </a:rPr>
              <a:t> type and the </a:t>
            </a:r>
            <a:r>
              <a:rPr lang="en-US" altLang="zh-CN" sz="1200" b="0" i="1" u="none" strike="noStrike" kern="1200" baseline="0" dirty="0" smtClean="0">
                <a:solidFill>
                  <a:schemeClr val="tx1"/>
                </a:solidFill>
                <a:latin typeface="+mn-lt"/>
                <a:ea typeface="+mn-ea"/>
                <a:cs typeface="+mn-cs"/>
              </a:rPr>
              <a:t>System</a:t>
            </a:r>
            <a:r>
              <a:rPr lang="en-US" altLang="zh-CN" sz="1200" b="0" i="0" u="none" strike="noStrike" kern="1200" baseline="0" dirty="0" smtClean="0">
                <a:solidFill>
                  <a:schemeClr val="tx1"/>
                </a:solidFill>
                <a:latin typeface="+mn-lt"/>
                <a:ea typeface="+mn-ea"/>
                <a:cs typeface="+mn-cs"/>
              </a:rPr>
              <a:t> type bring anarchies to the network in the cluster and the OSs of the HDFS nodes, respectively.</a:t>
            </a:r>
          </a:p>
          <a:p>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When collecting the traces in each type, we consider different aspects, like requests type and number of faulty nodes, etc., to simulate various scenarios. Thus, each type contains many trace files, each of which contains the traces collected in a scenario.</a:t>
            </a:r>
          </a:p>
          <a:p>
            <a:endParaRPr lang="zh-CN" altLang="en-US" dirty="0"/>
          </a:p>
        </p:txBody>
      </p:sp>
      <p:sp>
        <p:nvSpPr>
          <p:cNvPr id="4" name="灯片编号占位符 3"/>
          <p:cNvSpPr>
            <a:spLocks noGrp="1"/>
          </p:cNvSpPr>
          <p:nvPr>
            <p:ph type="sldNum" sz="quarter" idx="10"/>
          </p:nvPr>
        </p:nvSpPr>
        <p:spPr/>
        <p:txBody>
          <a:bodyPr/>
          <a:lstStyle/>
          <a:p>
            <a:fld id="{E3BCEB77-744F-4565-8615-250F62B94FD9}" type="slidenum">
              <a:rPr lang="zh-CN" altLang="en-US" smtClean="0"/>
              <a:t>17</a:t>
            </a:fld>
            <a:endParaRPr lang="zh-CN" altLang="en-US"/>
          </a:p>
        </p:txBody>
      </p:sp>
    </p:spTree>
    <p:extLst>
      <p:ext uri="{BB962C8B-B14F-4D97-AF65-F5344CB8AC3E}">
        <p14:creationId xmlns:p14="http://schemas.microsoft.com/office/powerpoint/2010/main" val="3774271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Candara" pitchFamily="34" charset="0"/>
                <a:ea typeface="华文新魏" pitchFamily="2" charset="-122"/>
                <a:cs typeface="Times New Roman" pitchFamily="18" charset="0"/>
              </a:rPr>
              <a:t>The whole collection work lasted for </a:t>
            </a:r>
            <a:r>
              <a:rPr lang="en-US" altLang="zh-CN" sz="1200" dirty="0" smtClean="0">
                <a:solidFill>
                  <a:srgbClr val="FF0000"/>
                </a:solidFill>
                <a:latin typeface="Candara" pitchFamily="34" charset="0"/>
                <a:ea typeface="华文新魏" pitchFamily="2" charset="-122"/>
                <a:cs typeface="Times New Roman" pitchFamily="18" charset="0"/>
              </a:rPr>
              <a:t>more than half a year</a:t>
            </a:r>
            <a:r>
              <a:rPr lang="en-US" altLang="zh-CN" sz="1200" dirty="0" smtClean="0">
                <a:latin typeface="Candara" pitchFamily="34" charset="0"/>
                <a:ea typeface="华文新魏" pitchFamily="2" charset="-122"/>
                <a:cs typeface="Times New Roman"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Candara" pitchFamily="34" charset="0"/>
              <a:ea typeface="华文新魏" pitchFamily="2" charset="-122"/>
              <a:cs typeface="Times New Roman" pitchFamily="18" charset="0"/>
            </a:endParaRPr>
          </a:p>
          <a:p>
            <a:r>
              <a:rPr lang="en-US" altLang="zh-CN" dirty="0" smtClean="0"/>
              <a:t>The data set is collected in</a:t>
            </a:r>
            <a:r>
              <a:rPr lang="en-US" altLang="zh-CN" baseline="0" dirty="0" smtClean="0"/>
              <a:t> a cluster consists of more than 100 hosts</a:t>
            </a:r>
          </a:p>
          <a:p>
            <a:r>
              <a:rPr lang="en-US" altLang="zh-CN" baseline="0" dirty="0" smtClean="0"/>
              <a:t>During collection, </a:t>
            </a:r>
            <a:r>
              <a:rPr lang="en-US" altLang="zh-CN" sz="1200" b="0" i="0" u="none" strike="noStrike" kern="1200" baseline="0" dirty="0" smtClean="0">
                <a:solidFill>
                  <a:schemeClr val="tx1"/>
                </a:solidFill>
                <a:latin typeface="+mn-lt"/>
                <a:ea typeface="+mn-ea"/>
                <a:cs typeface="+mn-cs"/>
              </a:rPr>
              <a:t>14 faults in 4 types are introduced</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whole size of </a:t>
            </a:r>
            <a:r>
              <a:rPr lang="en-US" altLang="zh-CN" sz="1200" b="0" i="0" u="none" strike="noStrike" kern="1200" baseline="0" dirty="0" err="1" smtClean="0">
                <a:solidFill>
                  <a:schemeClr val="tx1"/>
                </a:solidFill>
                <a:latin typeface="+mn-lt"/>
                <a:ea typeface="+mn-ea"/>
                <a:cs typeface="+mn-cs"/>
              </a:rPr>
              <a:t>TraceBench</a:t>
            </a:r>
            <a:r>
              <a:rPr lang="en-US" altLang="zh-CN" sz="1200" b="0" i="0" u="none" strike="noStrike" kern="1200" baseline="0" dirty="0" smtClean="0">
                <a:solidFill>
                  <a:schemeClr val="tx1"/>
                </a:solidFill>
                <a:latin typeface="+mn-lt"/>
                <a:ea typeface="+mn-ea"/>
                <a:cs typeface="+mn-cs"/>
              </a:rPr>
              <a:t> is about 3</a:t>
            </a:r>
            <a:r>
              <a:rPr lang="en-US" altLang="zh-CN" sz="1200" b="0" i="1"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2GB, including </a:t>
            </a:r>
            <a:r>
              <a:rPr lang="fr-FR" altLang="zh-CN" sz="1200" b="0" i="0" u="none" strike="noStrike" kern="1200" baseline="0" dirty="0" smtClean="0">
                <a:solidFill>
                  <a:schemeClr val="tx1"/>
                </a:solidFill>
                <a:latin typeface="+mn-lt"/>
                <a:ea typeface="+mn-ea"/>
                <a:cs typeface="+mn-cs"/>
              </a:rPr>
              <a:t>366</a:t>
            </a:r>
            <a:r>
              <a:rPr lang="fr-FR" altLang="zh-CN" sz="1200" b="0" i="1" u="none" strike="noStrike" kern="1200" baseline="0" dirty="0" smtClean="0">
                <a:solidFill>
                  <a:schemeClr val="tx1"/>
                </a:solidFill>
                <a:latin typeface="+mn-lt"/>
                <a:ea typeface="+mn-ea"/>
                <a:cs typeface="+mn-cs"/>
              </a:rPr>
              <a:t>,</a:t>
            </a:r>
            <a:r>
              <a:rPr lang="fr-FR" altLang="zh-CN" sz="1200" b="0" i="0" u="none" strike="noStrike" kern="1200" baseline="0" dirty="0" smtClean="0">
                <a:solidFill>
                  <a:schemeClr val="tx1"/>
                </a:solidFill>
                <a:latin typeface="+mn-lt"/>
                <a:ea typeface="+mn-ea"/>
                <a:cs typeface="+mn-cs"/>
              </a:rPr>
              <a:t>487 traces, 14</a:t>
            </a:r>
            <a:r>
              <a:rPr lang="fr-FR" altLang="zh-CN" sz="1200" b="0" i="1" u="none" strike="noStrike" kern="1200" baseline="0" dirty="0" smtClean="0">
                <a:solidFill>
                  <a:schemeClr val="tx1"/>
                </a:solidFill>
                <a:latin typeface="+mn-lt"/>
                <a:ea typeface="+mn-ea"/>
                <a:cs typeface="+mn-cs"/>
              </a:rPr>
              <a:t>,</a:t>
            </a:r>
            <a:r>
              <a:rPr lang="fr-FR" altLang="zh-CN" sz="1200" b="0" i="0" u="none" strike="noStrike" kern="1200" baseline="0" dirty="0" smtClean="0">
                <a:solidFill>
                  <a:schemeClr val="tx1"/>
                </a:solidFill>
                <a:latin typeface="+mn-lt"/>
                <a:ea typeface="+mn-ea"/>
                <a:cs typeface="+mn-cs"/>
              </a:rPr>
              <a:t>724</a:t>
            </a:r>
            <a:r>
              <a:rPr lang="fr-FR" altLang="zh-CN" sz="1200" b="0" i="1" u="none" strike="noStrike" kern="1200" baseline="0" dirty="0" smtClean="0">
                <a:solidFill>
                  <a:schemeClr val="tx1"/>
                </a:solidFill>
                <a:latin typeface="+mn-lt"/>
                <a:ea typeface="+mn-ea"/>
                <a:cs typeface="+mn-cs"/>
              </a:rPr>
              <a:t>,</a:t>
            </a:r>
            <a:r>
              <a:rPr lang="fr-FR" altLang="zh-CN" sz="1200" b="0" i="0" u="none" strike="noStrike" kern="1200" baseline="0" dirty="0" smtClean="0">
                <a:solidFill>
                  <a:schemeClr val="tx1"/>
                </a:solidFill>
                <a:latin typeface="+mn-lt"/>
                <a:ea typeface="+mn-ea"/>
                <a:cs typeface="+mn-cs"/>
              </a:rPr>
              <a:t>959 </a:t>
            </a:r>
            <a:r>
              <a:rPr lang="en-US" altLang="zh-CN" sz="1200" b="0" i="0" u="none" strike="noStrike" kern="1200" baseline="0" dirty="0" smtClean="0">
                <a:solidFill>
                  <a:schemeClr val="tx1"/>
                </a:solidFill>
                <a:latin typeface="+mn-lt"/>
                <a:ea typeface="+mn-ea"/>
                <a:cs typeface="+mn-cs"/>
              </a:rPr>
              <a:t>events and 6</a:t>
            </a:r>
            <a:r>
              <a:rPr lang="en-US" altLang="zh-CN" sz="1200" b="0" i="1"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273</a:t>
            </a:r>
            <a:r>
              <a:rPr lang="en-US" altLang="zh-CN" sz="1200" b="0" i="1"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497 edges in 361 trace files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number of contained events of a trace, or say trace length, in </a:t>
            </a:r>
            <a:r>
              <a:rPr lang="en-US" altLang="zh-CN" sz="1200" b="0" i="0" u="none" strike="noStrike" kern="1200" baseline="0" dirty="0" err="1" smtClean="0">
                <a:solidFill>
                  <a:schemeClr val="tx1"/>
                </a:solidFill>
                <a:latin typeface="+mn-lt"/>
                <a:ea typeface="+mn-ea"/>
                <a:cs typeface="+mn-cs"/>
              </a:rPr>
              <a:t>TraceBench</a:t>
            </a:r>
            <a:r>
              <a:rPr lang="en-US" altLang="zh-CN" sz="1200" b="0" i="0" u="none" strike="noStrike" kern="1200" baseline="0" dirty="0" smtClean="0">
                <a:solidFill>
                  <a:schemeClr val="tx1"/>
                </a:solidFill>
                <a:latin typeface="+mn-lt"/>
                <a:ea typeface="+mn-ea"/>
                <a:cs typeface="+mn-cs"/>
              </a:rPr>
              <a:t> spreads from 5 to 420, and the number of involved hosts in a trace spans from 2 to 44.</a:t>
            </a:r>
            <a:endParaRPr lang="zh-CN" altLang="en-US" dirty="0"/>
          </a:p>
        </p:txBody>
      </p:sp>
      <p:sp>
        <p:nvSpPr>
          <p:cNvPr id="4" name="灯片编号占位符 3"/>
          <p:cNvSpPr>
            <a:spLocks noGrp="1"/>
          </p:cNvSpPr>
          <p:nvPr>
            <p:ph type="sldNum" sz="quarter" idx="10"/>
          </p:nvPr>
        </p:nvSpPr>
        <p:spPr/>
        <p:txBody>
          <a:bodyPr/>
          <a:lstStyle/>
          <a:p>
            <a:fld id="{E3BCEB77-744F-4565-8615-250F62B94FD9}" type="slidenum">
              <a:rPr lang="zh-CN" altLang="en-US" smtClean="0"/>
              <a:t>18</a:t>
            </a:fld>
            <a:endParaRPr lang="zh-CN" altLang="en-US"/>
          </a:p>
        </p:txBody>
      </p:sp>
    </p:spTree>
    <p:extLst>
      <p:ext uri="{BB962C8B-B14F-4D97-AF65-F5344CB8AC3E}">
        <p14:creationId xmlns:p14="http://schemas.microsoft.com/office/powerpoint/2010/main" val="551312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Our</a:t>
            </a:r>
            <a:r>
              <a:rPr lang="en-US" altLang="zh-CN" baseline="0" dirty="0" smtClean="0"/>
              <a:t> collection environment </a:t>
            </a:r>
            <a:r>
              <a:rPr lang="en-US" altLang="zh-CN" baseline="0" dirty="0" smtClean="0"/>
              <a:t>was deployed on </a:t>
            </a:r>
            <a:r>
              <a:rPr lang="en-US" altLang="zh-CN" baseline="0" dirty="0" err="1" smtClean="0"/>
              <a:t>CloudStack</a:t>
            </a:r>
            <a:r>
              <a:rPr lang="en-US" altLang="zh-CN" baseline="0" dirty="0" smtClean="0"/>
              <a:t> in a real cluster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We</a:t>
            </a:r>
            <a:r>
              <a:rPr lang="en-US" altLang="zh-CN" baseline="0" dirty="0" smtClean="0"/>
              <a:t> choose the HDFS system as the target system, with one namenode and 50 datanodes. The traces in </a:t>
            </a:r>
            <a:r>
              <a:rPr lang="en-US" altLang="zh-CN" baseline="0" dirty="0" err="1" smtClean="0"/>
              <a:t>TraceBench</a:t>
            </a:r>
            <a:r>
              <a:rPr lang="en-US" altLang="zh-CN" baseline="0" dirty="0" smtClean="0"/>
              <a:t> record the execution processes of the HDFS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Clients, simulating real users, generate different requests to HDFS, where N=50</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As a tracing system we developed, </a:t>
            </a:r>
            <a:r>
              <a:rPr lang="en-US" altLang="zh-CN" baseline="0" dirty="0" err="1" smtClean="0"/>
              <a:t>MTracer</a:t>
            </a:r>
            <a:r>
              <a:rPr lang="en-US" altLang="zh-CN" baseline="0" dirty="0" smtClean="0"/>
              <a:t> tracks the process of handling user requests in HDFS from clients.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 controller controls the collection process and injects faults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r>
              <a:rPr lang="en-US" altLang="zh-CN" baseline="0" dirty="0" smtClean="0"/>
              <a:t>The Ganglia server </a:t>
            </a:r>
            <a:r>
              <a:rPr lang="en-US" altLang="zh-CN" sz="1200" b="0" i="0" u="none" strike="noStrike" kern="1200" baseline="0" dirty="0" smtClean="0">
                <a:solidFill>
                  <a:schemeClr val="tx1"/>
                </a:solidFill>
                <a:latin typeface="+mn-lt"/>
                <a:ea typeface="+mn-ea"/>
                <a:cs typeface="+mn-cs"/>
              </a:rPr>
              <a:t>monitors the whole environment to ensure no unexpected issues happen during collection</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E3BCEB77-744F-4565-8615-250F62B94FD9}" type="slidenum">
              <a:rPr lang="zh-CN" altLang="en-US" smtClean="0"/>
              <a:t>19</a:t>
            </a:fld>
            <a:endParaRPr lang="zh-CN" altLang="en-US"/>
          </a:p>
        </p:txBody>
      </p:sp>
    </p:spTree>
    <p:extLst>
      <p:ext uri="{BB962C8B-B14F-4D97-AF65-F5344CB8AC3E}">
        <p14:creationId xmlns:p14="http://schemas.microsoft.com/office/powerpoint/2010/main" val="2798830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a:t>
            </a:r>
            <a:r>
              <a:rPr lang="en-US" altLang="zh-CN" baseline="0" dirty="0" smtClean="0"/>
              <a:t> is the motivation</a:t>
            </a:r>
            <a:endParaRPr lang="zh-CN" altLang="en-US" dirty="0"/>
          </a:p>
        </p:txBody>
      </p:sp>
      <p:sp>
        <p:nvSpPr>
          <p:cNvPr id="4" name="灯片编号占位符 3"/>
          <p:cNvSpPr>
            <a:spLocks noGrp="1"/>
          </p:cNvSpPr>
          <p:nvPr>
            <p:ph type="sldNum" sz="quarter" idx="10"/>
          </p:nvPr>
        </p:nvSpPr>
        <p:spPr/>
        <p:txBody>
          <a:bodyPr/>
          <a:lstStyle/>
          <a:p>
            <a:fld id="{E3BCEB77-744F-4565-8615-250F62B94FD9}" type="slidenum">
              <a:rPr lang="zh-CN" altLang="en-US" smtClean="0"/>
              <a:t>2</a:t>
            </a:fld>
            <a:endParaRPr lang="zh-CN" altLang="en-US"/>
          </a:p>
        </p:txBody>
      </p:sp>
    </p:spTree>
    <p:extLst>
      <p:ext uri="{BB962C8B-B14F-4D97-AF65-F5344CB8AC3E}">
        <p14:creationId xmlns:p14="http://schemas.microsoft.com/office/powerpoint/2010/main" val="1659170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When</a:t>
            </a:r>
            <a:r>
              <a:rPr lang="en-US" altLang="zh-CN" baseline="0" dirty="0" smtClean="0"/>
              <a:t> collecting trace in the </a:t>
            </a:r>
            <a:r>
              <a:rPr lang="en-US" altLang="zh-CN" i="1" baseline="0" dirty="0" smtClean="0"/>
              <a:t>Normal</a:t>
            </a:r>
            <a:r>
              <a:rPr lang="en-US" altLang="zh-CN" baseline="0" dirty="0" smtClean="0"/>
              <a:t> class,</a:t>
            </a:r>
          </a:p>
          <a:p>
            <a:r>
              <a:rPr lang="en-US" altLang="zh-CN" dirty="0" smtClean="0"/>
              <a:t>we first start the </a:t>
            </a:r>
            <a:r>
              <a:rPr lang="en-US" altLang="zh-CN" dirty="0" err="1" smtClean="0"/>
              <a:t>MTracer</a:t>
            </a:r>
            <a:r>
              <a:rPr lang="en-US" altLang="zh-CN" dirty="0" smtClean="0"/>
              <a:t> server and the HDFS system with a certain cluster size</a:t>
            </a:r>
          </a:p>
          <a:p>
            <a:r>
              <a:rPr lang="en-US" altLang="zh-CN" dirty="0" smtClean="0"/>
              <a:t>then launch the workloads</a:t>
            </a:r>
            <a:r>
              <a:rPr lang="en-US" altLang="zh-CN" baseline="0" dirty="0" smtClean="0"/>
              <a:t> </a:t>
            </a:r>
            <a:r>
              <a:rPr lang="en-US" altLang="zh-CN" dirty="0" smtClean="0"/>
              <a:t>concurrently on some clients</a:t>
            </a:r>
          </a:p>
          <a:p>
            <a:r>
              <a:rPr lang="en-US" altLang="zh-CN" dirty="0" smtClean="0"/>
              <a:t>After finishing the collection, workload terminates first</a:t>
            </a:r>
          </a:p>
          <a:p>
            <a:r>
              <a:rPr lang="en-US" altLang="zh-CN" dirty="0" smtClean="0"/>
              <a:t>the HDFS system and the </a:t>
            </a:r>
            <a:r>
              <a:rPr lang="en-US" altLang="zh-CN" dirty="0" err="1" smtClean="0"/>
              <a:t>MTracer</a:t>
            </a:r>
            <a:r>
              <a:rPr lang="en-US" altLang="zh-CN" dirty="0" smtClean="0"/>
              <a:t> server stop after finishing all requests</a:t>
            </a:r>
          </a:p>
          <a:p>
            <a:r>
              <a:rPr lang="en-US" altLang="zh-CN" dirty="0" smtClean="0"/>
              <a:t>during handling</a:t>
            </a:r>
            <a:r>
              <a:rPr lang="en-US" altLang="zh-CN" baseline="0" dirty="0" smtClean="0"/>
              <a:t> request,</a:t>
            </a:r>
          </a:p>
          <a:p>
            <a:r>
              <a:rPr lang="en-US" altLang="zh-CN" baseline="0" dirty="0" smtClean="0"/>
              <a:t>the HDFS system is running normally all the time</a:t>
            </a:r>
          </a:p>
          <a:p>
            <a:r>
              <a:rPr lang="en-US" altLang="zh-CN" baseline="0" dirty="0" smtClean="0"/>
              <a:t>While in collecting </a:t>
            </a:r>
            <a:r>
              <a:rPr lang="en-US" altLang="zh-CN" i="1" baseline="0" dirty="0" err="1" smtClean="0"/>
              <a:t>Abnomral</a:t>
            </a:r>
            <a:r>
              <a:rPr lang="en-US" altLang="zh-CN" baseline="0" dirty="0" smtClean="0"/>
              <a:t> class, </a:t>
            </a:r>
          </a:p>
          <a:p>
            <a:r>
              <a:rPr lang="en-US" altLang="zh-CN" baseline="0" dirty="0" smtClean="0"/>
              <a:t>faults are injected before starting workload</a:t>
            </a:r>
          </a:p>
          <a:p>
            <a:r>
              <a:rPr lang="en-US" altLang="zh-CN" baseline="0" dirty="0" smtClean="0"/>
              <a:t>and the system is recovered after finishing all requests</a:t>
            </a:r>
          </a:p>
          <a:p>
            <a:r>
              <a:rPr lang="en-US" altLang="zh-CN" baseline="0" dirty="0" smtClean="0"/>
              <a:t>to makes sure all requests are handled during the HDFS is running abnormally</a:t>
            </a:r>
          </a:p>
          <a:p>
            <a:r>
              <a:rPr lang="en-US" altLang="zh-CN" baseline="0" dirty="0" smtClean="0"/>
              <a:t>While in the Combination class,</a:t>
            </a:r>
          </a:p>
          <a:p>
            <a:r>
              <a:rPr lang="en-US" altLang="zh-CN" baseline="0" dirty="0" smtClean="0"/>
              <a:t>faults are randomly injected after starting workload then the system ﻿is recovered after an interval, and the next fault is carried out in a same way, which simulates occasionally happened faults.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3BCEB77-744F-4565-8615-250F62B94FD9}" type="slidenum">
              <a:rPr lang="zh-CN" altLang="en-US" smtClean="0"/>
              <a:t>20</a:t>
            </a:fld>
            <a:endParaRPr lang="zh-CN" altLang="en-US"/>
          </a:p>
        </p:txBody>
      </p:sp>
    </p:spTree>
    <p:extLst>
      <p:ext uri="{BB962C8B-B14F-4D97-AF65-F5344CB8AC3E}">
        <p14:creationId xmlns:p14="http://schemas.microsoft.com/office/powerpoint/2010/main" val="3275413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To validate the usability and authenticity, we employed </a:t>
            </a:r>
            <a:r>
              <a:rPr lang="en-US" altLang="zh-CN" sz="1200" b="0" i="0" u="none" strike="noStrike" kern="1200" baseline="0" dirty="0" err="1" smtClean="0">
                <a:solidFill>
                  <a:schemeClr val="tx1"/>
                </a:solidFill>
                <a:latin typeface="+mn-lt"/>
                <a:ea typeface="+mn-ea"/>
                <a:cs typeface="+mn-cs"/>
              </a:rPr>
              <a:t>TraceBench</a:t>
            </a:r>
            <a:r>
              <a:rPr lang="en-US" altLang="zh-CN" sz="1200" b="0" i="0" u="none" strike="noStrike" kern="1200" baseline="0" dirty="0" smtClean="0">
                <a:solidFill>
                  <a:schemeClr val="tx1"/>
                </a:solidFill>
                <a:latin typeface="+mn-lt"/>
                <a:ea typeface="+mn-ea"/>
                <a:cs typeface="+mn-cs"/>
              </a:rPr>
              <a:t> in several applications</a:t>
            </a:r>
            <a:endParaRPr lang="zh-CN" altLang="en-US" dirty="0"/>
          </a:p>
        </p:txBody>
      </p:sp>
      <p:sp>
        <p:nvSpPr>
          <p:cNvPr id="4" name="灯片编号占位符 3"/>
          <p:cNvSpPr>
            <a:spLocks noGrp="1"/>
          </p:cNvSpPr>
          <p:nvPr>
            <p:ph type="sldNum" sz="quarter" idx="10"/>
          </p:nvPr>
        </p:nvSpPr>
        <p:spPr/>
        <p:txBody>
          <a:bodyPr/>
          <a:lstStyle/>
          <a:p>
            <a:fld id="{E3BCEB77-744F-4565-8615-250F62B94FD9}" type="slidenum">
              <a:rPr lang="zh-CN" altLang="en-US" smtClean="0"/>
              <a:t>21</a:t>
            </a:fld>
            <a:endParaRPr lang="zh-CN" altLang="en-US"/>
          </a:p>
        </p:txBody>
      </p:sp>
    </p:spTree>
    <p:extLst>
      <p:ext uri="{BB962C8B-B14F-4D97-AF65-F5344CB8AC3E}">
        <p14:creationId xmlns:p14="http://schemas.microsoft.com/office/powerpoint/2010/main" val="2379097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Based on </a:t>
            </a:r>
            <a:r>
              <a:rPr lang="en-US" altLang="zh-CN" sz="1200" b="0" i="0" u="none" strike="noStrike" kern="1200" baseline="0" dirty="0" err="1" smtClean="0">
                <a:solidFill>
                  <a:schemeClr val="tx1"/>
                </a:solidFill>
                <a:latin typeface="+mn-lt"/>
                <a:ea typeface="+mn-ea"/>
                <a:cs typeface="+mn-cs"/>
              </a:rPr>
              <a:t>TraceBench</a:t>
            </a:r>
            <a:r>
              <a:rPr lang="en-US" altLang="zh-CN" sz="1200" b="0" i="0" u="none" strike="noStrike" kern="1200" baseline="0" dirty="0" smtClean="0">
                <a:solidFill>
                  <a:schemeClr val="tx1"/>
                </a:solidFill>
                <a:latin typeface="+mn-lt"/>
                <a:ea typeface="+mn-ea"/>
                <a:cs typeface="+mn-cs"/>
              </a:rPr>
              <a:t>, we analyzed the behaviors of HDFS on the aspects of request handling, workload balancing, fault influence, </a:t>
            </a:r>
            <a:r>
              <a:rPr lang="en-US" altLang="zh-CN" sz="1200" b="0" i="1" u="none" strike="noStrike" kern="1200" baseline="0" dirty="0" smtClean="0">
                <a:solidFill>
                  <a:schemeClr val="tx1"/>
                </a:solidFill>
                <a:latin typeface="+mn-lt"/>
                <a:ea typeface="+mn-ea"/>
                <a:cs typeface="+mn-cs"/>
              </a:rPr>
              <a:t>etc</a:t>
            </a:r>
            <a:r>
              <a:rPr lang="en-US" altLang="zh-CN" sz="1200" b="0" i="0" u="none" strike="noStrike" kern="1200" baseline="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D8B9AE21-9148-45E9-9D56-24883EA5148A}" type="slidenum">
              <a:rPr lang="zh-CN" altLang="en-US" smtClean="0"/>
              <a:t>22</a:t>
            </a:fld>
            <a:endParaRPr lang="zh-CN" altLang="en-US"/>
          </a:p>
        </p:txBody>
      </p:sp>
    </p:spTree>
    <p:extLst>
      <p:ext uri="{BB962C8B-B14F-4D97-AF65-F5344CB8AC3E}">
        <p14:creationId xmlns:p14="http://schemas.microsoft.com/office/powerpoint/2010/main" val="3950791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is </a:t>
            </a:r>
            <a:r>
              <a:rPr lang="en-US" altLang="zh-CN" sz="1200" dirty="0" smtClean="0">
                <a:latin typeface="Candara" pitchFamily="34" charset="0"/>
                <a:ea typeface="华文新魏" pitchFamily="2" charset="-122"/>
                <a:cs typeface="Times New Roman" pitchFamily="18" charset="0"/>
              </a:rPr>
              <a:t>the</a:t>
            </a:r>
            <a:r>
              <a:rPr lang="en-US" altLang="zh-CN" sz="1200" baseline="0" dirty="0" smtClean="0">
                <a:latin typeface="Candara" pitchFamily="34" charset="0"/>
                <a:ea typeface="华文新魏" pitchFamily="2" charset="-122"/>
                <a:cs typeface="Times New Roman" pitchFamily="18" charset="0"/>
              </a:rPr>
              <a:t> a</a:t>
            </a:r>
            <a:r>
              <a:rPr lang="en-US" altLang="zh-CN" sz="1200" dirty="0" smtClean="0">
                <a:latin typeface="Candara" pitchFamily="34" charset="0"/>
                <a:ea typeface="华文新魏" pitchFamily="2" charset="-122"/>
                <a:cs typeface="Times New Roman" pitchFamily="18" charset="0"/>
              </a:rPr>
              <a:t>nalysis of the influence of a performance fault, </a:t>
            </a:r>
            <a:r>
              <a:rPr lang="en-US" altLang="zh-CN" sz="1200" dirty="0" err="1" smtClean="0">
                <a:latin typeface="Candara" pitchFamily="34" charset="0"/>
                <a:ea typeface="华文新魏" pitchFamily="2" charset="-122"/>
                <a:cs typeface="Times New Roman" pitchFamily="18" charset="0"/>
              </a:rPr>
              <a:t>slowHDFS</a:t>
            </a:r>
            <a:r>
              <a:rPr lang="en-US" altLang="zh-CN" sz="1200" dirty="0" smtClean="0">
                <a:latin typeface="Candara" pitchFamily="34" charset="0"/>
                <a:ea typeface="华文新魏" pitchFamily="2" charset="-122"/>
                <a:cs typeface="Times New Roman" pitchFamily="18" charset="0"/>
              </a:rPr>
              <a:t>, which slows the cluster</a:t>
            </a:r>
            <a:r>
              <a:rPr lang="en-US" altLang="zh-CN" sz="1200" baseline="0" dirty="0" smtClean="0">
                <a:latin typeface="Candara" pitchFamily="34" charset="0"/>
                <a:ea typeface="华文新魏" pitchFamily="2" charset="-122"/>
                <a:cs typeface="Times New Roman" pitchFamily="18" charset="0"/>
              </a:rPr>
              <a:t> network by milliseconds. </a:t>
            </a:r>
            <a:r>
              <a:rPr lang="en-US" altLang="zh-CN" sz="1200" b="0" i="0" u="none" strike="noStrike" kern="1200" baseline="0" dirty="0" smtClean="0">
                <a:solidFill>
                  <a:schemeClr val="tx1"/>
                </a:solidFill>
                <a:latin typeface="+mn-lt"/>
                <a:ea typeface="+mn-ea"/>
                <a:cs typeface="+mn-cs"/>
              </a:rPr>
              <a:t>The processing time of each operation increases as the network becomes slower. The slope of each curve reflects the sensitivity of the corresponding operation to this fault. Because requiring plenty</a:t>
            </a:r>
          </a:p>
          <a:p>
            <a:r>
              <a:rPr lang="en-US" altLang="zh-CN" sz="1200" b="0" i="0" u="none" strike="noStrike" kern="1200" baseline="0" dirty="0" smtClean="0">
                <a:solidFill>
                  <a:schemeClr val="tx1"/>
                </a:solidFill>
                <a:latin typeface="+mn-lt"/>
                <a:ea typeface="+mn-ea"/>
                <a:cs typeface="+mn-cs"/>
              </a:rPr>
              <a:t>of network communications, writing a block is the most sensitive operation, whose slowdown is about 1</a:t>
            </a:r>
            <a:r>
              <a:rPr lang="en-US" altLang="zh-CN" sz="1200" b="0" i="1"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000 times of the network slowdown, </a:t>
            </a:r>
            <a:r>
              <a:rPr lang="en-US" altLang="zh-CN" sz="1200" b="0" i="1" u="none" strike="noStrike" kern="1200" baseline="0" dirty="0" smtClean="0">
                <a:solidFill>
                  <a:schemeClr val="tx1"/>
                </a:solidFill>
                <a:latin typeface="+mn-lt"/>
                <a:ea typeface="+mn-ea"/>
                <a:cs typeface="+mn-cs"/>
              </a:rPr>
              <a:t>i.e.</a:t>
            </a:r>
            <a:r>
              <a:rPr lang="en-US" altLang="zh-CN" sz="1200" b="0" i="0" u="none" strike="noStrike" kern="1200" baseline="0" dirty="0" smtClean="0">
                <a:solidFill>
                  <a:schemeClr val="tx1"/>
                </a:solidFill>
                <a:latin typeface="+mn-lt"/>
                <a:ea typeface="+mn-ea"/>
                <a:cs typeface="+mn-cs"/>
              </a:rPr>
              <a:t>, one millisecond slowdown in network results in one second increase in writing a block. Since only a few network interactions are required, RPC is the least sensitive one, where one millisecond slowdown results in one millisecond increase.</a:t>
            </a:r>
            <a:endParaRPr lang="en-US" altLang="zh-CN" sz="1200" dirty="0" smtClean="0">
              <a:latin typeface="Candara" pitchFamily="34" charset="0"/>
              <a:ea typeface="华文新魏"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D8B9AE21-9148-45E9-9D56-24883EA5148A}" type="slidenum">
              <a:rPr lang="zh-CN" altLang="en-US" smtClean="0"/>
              <a:t>23</a:t>
            </a:fld>
            <a:endParaRPr lang="zh-CN" altLang="en-US"/>
          </a:p>
        </p:txBody>
      </p:sp>
    </p:spTree>
    <p:extLst>
      <p:ext uri="{BB962C8B-B14F-4D97-AF65-F5344CB8AC3E}">
        <p14:creationId xmlns:p14="http://schemas.microsoft.com/office/powerpoint/2010/main" val="1356113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same kind of user requests usually result in the traces with similar topologies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For example, reading a data block</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starts with invoking the function “</a:t>
            </a:r>
            <a:r>
              <a:rPr lang="en-US" altLang="zh-CN" sz="1200" b="0" i="0" u="none" strike="noStrike" kern="1200" baseline="0" dirty="0" err="1" smtClean="0">
                <a:solidFill>
                  <a:schemeClr val="tx1"/>
                </a:solidFill>
                <a:latin typeface="+mn-lt"/>
                <a:ea typeface="+mn-ea"/>
                <a:cs typeface="+mn-cs"/>
              </a:rPr>
              <a:t>blockSeekTo</a:t>
            </a:r>
            <a:r>
              <a:rPr lang="en-US" altLang="zh-CN" sz="1200" b="0" i="0" u="none" strike="noStrike" kern="1200" baseline="0" dirty="0" smtClean="0">
                <a:solidFill>
                  <a:schemeClr val="tx1"/>
                </a:solidFill>
                <a:latin typeface="+mn-lt"/>
                <a:ea typeface="+mn-ea"/>
                <a:cs typeface="+mn-cs"/>
              </a:rPr>
              <a:t>” (short for B),</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and ends with calling “</a:t>
            </a:r>
            <a:r>
              <a:rPr lang="en-US" altLang="zh-CN" sz="1200" b="0" i="0" u="none" strike="noStrike" kern="1200" baseline="0" dirty="0" err="1" smtClean="0">
                <a:solidFill>
                  <a:schemeClr val="tx1"/>
                </a:solidFill>
                <a:latin typeface="+mn-lt"/>
                <a:ea typeface="+mn-ea"/>
                <a:cs typeface="+mn-cs"/>
              </a:rPr>
              <a:t>checksumOk</a:t>
            </a:r>
            <a:r>
              <a:rPr lang="en-US" altLang="zh-CN" sz="1200" b="0" i="0" u="none" strike="noStrike" kern="1200" baseline="0" dirty="0" smtClean="0">
                <a:solidFill>
                  <a:schemeClr val="tx1"/>
                </a:solidFill>
                <a:latin typeface="+mn-lt"/>
                <a:ea typeface="+mn-ea"/>
                <a:cs typeface="+mn-cs"/>
              </a:rPr>
              <a:t>” (K) if success</a:t>
            </a:r>
          </a:p>
          <a:p>
            <a:endParaRPr lang="en-US" altLang="zh-CN" sz="1200" b="0" i="0" u="none" strike="noStrike" kern="1200" baseline="0" dirty="0" smtClean="0">
              <a:solidFill>
                <a:schemeClr val="tx1"/>
              </a:solidFill>
              <a:latin typeface="+mn-lt"/>
              <a:ea typeface="+mn-ea"/>
              <a:cs typeface="+mn-cs"/>
            </a:endParaRPr>
          </a:p>
          <a:p>
            <a:r>
              <a:rPr lang="en-US" altLang="zh-CN" dirty="0" smtClean="0"/>
              <a:t>So, a successful file read request should satisfy the following property:</a:t>
            </a:r>
          </a:p>
          <a:p>
            <a:endParaRPr lang="en-US" altLang="zh-CN" dirty="0" smtClean="0"/>
          </a:p>
          <a:p>
            <a:r>
              <a:rPr lang="en-US" altLang="zh-CN" dirty="0" smtClean="0"/>
              <a:t>i.e.,</a:t>
            </a:r>
            <a:r>
              <a:rPr lang="en-US" altLang="zh-CN" baseline="0" dirty="0" smtClean="0"/>
              <a:t> read at least one data block</a:t>
            </a:r>
          </a:p>
          <a:p>
            <a:endParaRPr lang="en-US" altLang="zh-CN" baseline="0" dirty="0" smtClean="0"/>
          </a:p>
          <a:p>
            <a:r>
              <a:rPr lang="en-US" altLang="zh-CN" baseline="0" dirty="0" smtClean="0"/>
              <a:t>and the last data block</a:t>
            </a:r>
          </a:p>
          <a:p>
            <a:endParaRPr lang="en-US" altLang="zh-CN" baseline="0" dirty="0" smtClean="0"/>
          </a:p>
          <a:p>
            <a:r>
              <a:rPr lang="en-US" altLang="zh-CN" baseline="0" dirty="0" smtClean="0"/>
              <a:t>should be read successfully</a:t>
            </a:r>
          </a:p>
          <a:p>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Candara" pitchFamily="34" charset="0"/>
                <a:ea typeface="华文新魏" pitchFamily="2" charset="-122"/>
                <a:cs typeface="Times New Roman" pitchFamily="18" charset="0"/>
              </a:rPr>
              <a:t>If a trace of read request violates the property, we </a:t>
            </a:r>
            <a:r>
              <a:rPr lang="en-US" altLang="zh-CN" sz="1200" b="0" dirty="0" smtClean="0">
                <a:latin typeface="Candara" pitchFamily="34" charset="0"/>
                <a:ea typeface="华文新魏" pitchFamily="2" charset="-122"/>
                <a:cs typeface="Times New Roman" pitchFamily="18" charset="0"/>
              </a:rPr>
              <a:t>say a failure happens.</a:t>
            </a:r>
          </a:p>
          <a:p>
            <a:endParaRPr lang="zh-CN" altLang="en-US" dirty="0"/>
          </a:p>
        </p:txBody>
      </p:sp>
      <p:sp>
        <p:nvSpPr>
          <p:cNvPr id="4" name="灯片编号占位符 3"/>
          <p:cNvSpPr>
            <a:spLocks noGrp="1"/>
          </p:cNvSpPr>
          <p:nvPr>
            <p:ph type="sldNum" sz="quarter" idx="10"/>
          </p:nvPr>
        </p:nvSpPr>
        <p:spPr/>
        <p:txBody>
          <a:bodyPr/>
          <a:lstStyle/>
          <a:p>
            <a:fld id="{E3BCEB77-744F-4565-8615-250F62B94FD9}" type="slidenum">
              <a:rPr lang="zh-CN" altLang="en-US" smtClean="0"/>
              <a:t>24</a:t>
            </a:fld>
            <a:endParaRPr lang="zh-CN" altLang="en-US"/>
          </a:p>
        </p:txBody>
      </p:sp>
    </p:spTree>
    <p:extLst>
      <p:ext uri="{BB962C8B-B14F-4D97-AF65-F5344CB8AC3E}">
        <p14:creationId xmlns:p14="http://schemas.microsoft.com/office/powerpoint/2010/main" val="3626805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Candara" pitchFamily="34" charset="0"/>
                <a:ea typeface="华文新魏" pitchFamily="2" charset="-122"/>
                <a:cs typeface="Times New Roman" pitchFamily="18" charset="0"/>
              </a:rPr>
              <a:t>Similarly, we extracted properties for other requests.</a:t>
            </a:r>
          </a:p>
          <a:p>
            <a:endParaRPr lang="en-US" altLang="zh-CN" sz="1200" dirty="0" smtClean="0">
              <a:latin typeface="Candara" pitchFamily="34" charset="0"/>
              <a:ea typeface="华文新魏" pitchFamily="2" charset="-122"/>
              <a:cs typeface="Times New Roman" pitchFamily="18" charset="0"/>
            </a:endParaRPr>
          </a:p>
          <a:p>
            <a:r>
              <a:rPr lang="en-US" altLang="zh-CN" sz="1200" b="0" i="0" u="none" strike="noStrike" kern="1200" baseline="0" dirty="0" smtClean="0">
                <a:solidFill>
                  <a:schemeClr val="tx1"/>
                </a:solidFill>
                <a:latin typeface="+mn-lt"/>
                <a:ea typeface="+mn-ea"/>
                <a:cs typeface="+mn-cs"/>
              </a:rPr>
              <a:t>To validate these properties, we checked the traces in some </a:t>
            </a:r>
            <a:r>
              <a:rPr lang="en-US" altLang="zh-CN" sz="1200" b="0" i="0" u="none" strike="noStrike" kern="1200" baseline="0" dirty="0" err="1" smtClean="0">
                <a:solidFill>
                  <a:schemeClr val="tx1"/>
                </a:solidFill>
                <a:latin typeface="+mn-lt"/>
                <a:ea typeface="+mn-ea"/>
                <a:cs typeface="+mn-cs"/>
              </a:rPr>
              <a:t>TraceBench</a:t>
            </a:r>
            <a:r>
              <a:rPr lang="en-US" altLang="zh-CN" sz="1200" b="0" i="1"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sets in the form of SQL queries to detect failures.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All of the failed requests are picked out correctly.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Besides the properties for detecting failures, we have also extracted tens of properties for diagnosing various faults, such as datanode invalid, data block missing, operation latency anomaly, </a:t>
            </a:r>
            <a:r>
              <a:rPr lang="en-US" altLang="zh-CN" sz="1200" b="0" i="1" u="none" strike="noStrike" kern="1200" baseline="0" dirty="0" smtClean="0">
                <a:solidFill>
                  <a:schemeClr val="tx1"/>
                </a:solidFill>
                <a:latin typeface="+mn-lt"/>
                <a:ea typeface="+mn-ea"/>
                <a:cs typeface="+mn-cs"/>
              </a:rPr>
              <a:t>etc</a:t>
            </a:r>
            <a:r>
              <a:rPr lang="en-US" altLang="zh-CN" sz="1200" b="0" i="0" u="none" strike="noStrike" kern="1200" baseline="0" dirty="0" smtClean="0">
                <a:solidFill>
                  <a:schemeClr val="tx1"/>
                </a:solidFill>
                <a:latin typeface="+mn-lt"/>
                <a:ea typeface="+mn-ea"/>
                <a:cs typeface="+mn-cs"/>
              </a:rPr>
              <a:t>. All of these properties can be in turn used to monitoring an HDFS system with different methods,</a:t>
            </a:r>
            <a:endParaRPr lang="en-US" altLang="zh-CN" sz="1200" dirty="0" smtClean="0">
              <a:latin typeface="Candara" pitchFamily="34" charset="0"/>
              <a:ea typeface="华文新魏"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E3BCEB77-744F-4565-8615-250F62B94FD9}" type="slidenum">
              <a:rPr lang="zh-CN" altLang="en-US" smtClean="0"/>
              <a:t>25</a:t>
            </a:fld>
            <a:endParaRPr lang="zh-CN" altLang="en-US"/>
          </a:p>
        </p:txBody>
      </p:sp>
    </p:spTree>
    <p:extLst>
      <p:ext uri="{BB962C8B-B14F-4D97-AF65-F5344CB8AC3E}">
        <p14:creationId xmlns:p14="http://schemas.microsoft.com/office/powerpoint/2010/main" val="10996930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temporal invariant</a:t>
            </a:r>
            <a:r>
              <a:rPr lang="en-US" altLang="zh-CN" baseline="0" dirty="0" smtClean="0"/>
              <a:t> is </a:t>
            </a:r>
            <a:r>
              <a:rPr lang="en-US" altLang="zh-CN" sz="1200" b="0" i="0" u="none" strike="noStrike" kern="1200" baseline="0" dirty="0" smtClean="0">
                <a:solidFill>
                  <a:schemeClr val="tx1"/>
                </a:solidFill>
                <a:latin typeface="+mn-lt"/>
                <a:ea typeface="+mn-ea"/>
                <a:cs typeface="+mn-cs"/>
              </a:rPr>
              <a:t>an important respect of system features. Synoptic is </a:t>
            </a:r>
            <a:r>
              <a:rPr lang="en-US" altLang="zh-CN" sz="1200" dirty="0" smtClean="0">
                <a:latin typeface="Candara" pitchFamily="34" charset="0"/>
                <a:ea typeface="华文新魏" pitchFamily="2" charset="-122"/>
                <a:cs typeface="Times New Roman" pitchFamily="18" charset="0"/>
              </a:rPr>
              <a:t>a famous tool for mining temporal invariants from logs. With Synoptic, we mined temporal invariants in some </a:t>
            </a:r>
            <a:r>
              <a:rPr lang="en-US" altLang="zh-CN" sz="1200" dirty="0" err="1" smtClean="0">
                <a:latin typeface="Candara" pitchFamily="34" charset="0"/>
                <a:ea typeface="华文新魏" pitchFamily="2" charset="-122"/>
                <a:cs typeface="Times New Roman" pitchFamily="18" charset="0"/>
              </a:rPr>
              <a:t>TraceBench</a:t>
            </a:r>
            <a:r>
              <a:rPr lang="en-US" altLang="zh-CN" sz="1200" dirty="0" smtClean="0">
                <a:latin typeface="Candara" pitchFamily="34" charset="0"/>
                <a:ea typeface="华文新魏" pitchFamily="2" charset="-122"/>
                <a:cs typeface="Times New Roman" pitchFamily="18" charset="0"/>
              </a:rPr>
              <a:t> sets.</a:t>
            </a:r>
          </a:p>
          <a:p>
            <a:endParaRPr lang="en-US" altLang="zh-CN" sz="1200" dirty="0" smtClean="0">
              <a:latin typeface="Candara" pitchFamily="34" charset="0"/>
              <a:ea typeface="华文新魏" pitchFamily="2" charset="-122"/>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Candara" pitchFamily="34" charset="0"/>
                <a:ea typeface="华文新魏" pitchFamily="2" charset="-122"/>
                <a:cs typeface="Times New Roman" pitchFamily="18" charset="0"/>
              </a:rPr>
              <a:t>Here is the results.</a:t>
            </a:r>
            <a:r>
              <a:rPr lang="en-US" altLang="zh-CN" sz="1200" baseline="0" dirty="0" smtClean="0">
                <a:latin typeface="Candara" pitchFamily="34" charset="0"/>
                <a:ea typeface="华文新魏" pitchFamily="2" charset="-122"/>
                <a:cs typeface="Times New Roman"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aseline="0" dirty="0" smtClean="0">
              <a:latin typeface="Candara" pitchFamily="34" charset="0"/>
              <a:ea typeface="华文新魏" pitchFamily="2" charset="-122"/>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latin typeface="Candara" pitchFamily="34" charset="0"/>
                <a:ea typeface="华文新魏" pitchFamily="2" charset="-122"/>
                <a:cs typeface="Times New Roman" pitchFamily="18" charset="0"/>
              </a:rPr>
              <a:t>We focus on three kinds of invariants: “</a:t>
            </a:r>
            <a:r>
              <a:rPr lang="en-US" altLang="zh-CN" dirty="0" smtClean="0"/>
              <a:t>Always followed by”,</a:t>
            </a:r>
            <a:r>
              <a:rPr lang="en-US" altLang="zh-CN" baseline="0" dirty="0" smtClean="0"/>
              <a:t> “</a:t>
            </a:r>
            <a:r>
              <a:rPr lang="en-US" altLang="zh-CN" dirty="0" smtClean="0"/>
              <a:t>Always precedes of”</a:t>
            </a:r>
            <a:r>
              <a:rPr lang="zh-CN" altLang="en-US" i="1" baseline="0" dirty="0" smtClean="0"/>
              <a:t> </a:t>
            </a:r>
            <a:r>
              <a:rPr lang="en-US" altLang="zh-CN" i="0" baseline="0" dirty="0" smtClean="0"/>
              <a:t>and</a:t>
            </a:r>
            <a:r>
              <a:rPr lang="en-US" altLang="zh-CN" i="1" baseline="0" dirty="0" smtClean="0"/>
              <a:t> “</a:t>
            </a:r>
            <a:r>
              <a:rPr lang="en-US" altLang="zh-CN" dirty="0" smtClean="0"/>
              <a:t>Never followed by”</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dirty="0" smtClean="0"/>
              <a:t>TO</a:t>
            </a:r>
            <a:r>
              <a:rPr lang="en-US" altLang="zh-CN" i="0" baseline="0" dirty="0" smtClean="0"/>
              <a:t> represents for the totally ordered logs and the PO represents for the partially ordered logs</a:t>
            </a:r>
            <a:endParaRPr lang="zh-CN" altLang="en-US" i="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Candara" pitchFamily="34" charset="0"/>
              <a:ea typeface="华文新魏" pitchFamily="2" charset="-122"/>
              <a:cs typeface="Times New Roman" pitchFamily="18" charset="0"/>
            </a:endParaRPr>
          </a:p>
          <a:p>
            <a:endParaRPr lang="en-US" altLang="zh-CN" sz="1200" dirty="0" smtClean="0">
              <a:latin typeface="Candara" pitchFamily="34" charset="0"/>
              <a:ea typeface="华文新魏" pitchFamily="2"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E3BCEB77-744F-4565-8615-250F62B94FD9}" type="slidenum">
              <a:rPr lang="zh-CN" altLang="en-US" smtClean="0"/>
              <a:t>26</a:t>
            </a:fld>
            <a:endParaRPr lang="zh-CN" altLang="en-US"/>
          </a:p>
        </p:txBody>
      </p:sp>
    </p:spTree>
    <p:extLst>
      <p:ext uri="{BB962C8B-B14F-4D97-AF65-F5344CB8AC3E}">
        <p14:creationId xmlns:p14="http://schemas.microsoft.com/office/powerpoint/2010/main" val="4192214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found that, when dealing with PO logs, </a:t>
            </a:r>
          </a:p>
          <a:p>
            <a:endParaRPr lang="en-US" altLang="zh-CN" baseline="0" dirty="0" smtClean="0"/>
          </a:p>
          <a:p>
            <a:r>
              <a:rPr lang="en-US" altLang="zh-CN" baseline="0" dirty="0" smtClean="0"/>
              <a:t>Synoptic generates too many </a:t>
            </a:r>
            <a:r>
              <a:rPr lang="en-US" altLang="zh-CN" sz="1200" dirty="0" smtClean="0">
                <a:latin typeface="Candara" pitchFamily="34" charset="0"/>
                <a:ea typeface="华文新魏" pitchFamily="2" charset="-122"/>
                <a:cs typeface="Times New Roman" pitchFamily="18" charset="0"/>
              </a:rPr>
              <a:t>invariants</a:t>
            </a:r>
          </a:p>
          <a:p>
            <a:endParaRPr lang="en-US" altLang="zh-CN" sz="1200" dirty="0" smtClean="0">
              <a:latin typeface="Candara" pitchFamily="34" charset="0"/>
              <a:ea typeface="华文新魏" pitchFamily="2" charset="-122"/>
              <a:cs typeface="Times New Roman" pitchFamily="18" charset="0"/>
            </a:endParaRPr>
          </a:p>
          <a:p>
            <a:r>
              <a:rPr lang="en-US" altLang="zh-CN" sz="1200" dirty="0" smtClean="0">
                <a:latin typeface="Candara" pitchFamily="34" charset="0"/>
                <a:ea typeface="华文新魏" pitchFamily="2" charset="-122"/>
                <a:cs typeface="Times New Roman" pitchFamily="18" charset="0"/>
              </a:rPr>
              <a:t>in</a:t>
            </a:r>
            <a:r>
              <a:rPr lang="en-US" altLang="zh-CN" sz="1200" baseline="0" dirty="0" smtClean="0">
                <a:latin typeface="Candara" pitchFamily="34" charset="0"/>
                <a:ea typeface="华文新魏" pitchFamily="2" charset="-122"/>
                <a:cs typeface="Times New Roman" pitchFamily="18" charset="0"/>
              </a:rPr>
              <a:t> which some invariants are false</a:t>
            </a:r>
          </a:p>
          <a:p>
            <a:endParaRPr lang="en-US" altLang="zh-CN" sz="1200" baseline="0" dirty="0" smtClean="0">
              <a:latin typeface="Candara" pitchFamily="34" charset="0"/>
              <a:ea typeface="华文新魏" pitchFamily="2" charset="-122"/>
              <a:cs typeface="Times New Roman" pitchFamily="18" charset="0"/>
            </a:endParaRPr>
          </a:p>
          <a:p>
            <a:r>
              <a:rPr lang="en-US" altLang="zh-CN" sz="1200" baseline="0" dirty="0" smtClean="0">
                <a:latin typeface="Candara" pitchFamily="34" charset="0"/>
                <a:ea typeface="华文新魏" pitchFamily="2" charset="-122"/>
                <a:cs typeface="Times New Roman" pitchFamily="18" charset="0"/>
              </a:rPr>
              <a:t>and some contain the same information</a:t>
            </a:r>
          </a:p>
          <a:p>
            <a:endParaRPr lang="en-US" altLang="zh-CN" sz="1200" baseline="0" dirty="0" smtClean="0">
              <a:latin typeface="Candara" pitchFamily="34" charset="0"/>
              <a:ea typeface="华文新魏" pitchFamily="2" charset="-122"/>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latin typeface="Candara" pitchFamily="34" charset="0"/>
                <a:ea typeface="华文新魏" pitchFamily="2" charset="-122"/>
                <a:cs typeface="Times New Roman" pitchFamily="18" charset="0"/>
              </a:rPr>
              <a:t>The reason is that </a:t>
            </a:r>
            <a:r>
              <a:rPr lang="en-US" altLang="zh-CN" sz="1200" dirty="0" smtClean="0">
                <a:latin typeface="Candara" pitchFamily="34" charset="0"/>
                <a:ea typeface="华文新魏" pitchFamily="2" charset="-122"/>
                <a:cs typeface="Times New Roman" pitchFamily="18" charset="0"/>
              </a:rPr>
              <a:t>Synoptic treats the same kind of events generated from different hosts as different events.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Candara" pitchFamily="34" charset="0"/>
              <a:ea typeface="华文新魏" pitchFamily="2" charset="-122"/>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Candara" pitchFamily="34" charset="0"/>
                <a:ea typeface="华文新魏" pitchFamily="2" charset="-122"/>
                <a:cs typeface="Times New Roman" pitchFamily="18" charset="0"/>
              </a:rPr>
              <a:t>So, when dealing PO logs, Synoptic seems to be more suitable for the systems with few hosts.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Candara" pitchFamily="34" charset="0"/>
              <a:ea typeface="华文新魏" pitchFamily="2" charset="-122"/>
              <a:cs typeface="Times New Roman" pitchFamily="18" charset="0"/>
            </a:endParaRPr>
          </a:p>
          <a:p>
            <a:endParaRPr lang="en-US" altLang="zh-CN" sz="1200" baseline="0" dirty="0" smtClean="0">
              <a:latin typeface="Candara" pitchFamily="34" charset="0"/>
              <a:ea typeface="华文新魏" pitchFamily="2"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E3BCEB77-744F-4565-8615-250F62B94FD9}" type="slidenum">
              <a:rPr lang="zh-CN" altLang="en-US" smtClean="0"/>
              <a:t>27</a:t>
            </a:fld>
            <a:endParaRPr lang="zh-CN" altLang="en-US"/>
          </a:p>
        </p:txBody>
      </p:sp>
    </p:spTree>
    <p:extLst>
      <p:ext uri="{BB962C8B-B14F-4D97-AF65-F5344CB8AC3E}">
        <p14:creationId xmlns:p14="http://schemas.microsoft.com/office/powerpoint/2010/main" val="3899808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also</a:t>
            </a:r>
            <a:r>
              <a:rPr lang="en-US" altLang="zh-CN" baseline="0" dirty="0" smtClean="0"/>
              <a:t> redid the experiments of Synoptic for comparing different mining algorithms, where the original experiments employed the </a:t>
            </a:r>
            <a:r>
              <a:rPr lang="en-US" altLang="zh-CN" sz="1200" b="0" i="0" u="none" strike="noStrike" kern="1200" baseline="0" dirty="0" smtClean="0">
                <a:solidFill>
                  <a:schemeClr val="tx1"/>
                </a:solidFill>
                <a:latin typeface="+mn-lt"/>
                <a:ea typeface="+mn-ea"/>
                <a:cs typeface="+mn-cs"/>
              </a:rPr>
              <a:t>synthesized </a:t>
            </a:r>
            <a:r>
              <a:rPr lang="en-US" altLang="zh-CN" baseline="0" dirty="0" smtClean="0"/>
              <a:t>logs and ours based on </a:t>
            </a:r>
            <a:r>
              <a:rPr lang="en-US" altLang="zh-CN" baseline="0" dirty="0" err="1" smtClean="0"/>
              <a:t>TraceBench</a:t>
            </a:r>
            <a:r>
              <a:rPr lang="en-US" altLang="zh-CN" baseline="0" dirty="0" smtClean="0"/>
              <a:t>.</a:t>
            </a:r>
          </a:p>
          <a:p>
            <a:endParaRPr lang="en-US" altLang="zh-CN" baseline="0" dirty="0" smtClean="0"/>
          </a:p>
          <a:p>
            <a:r>
              <a:rPr lang="en-US" altLang="zh-CN" sz="1200" b="0" i="0" u="none" strike="noStrike" kern="1200" baseline="0" dirty="0" smtClean="0">
                <a:solidFill>
                  <a:schemeClr val="tx1"/>
                </a:solidFill>
                <a:latin typeface="+mn-lt"/>
                <a:ea typeface="+mn-ea"/>
                <a:cs typeface="+mn-cs"/>
              </a:rPr>
              <a:t>The experiment results based on </a:t>
            </a:r>
            <a:r>
              <a:rPr lang="en-US" altLang="zh-CN" sz="1200" b="0" i="0" u="none" strike="noStrike" kern="1200" baseline="0" dirty="0" err="1" smtClean="0">
                <a:solidFill>
                  <a:schemeClr val="tx1"/>
                </a:solidFill>
                <a:latin typeface="+mn-lt"/>
                <a:ea typeface="+mn-ea"/>
                <a:cs typeface="+mn-cs"/>
              </a:rPr>
              <a:t>TraceBench</a:t>
            </a:r>
            <a:r>
              <a:rPr lang="en-US" altLang="zh-CN" sz="1200" b="0" i="0" u="none" strike="noStrike" kern="1200" baseline="0" dirty="0" smtClean="0">
                <a:solidFill>
                  <a:schemeClr val="tx1"/>
                </a:solidFill>
                <a:latin typeface="+mn-lt"/>
                <a:ea typeface="+mn-ea"/>
                <a:cs typeface="+mn-cs"/>
              </a:rPr>
              <a:t> are more convincing than the original one, which validates the authenticity of </a:t>
            </a:r>
            <a:r>
              <a:rPr lang="en-US" altLang="zh-CN" sz="1200" b="0" i="0" u="none" strike="noStrike" kern="1200" baseline="0" dirty="0" err="1" smtClean="0">
                <a:solidFill>
                  <a:schemeClr val="tx1"/>
                </a:solidFill>
                <a:latin typeface="+mn-lt"/>
                <a:ea typeface="+mn-ea"/>
                <a:cs typeface="+mn-cs"/>
              </a:rPr>
              <a:t>TraceBench</a:t>
            </a:r>
            <a:r>
              <a:rPr lang="en-US" altLang="zh-CN" sz="1200" b="0" i="0" u="none" strike="noStrike" kern="1200" baseline="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E3BCEB77-744F-4565-8615-250F62B94FD9}" type="slidenum">
              <a:rPr lang="zh-CN" altLang="en-US" smtClean="0"/>
              <a:t>28</a:t>
            </a:fld>
            <a:endParaRPr lang="zh-CN" altLang="en-US"/>
          </a:p>
        </p:txBody>
      </p:sp>
    </p:spTree>
    <p:extLst>
      <p:ext uri="{BB962C8B-B14F-4D97-AF65-F5344CB8AC3E}">
        <p14:creationId xmlns:p14="http://schemas.microsoft.com/office/powerpoint/2010/main" val="31370389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We also implemented a principal component analysis (PCA) based performance anomalies diagnosing algorithm, which finds the traces with abnormal latencies and</a:t>
            </a:r>
          </a:p>
          <a:p>
            <a:r>
              <a:rPr lang="en-US" altLang="zh-CN" sz="1200" b="0" i="0" u="none" strike="noStrike" kern="1200" baseline="0" dirty="0" smtClean="0">
                <a:solidFill>
                  <a:schemeClr val="tx1"/>
                </a:solidFill>
                <a:latin typeface="+mn-lt"/>
                <a:ea typeface="+mn-ea"/>
                <a:cs typeface="+mn-cs"/>
              </a:rPr>
              <a:t>locates the faulty events as root causes.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We evaluated the algorithm on </a:t>
            </a:r>
            <a:r>
              <a:rPr lang="en-US" altLang="zh-CN" sz="1200" b="0" i="0" u="none" strike="noStrike" kern="1200" baseline="0" dirty="0" err="1" smtClean="0">
                <a:solidFill>
                  <a:schemeClr val="tx1"/>
                </a:solidFill>
                <a:latin typeface="+mn-lt"/>
                <a:ea typeface="+mn-ea"/>
                <a:cs typeface="+mn-cs"/>
              </a:rPr>
              <a:t>TraceBench</a:t>
            </a:r>
            <a:r>
              <a:rPr lang="en-US" altLang="zh-CN" sz="1200" b="0" i="0" u="none" strike="noStrike" kern="1200" baseline="0" dirty="0" smtClean="0">
                <a:solidFill>
                  <a:schemeClr val="tx1"/>
                </a:solidFill>
                <a:latin typeface="+mn-lt"/>
                <a:ea typeface="+mn-ea"/>
                <a:cs typeface="+mn-cs"/>
              </a:rPr>
              <a:t> in two experiments.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that is, fix the trace length and change the trace amount</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and fix the amount of trace and change the trace length</a:t>
            </a:r>
          </a:p>
          <a:p>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the diagnosing results are expressed as </a:t>
            </a:r>
            <a:r>
              <a:rPr lang="en-US" altLang="zh-CN" dirty="0" smtClean="0"/>
              <a:t>(total anomalies),(found anomalies),(incorrectly found anomalies)</a:t>
            </a:r>
            <a:endParaRPr lang="zh-CN" altLang="en-US" dirty="0" smtClean="0"/>
          </a:p>
        </p:txBody>
      </p:sp>
      <p:sp>
        <p:nvSpPr>
          <p:cNvPr id="4" name="灯片编号占位符 3"/>
          <p:cNvSpPr>
            <a:spLocks noGrp="1"/>
          </p:cNvSpPr>
          <p:nvPr>
            <p:ph type="sldNum" sz="quarter" idx="10"/>
          </p:nvPr>
        </p:nvSpPr>
        <p:spPr/>
        <p:txBody>
          <a:bodyPr/>
          <a:lstStyle/>
          <a:p>
            <a:fld id="{E3BCEB77-744F-4565-8615-250F62B94FD9}" type="slidenum">
              <a:rPr lang="zh-CN" altLang="en-US" smtClean="0"/>
              <a:t>29</a:t>
            </a:fld>
            <a:endParaRPr lang="zh-CN" altLang="en-US"/>
          </a:p>
        </p:txBody>
      </p:sp>
    </p:spTree>
    <p:extLst>
      <p:ext uri="{BB962C8B-B14F-4D97-AF65-F5344CB8AC3E}">
        <p14:creationId xmlns:p14="http://schemas.microsoft.com/office/powerpoint/2010/main" val="1657916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a:t>
            </a:r>
            <a:r>
              <a:rPr lang="en-US" altLang="zh-CN" dirty="0" smtClean="0"/>
              <a:t>cloud system becomes more and more </a:t>
            </a:r>
            <a:r>
              <a:rPr lang="en-US" altLang="zh-CN" dirty="0" smtClean="0"/>
              <a:t>popular,</a:t>
            </a:r>
          </a:p>
          <a:p>
            <a:endParaRPr lang="en-US" altLang="zh-CN" dirty="0" smtClean="0"/>
          </a:p>
          <a:p>
            <a:r>
              <a:rPr lang="en-US" altLang="zh-CN" dirty="0" smtClean="0"/>
              <a:t>benefiting </a:t>
            </a:r>
            <a:r>
              <a:rPr lang="en-US" altLang="zh-CN" dirty="0" smtClean="0"/>
              <a:t>our daily life, such as online surfing, online shopping, send or</a:t>
            </a:r>
            <a:r>
              <a:rPr lang="en-US" altLang="zh-CN" baseline="0" dirty="0" smtClean="0"/>
              <a:t> receive </a:t>
            </a:r>
            <a:r>
              <a:rPr lang="en-US" altLang="zh-CN" baseline="0" dirty="0" smtClean="0"/>
              <a:t>emails,</a:t>
            </a:r>
          </a:p>
          <a:p>
            <a:endParaRPr lang="en-US" altLang="zh-CN" dirty="0" smtClean="0"/>
          </a:p>
          <a:p>
            <a:r>
              <a:rPr lang="en-US" altLang="zh-CN" dirty="0" smtClean="0"/>
              <a:t>and</a:t>
            </a:r>
            <a:r>
              <a:rPr lang="en-US" altLang="zh-CN" baseline="0" dirty="0" smtClean="0"/>
              <a:t> supporting </a:t>
            </a:r>
            <a:r>
              <a:rPr lang="en-US" altLang="zh-CN" baseline="0" dirty="0" smtClean="0"/>
              <a:t>different fields, like transportation, scientific computation, and medical </a:t>
            </a:r>
            <a:r>
              <a:rPr lang="en-US" altLang="zh-CN" baseline="0" dirty="0" smtClean="0"/>
              <a:t>care.</a:t>
            </a:r>
            <a:endParaRPr lang="en-US" altLang="zh-CN" baseline="0" dirty="0" smtClean="0"/>
          </a:p>
        </p:txBody>
      </p:sp>
      <p:sp>
        <p:nvSpPr>
          <p:cNvPr id="4" name="灯片编号占位符 3"/>
          <p:cNvSpPr>
            <a:spLocks noGrp="1"/>
          </p:cNvSpPr>
          <p:nvPr>
            <p:ph type="sldNum" sz="quarter" idx="10"/>
          </p:nvPr>
        </p:nvSpPr>
        <p:spPr/>
        <p:txBody>
          <a:bodyPr/>
          <a:lstStyle/>
          <a:p>
            <a:fld id="{76E4837B-E8D8-4E92-9E3B-F5237EC589B8}" type="slidenum">
              <a:rPr lang="zh-CN" altLang="en-US" smtClean="0"/>
              <a:t>3</a:t>
            </a:fld>
            <a:endParaRPr lang="zh-CN" altLang="en-US"/>
          </a:p>
        </p:txBody>
      </p:sp>
    </p:spTree>
    <p:extLst>
      <p:ext uri="{BB962C8B-B14F-4D97-AF65-F5344CB8AC3E}">
        <p14:creationId xmlns:p14="http://schemas.microsoft.com/office/powerpoint/2010/main" val="2893369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This algorithm finds all anomalies in some cases,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and however sometimes only a small parts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Actually, the results depend on the features of data, since only some outliers exceeding the related thresholds are reported as anomalies. So, when some very abnormal traces exist, some other less abnormal ones would be ignored.</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in our experiments </a:t>
            </a:r>
            <a:r>
              <a:rPr lang="en-US" altLang="zh-CN" sz="1200" b="0" i="0" u="none" strike="noStrike" kern="1200" baseline="0" dirty="0" smtClean="0">
                <a:solidFill>
                  <a:schemeClr val="tx1"/>
                </a:solidFill>
                <a:latin typeface="+mn-lt"/>
                <a:ea typeface="+mn-ea"/>
                <a:cs typeface="+mn-cs"/>
              </a:rPr>
              <a:t>this algorithm reports no false alarms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which indicates the accuracy of this algorithm</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On the other hand, the analysis time increases very fast when increasing the trace length,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but slowly when growing the trace amount,</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which indicates that this algorithm is more sensitive to trace length than trace amount.</a:t>
            </a:r>
          </a:p>
        </p:txBody>
      </p:sp>
      <p:sp>
        <p:nvSpPr>
          <p:cNvPr id="4" name="灯片编号占位符 3"/>
          <p:cNvSpPr>
            <a:spLocks noGrp="1"/>
          </p:cNvSpPr>
          <p:nvPr>
            <p:ph type="sldNum" sz="quarter" idx="10"/>
          </p:nvPr>
        </p:nvSpPr>
        <p:spPr/>
        <p:txBody>
          <a:bodyPr/>
          <a:lstStyle/>
          <a:p>
            <a:fld id="{E3BCEB77-744F-4565-8615-250F62B94FD9}" type="slidenum">
              <a:rPr lang="zh-CN" altLang="en-US" smtClean="0"/>
              <a:t>30</a:t>
            </a:fld>
            <a:endParaRPr lang="zh-CN" altLang="en-US"/>
          </a:p>
        </p:txBody>
      </p:sp>
    </p:spTree>
    <p:extLst>
      <p:ext uri="{BB962C8B-B14F-4D97-AF65-F5344CB8AC3E}">
        <p14:creationId xmlns:p14="http://schemas.microsoft.com/office/powerpoint/2010/main" val="7062076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Finally, we discuss some</a:t>
            </a:r>
            <a:r>
              <a:rPr lang="en-US" altLang="zh-CN" baseline="0" dirty="0" smtClean="0"/>
              <a:t> aspects of </a:t>
            </a:r>
            <a:r>
              <a:rPr lang="en-US" altLang="zh-CN" baseline="0" dirty="0" err="1" smtClean="0"/>
              <a:t>TraceBench</a:t>
            </a:r>
            <a:endParaRPr lang="zh-CN" altLang="en-US" dirty="0"/>
          </a:p>
        </p:txBody>
      </p:sp>
      <p:sp>
        <p:nvSpPr>
          <p:cNvPr id="4" name="灯片编号占位符 3"/>
          <p:cNvSpPr>
            <a:spLocks noGrp="1"/>
          </p:cNvSpPr>
          <p:nvPr>
            <p:ph type="sldNum" sz="quarter" idx="10"/>
          </p:nvPr>
        </p:nvSpPr>
        <p:spPr/>
        <p:txBody>
          <a:bodyPr/>
          <a:lstStyle/>
          <a:p>
            <a:fld id="{E3BCEB77-744F-4565-8615-250F62B94FD9}" type="slidenum">
              <a:rPr lang="zh-CN" altLang="en-US" smtClean="0"/>
              <a:t>31</a:t>
            </a:fld>
            <a:endParaRPr lang="zh-CN" altLang="en-US"/>
          </a:p>
        </p:txBody>
      </p:sp>
    </p:spTree>
    <p:extLst>
      <p:ext uri="{BB962C8B-B14F-4D97-AF65-F5344CB8AC3E}">
        <p14:creationId xmlns:p14="http://schemas.microsoft.com/office/powerpoint/2010/main" val="1966625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a:t>
            </a:r>
            <a:r>
              <a:rPr lang="en-US" altLang="zh-CN" dirty="0" smtClean="0"/>
              <a:t>collected </a:t>
            </a:r>
            <a:r>
              <a:rPr lang="en-US" altLang="zh-CN" dirty="0" smtClean="0"/>
              <a:t>traces only on a HDFS </a:t>
            </a:r>
            <a:r>
              <a:rPr lang="en-US" altLang="zh-CN" dirty="0" smtClean="0"/>
              <a:t>system</a:t>
            </a:r>
          </a:p>
          <a:p>
            <a:endParaRPr lang="en-US" altLang="zh-CN" dirty="0" smtClean="0"/>
          </a:p>
          <a:p>
            <a:r>
              <a:rPr lang="en-US" altLang="zh-CN" dirty="0" smtClean="0"/>
              <a:t>However, the traces from HDFS are </a:t>
            </a:r>
            <a:r>
              <a:rPr lang="en-US" altLang="zh-CN" dirty="0" smtClean="0"/>
              <a:t>representative. Because </a:t>
            </a:r>
            <a:r>
              <a:rPr lang="en-US" altLang="zh-CN" dirty="0" smtClean="0"/>
              <a:t>HDFS is a widely used system in academia and industry, and many mechanisms and procedures in dealing user requests in HDFS are shared by other systems. </a:t>
            </a:r>
            <a:endParaRPr lang="en-US" altLang="zh-CN" dirty="0" smtClean="0"/>
          </a:p>
          <a:p>
            <a:endParaRPr lang="en-US" altLang="zh-CN" dirty="0" smtClean="0"/>
          </a:p>
          <a:p>
            <a:r>
              <a:rPr lang="en-US" altLang="zh-CN" dirty="0" smtClean="0"/>
              <a:t>During collection, the HDFS system </a:t>
            </a:r>
            <a:r>
              <a:rPr lang="en-US" altLang="zh-CN" dirty="0" smtClean="0"/>
              <a:t>maximally </a:t>
            </a:r>
            <a:r>
              <a:rPr lang="en-US" altLang="zh-CN" dirty="0" smtClean="0"/>
              <a:t>contains 50 </a:t>
            </a:r>
            <a:r>
              <a:rPr lang="en-US" altLang="zh-CN" dirty="0" smtClean="0"/>
              <a:t>datanodes</a:t>
            </a:r>
          </a:p>
          <a:p>
            <a:endParaRPr lang="en-US" altLang="zh-CN" dirty="0" smtClean="0"/>
          </a:p>
          <a:p>
            <a:r>
              <a:rPr lang="en-US" altLang="zh-CN" sz="1200" dirty="0" smtClean="0">
                <a:latin typeface="华文新魏" pitchFamily="2" charset="-122"/>
                <a:ea typeface="华文新魏" pitchFamily="2" charset="-122"/>
              </a:rPr>
              <a:t>It is enough for </a:t>
            </a:r>
            <a:r>
              <a:rPr lang="en-US" altLang="zh-CN" sz="1200" dirty="0" smtClean="0">
                <a:solidFill>
                  <a:srgbClr val="00B050"/>
                </a:solidFill>
                <a:latin typeface="华文新魏" pitchFamily="2" charset="-122"/>
                <a:ea typeface="华文新魏" pitchFamily="2" charset="-122"/>
              </a:rPr>
              <a:t>exhibiting various features </a:t>
            </a:r>
            <a:r>
              <a:rPr lang="en-US" altLang="zh-CN" sz="1200" dirty="0" smtClean="0">
                <a:latin typeface="华文新魏" pitchFamily="2" charset="-122"/>
                <a:ea typeface="华文新魏" pitchFamily="2" charset="-122"/>
              </a:rPr>
              <a:t>of HDFS, </a:t>
            </a:r>
            <a:r>
              <a:rPr lang="en-US" altLang="zh-CN" sz="1200" dirty="0" smtClean="0">
                <a:latin typeface="华文新魏" pitchFamily="2" charset="-122"/>
                <a:ea typeface="华文新魏" pitchFamily="2" charset="-122"/>
              </a:rPr>
              <a:t>because </a:t>
            </a:r>
            <a:r>
              <a:rPr lang="en-US" altLang="zh-CN" dirty="0" smtClean="0"/>
              <a:t>the </a:t>
            </a:r>
            <a:r>
              <a:rPr lang="en-US" altLang="zh-CN" dirty="0" smtClean="0"/>
              <a:t>traces are collected in different scenarios</a:t>
            </a:r>
          </a:p>
          <a:p>
            <a:endParaRPr lang="en-US" altLang="zh-CN" dirty="0" smtClean="0"/>
          </a:p>
          <a:p>
            <a:r>
              <a:rPr lang="en-US" altLang="zh-CN" dirty="0" smtClean="0"/>
              <a:t>Besides the faults we introduce, </a:t>
            </a:r>
            <a:r>
              <a:rPr lang="en-US" altLang="zh-CN" dirty="0" smtClean="0"/>
              <a:t>many others </a:t>
            </a:r>
            <a:r>
              <a:rPr lang="en-US" altLang="zh-CN" dirty="0" smtClean="0"/>
              <a:t>exist. </a:t>
            </a:r>
            <a:endParaRPr lang="en-US" altLang="zh-CN" dirty="0" smtClean="0"/>
          </a:p>
          <a:p>
            <a:endParaRPr lang="en-US" altLang="zh-CN" dirty="0" smtClean="0"/>
          </a:p>
          <a:p>
            <a:r>
              <a:rPr lang="en-US" altLang="zh-CN" dirty="0" smtClean="0"/>
              <a:t>Nevertheless, the faults we selected</a:t>
            </a:r>
            <a:r>
              <a:rPr lang="en-US" altLang="zh-CN" baseline="0" dirty="0" smtClean="0"/>
              <a:t> are representative, </a:t>
            </a:r>
            <a:r>
              <a:rPr lang="en-US" altLang="zh-CN" baseline="0" dirty="0" smtClean="0"/>
              <a:t>because we </a:t>
            </a:r>
            <a:r>
              <a:rPr lang="en-US" altLang="zh-CN" baseline="0" dirty="0" smtClean="0"/>
              <a:t>consider </a:t>
            </a:r>
            <a:r>
              <a:rPr lang="en-US" altLang="zh-CN" dirty="0" smtClean="0"/>
              <a:t>different fault </a:t>
            </a:r>
            <a:r>
              <a:rPr lang="en-US" altLang="zh-CN" dirty="0" smtClean="0"/>
              <a:t>types</a:t>
            </a:r>
            <a:r>
              <a:rPr lang="en-US" altLang="zh-CN" baseline="0" dirty="0" smtClean="0"/>
              <a:t> involving </a:t>
            </a:r>
            <a:r>
              <a:rPr lang="en-US" altLang="zh-CN" dirty="0" smtClean="0"/>
              <a:t>both </a:t>
            </a:r>
            <a:r>
              <a:rPr lang="en-US" altLang="zh-CN" sz="1200" dirty="0" smtClean="0">
                <a:latin typeface="华文新魏" pitchFamily="2" charset="-122"/>
                <a:ea typeface="华文新魏" pitchFamily="2" charset="-122"/>
                <a:cs typeface="Times New Roman" pitchFamily="18" charset="0"/>
              </a:rPr>
              <a:t>function and performance </a:t>
            </a:r>
            <a:r>
              <a:rPr lang="en-US" altLang="zh-CN" sz="1200" dirty="0" smtClean="0">
                <a:latin typeface="华文新魏" pitchFamily="2" charset="-122"/>
                <a:ea typeface="华文新魏" pitchFamily="2" charset="-122"/>
                <a:cs typeface="Times New Roman" pitchFamily="18" charset="0"/>
              </a:rPr>
              <a:t>faults, and the chosen</a:t>
            </a:r>
            <a:r>
              <a:rPr lang="en-US" altLang="zh-CN" sz="1200" dirty="0" smtClean="0">
                <a:latin typeface="Candara" pitchFamily="34" charset="0"/>
                <a:ea typeface="华文新魏" pitchFamily="2" charset="-122"/>
                <a:cs typeface="Times New Roman" pitchFamily="18" charset="0"/>
              </a:rPr>
              <a:t> </a:t>
            </a:r>
            <a:r>
              <a:rPr lang="en-US" altLang="zh-CN" dirty="0" smtClean="0"/>
              <a:t>faults are the</a:t>
            </a:r>
            <a:r>
              <a:rPr lang="en-US" altLang="zh-CN" baseline="0" dirty="0" smtClean="0"/>
              <a:t> most frequent ones </a:t>
            </a:r>
            <a:r>
              <a:rPr lang="en-US" altLang="zh-CN" dirty="0" smtClean="0"/>
              <a:t>in </a:t>
            </a:r>
            <a:r>
              <a:rPr lang="en-US" altLang="zh-CN" dirty="0" smtClean="0"/>
              <a:t>real systems. </a:t>
            </a:r>
            <a:endParaRPr lang="zh-CN" altLang="en-US" dirty="0"/>
          </a:p>
        </p:txBody>
      </p:sp>
      <p:sp>
        <p:nvSpPr>
          <p:cNvPr id="4" name="灯片编号占位符 3"/>
          <p:cNvSpPr>
            <a:spLocks noGrp="1"/>
          </p:cNvSpPr>
          <p:nvPr>
            <p:ph type="sldNum" sz="quarter" idx="10"/>
          </p:nvPr>
        </p:nvSpPr>
        <p:spPr/>
        <p:txBody>
          <a:bodyPr/>
          <a:lstStyle/>
          <a:p>
            <a:fld id="{76E4837B-E8D8-4E92-9E3B-F5237EC589B8}" type="slidenum">
              <a:rPr lang="zh-CN" altLang="en-US" smtClean="0"/>
              <a:t>32</a:t>
            </a:fld>
            <a:endParaRPr lang="zh-CN" altLang="en-US"/>
          </a:p>
        </p:txBody>
      </p:sp>
    </p:spTree>
    <p:extLst>
      <p:ext uri="{BB962C8B-B14F-4D97-AF65-F5344CB8AC3E}">
        <p14:creationId xmlns:p14="http://schemas.microsoft.com/office/powerpoint/2010/main" val="23267768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TraceBench</a:t>
            </a:r>
            <a:r>
              <a:rPr lang="en-US" altLang="zh-CN" baseline="0" dirty="0" smtClean="0"/>
              <a:t> is freely available at the link on the </a:t>
            </a:r>
            <a:r>
              <a:rPr lang="en-US" altLang="zh-CN" baseline="0" dirty="0" smtClean="0"/>
              <a:t>left bottom corner.</a:t>
            </a:r>
            <a:endParaRPr lang="en-US" altLang="zh-CN" baseline="0" dirty="0" smtClean="0"/>
          </a:p>
          <a:p>
            <a:r>
              <a:rPr lang="en-US" altLang="zh-CN" baseline="0" dirty="0" smtClean="0"/>
              <a:t>Thanks and any Questions?</a:t>
            </a:r>
            <a:endParaRPr lang="zh-CN" altLang="en-US" dirty="0"/>
          </a:p>
        </p:txBody>
      </p:sp>
      <p:sp>
        <p:nvSpPr>
          <p:cNvPr id="4" name="灯片编号占位符 3"/>
          <p:cNvSpPr>
            <a:spLocks noGrp="1"/>
          </p:cNvSpPr>
          <p:nvPr>
            <p:ph type="sldNum" sz="quarter" idx="10"/>
          </p:nvPr>
        </p:nvSpPr>
        <p:spPr/>
        <p:txBody>
          <a:bodyPr/>
          <a:lstStyle/>
          <a:p>
            <a:fld id="{E3BCEB77-744F-4565-8615-250F62B94FD9}" type="slidenum">
              <a:rPr lang="zh-CN" altLang="en-US" smtClean="0"/>
              <a:t>33</a:t>
            </a:fld>
            <a:endParaRPr lang="zh-CN" altLang="en-US"/>
          </a:p>
        </p:txBody>
      </p:sp>
    </p:spTree>
    <p:extLst>
      <p:ext uri="{BB962C8B-B14F-4D97-AF65-F5344CB8AC3E}">
        <p14:creationId xmlns:p14="http://schemas.microsoft.com/office/powerpoint/2010/main" val="599005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At </a:t>
            </a:r>
            <a:r>
              <a:rPr lang="en-US" altLang="zh-CN" baseline="0" dirty="0" smtClean="0"/>
              <a:t>the same time, the cloud systems become more and more large. </a:t>
            </a:r>
            <a:r>
              <a:rPr lang="en-US" altLang="zh-CN" baseline="0" dirty="0" smtClean="0"/>
              <a:t>For example, Microsoft contained 218,000 </a:t>
            </a:r>
            <a:r>
              <a:rPr lang="en-US" altLang="zh-CN" baseline="0" dirty="0" smtClean="0"/>
              <a:t>servers in 2008 and </a:t>
            </a:r>
            <a:r>
              <a:rPr lang="en-US" altLang="zh-CN" baseline="0" dirty="0" smtClean="0"/>
              <a:t>had about 1 </a:t>
            </a:r>
            <a:r>
              <a:rPr lang="en-US" altLang="zh-CN" baseline="0" dirty="0" smtClean="0"/>
              <a:t>million </a:t>
            </a:r>
            <a:r>
              <a:rPr lang="en-US" altLang="zh-CN" baseline="0" dirty="0" smtClean="0"/>
              <a:t>as announced in last </a:t>
            </a:r>
            <a:r>
              <a:rPr lang="en-US" altLang="zh-CN" baseline="0" dirty="0" smtClean="0"/>
              <a:t>year, which </a:t>
            </a:r>
            <a:r>
              <a:rPr lang="en-US" altLang="zh-CN" baseline="0" dirty="0" smtClean="0"/>
              <a:t>increased </a:t>
            </a:r>
            <a:r>
              <a:rPr lang="en-US" altLang="zh-CN" baseline="0" dirty="0" smtClean="0"/>
              <a:t>nearly 4 times in 5 years</a:t>
            </a:r>
            <a:r>
              <a:rPr lang="en-US" altLang="zh-CN" baseline="0" dirty="0" smtClean="0"/>
              <a:t>.</a:t>
            </a:r>
            <a:endParaRPr lang="en-US" altLang="zh-CN" baseline="0" dirty="0" smtClean="0"/>
          </a:p>
          <a:p>
            <a:r>
              <a:rPr lang="en-US" altLang="zh-CN" baseline="0" dirty="0" smtClean="0"/>
              <a:t>And </a:t>
            </a:r>
            <a:r>
              <a:rPr lang="en-US" altLang="zh-CN" baseline="0" dirty="0" smtClean="0"/>
              <a:t>the cloud systems also become more and more complex, like systems in Google concurrently applies </a:t>
            </a:r>
            <a:r>
              <a:rPr lang="en-US" altLang="zh-CN" baseline="0" dirty="0" smtClean="0"/>
              <a:t>the services of searching, email, </a:t>
            </a:r>
            <a:r>
              <a:rPr lang="en-US" altLang="zh-CN" baseline="0" dirty="0" smtClean="0"/>
              <a:t>advertisement, storage, </a:t>
            </a:r>
            <a:r>
              <a:rPr lang="en-US" altLang="zh-CN" baseline="0" dirty="0" smtClean="0"/>
              <a:t>and so on.</a:t>
            </a:r>
          </a:p>
          <a:p>
            <a:endParaRPr lang="en-US" altLang="zh-CN" baseline="0" dirty="0" smtClean="0"/>
          </a:p>
          <a:p>
            <a:r>
              <a:rPr lang="en-US" altLang="zh-CN" dirty="0" smtClean="0"/>
              <a:t>There</a:t>
            </a:r>
            <a:r>
              <a:rPr lang="en-US" altLang="zh-CN" baseline="0" dirty="0" smtClean="0"/>
              <a:t>fore, </a:t>
            </a:r>
            <a:r>
              <a:rPr lang="en-US" altLang="zh-CN" sz="1200" b="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新魏" pitchFamily="2" charset="-122"/>
                <a:ea typeface="华文新魏" pitchFamily="2" charset="-122"/>
              </a:rPr>
              <a:t>problems happen more and more often in cloud systems.</a:t>
            </a:r>
          </a:p>
          <a:p>
            <a:endParaRPr lang="en-US" altLang="zh-CN" sz="1200" b="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新魏" pitchFamily="2" charset="-122"/>
              <a:ea typeface="华文新魏"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新魏" pitchFamily="2" charset="-122"/>
                <a:ea typeface="华文新魏" pitchFamily="2" charset="-122"/>
              </a:rPr>
              <a:t>For example, in August 2013, the systems of Apple, Google, Microsoft and Amazon were crashed successively for different reasons,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新魏" pitchFamily="2" charset="-122"/>
              <a:ea typeface="华文新魏"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in which Amazon lost 7 million dollars in less than 100 minutes, while Google lost 550,000 dollars in 5 minutes and the global internet traffic dropped 40%.</a:t>
            </a:r>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6E4837B-E8D8-4E92-9E3B-F5237EC589B8}" type="slidenum">
              <a:rPr lang="zh-CN" altLang="en-US" smtClean="0"/>
              <a:t>4</a:t>
            </a:fld>
            <a:endParaRPr lang="zh-CN" altLang="en-US"/>
          </a:p>
        </p:txBody>
      </p:sp>
    </p:spTree>
    <p:extLst>
      <p:ext uri="{BB962C8B-B14F-4D97-AF65-F5344CB8AC3E}">
        <p14:creationId xmlns:p14="http://schemas.microsoft.com/office/powerpoint/2010/main" val="289336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So, </a:t>
            </a:r>
            <a:r>
              <a:rPr lang="en-US" altLang="zh-CN" sz="1200" dirty="0" smtClean="0">
                <a:latin typeface="华文新魏" pitchFamily="2" charset="-122"/>
                <a:ea typeface="华文新魏" pitchFamily="2" charset="-122"/>
                <a:cs typeface="Times New Roman" pitchFamily="18" charset="0"/>
              </a:rPr>
              <a:t>we need to improve the reliability of cloud systems,</a:t>
            </a:r>
            <a:r>
              <a:rPr lang="en-US" altLang="zh-CN" sz="1200" baseline="0" dirty="0" smtClean="0">
                <a:latin typeface="华文新魏" pitchFamily="2" charset="-122"/>
                <a:ea typeface="华文新魏" pitchFamily="2" charset="-122"/>
                <a:cs typeface="Times New Roman" pitchFamily="18" charset="0"/>
              </a:rPr>
              <a:t> in which</a:t>
            </a:r>
            <a:r>
              <a:rPr lang="en-US" altLang="zh-CN" sz="1200" dirty="0" smtClean="0">
                <a:latin typeface="华文新魏" pitchFamily="2" charset="-122"/>
                <a:ea typeface="华文新魏" pitchFamily="2" charset="-122"/>
                <a:cs typeface="Times New Roman" pitchFamily="18" charset="0"/>
              </a:rPr>
              <a:t> s</a:t>
            </a:r>
            <a:r>
              <a:rPr lang="en-US" altLang="zh-CN" sz="1200" dirty="0" smtClean="0">
                <a:latin typeface="Candara" pitchFamily="34" charset="0"/>
                <a:ea typeface="华文新魏" pitchFamily="2" charset="-122"/>
                <a:cs typeface="Times New Roman" pitchFamily="18" charset="0"/>
              </a:rPr>
              <a:t>ystem </a:t>
            </a:r>
            <a:r>
              <a:rPr lang="en-US" altLang="zh-CN" sz="1200" b="0" dirty="0" smtClean="0">
                <a:solidFill>
                  <a:srgbClr val="00B050"/>
                </a:solidFill>
                <a:latin typeface="Candara" pitchFamily="34" charset="0"/>
                <a:ea typeface="华文新魏" pitchFamily="2" charset="-122"/>
                <a:cs typeface="Times New Roman" pitchFamily="18" charset="0"/>
              </a:rPr>
              <a:t>monitoring</a:t>
            </a:r>
            <a:r>
              <a:rPr lang="en-US" altLang="zh-CN" sz="1200" dirty="0" smtClean="0">
                <a:solidFill>
                  <a:srgbClr val="00B050"/>
                </a:solidFill>
                <a:latin typeface="Candara" pitchFamily="34" charset="0"/>
                <a:ea typeface="华文新魏" pitchFamily="2" charset="-122"/>
                <a:cs typeface="Times New Roman" pitchFamily="18" charset="0"/>
              </a:rPr>
              <a:t> </a:t>
            </a:r>
            <a:r>
              <a:rPr lang="en-US" altLang="zh-CN" sz="1200" dirty="0" smtClean="0">
                <a:latin typeface="Candara" pitchFamily="34" charset="0"/>
                <a:ea typeface="华文新魏" pitchFamily="2" charset="-122"/>
                <a:cs typeface="Times New Roman" pitchFamily="18" charset="0"/>
              </a:rPr>
              <a:t>is an important method at runtime.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Candara" pitchFamily="34" charset="0"/>
              <a:ea typeface="华文新魏" pitchFamily="2" charset="-122"/>
              <a:cs typeface="Times New Roman" pitchFamily="18" charset="0"/>
            </a:endParaRPr>
          </a:p>
          <a:p>
            <a:r>
              <a:rPr lang="en-US" altLang="zh-CN" sz="1200" dirty="0" smtClean="0">
                <a:latin typeface="Candara" pitchFamily="34" charset="0"/>
                <a:ea typeface="华文新魏" pitchFamily="2" charset="-122"/>
                <a:cs typeface="Times New Roman" pitchFamily="18" charset="0"/>
              </a:rPr>
              <a:t>In our category, </a:t>
            </a:r>
            <a:r>
              <a:rPr lang="en-US" altLang="zh-CN" sz="1200" b="0" i="0" u="none" strike="noStrike" kern="1200" baseline="0" dirty="0" smtClean="0">
                <a:solidFill>
                  <a:schemeClr val="tx1"/>
                </a:solidFill>
                <a:latin typeface="+mn-lt"/>
                <a:ea typeface="+mn-ea"/>
                <a:cs typeface="+mn-cs"/>
              </a:rPr>
              <a:t>the monitoring contains the activities of supervising system running, analyzing the system behaviors based on the supervising results, and adjusting the system according to the analyzing results</a:t>
            </a:r>
          </a:p>
          <a:p>
            <a:endParaRPr lang="en-US" altLang="zh-CN" sz="1200" dirty="0" smtClean="0">
              <a:latin typeface="Candara" pitchFamily="34" charset="0"/>
              <a:ea typeface="华文新魏" pitchFamily="2" charset="-122"/>
              <a:cs typeface="Times New Roman" pitchFamily="18" charset="0"/>
            </a:endParaRPr>
          </a:p>
          <a:p>
            <a:r>
              <a:rPr lang="en-US" altLang="zh-CN" sz="1200" b="0" i="0" u="none" strike="noStrike" kern="1200" baseline="0" dirty="0" smtClean="0">
                <a:solidFill>
                  <a:schemeClr val="tx1"/>
                </a:solidFill>
                <a:latin typeface="+mn-lt"/>
                <a:ea typeface="+mn-ea"/>
                <a:cs typeface="+mn-cs"/>
              </a:rPr>
              <a:t>Therefore, topics like tracing, failure detection, fault diagnosis and system recovery are all belong to the category of monitoring.</a:t>
            </a:r>
            <a:endParaRPr lang="zh-CN" altLang="en-US" dirty="0"/>
          </a:p>
        </p:txBody>
      </p:sp>
      <p:sp>
        <p:nvSpPr>
          <p:cNvPr id="4" name="灯片编号占位符 3"/>
          <p:cNvSpPr>
            <a:spLocks noGrp="1"/>
          </p:cNvSpPr>
          <p:nvPr>
            <p:ph type="sldNum" sz="quarter" idx="10"/>
          </p:nvPr>
        </p:nvSpPr>
        <p:spPr/>
        <p:txBody>
          <a:bodyPr/>
          <a:lstStyle/>
          <a:p>
            <a:fld id="{E3BCEB77-744F-4565-8615-250F62B94FD9}" type="slidenum">
              <a:rPr lang="zh-CN" altLang="en-US" smtClean="0"/>
              <a:t>5</a:t>
            </a:fld>
            <a:endParaRPr lang="zh-CN" altLang="en-US"/>
          </a:p>
        </p:txBody>
      </p:sp>
    </p:spTree>
    <p:extLst>
      <p:ext uri="{BB962C8B-B14F-4D97-AF65-F5344CB8AC3E}">
        <p14:creationId xmlns:p14="http://schemas.microsoft.com/office/powerpoint/2010/main" val="4021456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According to the recorded information, or say used data, the methods of monitoring can be basically divided into two types: resource-oriented monitoring and trace-oriented monitoring</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resource-oriented monitoring systems record the resource metrics of the whole system, such as CPU speed and available memory. Ganglia and </a:t>
            </a:r>
            <a:r>
              <a:rPr lang="en-US" altLang="zh-CN" sz="1200" b="0" i="0" u="none" strike="noStrike" kern="1200" baseline="0" dirty="0" err="1" smtClean="0">
                <a:solidFill>
                  <a:schemeClr val="tx1"/>
                </a:solidFill>
                <a:latin typeface="+mn-lt"/>
                <a:ea typeface="+mn-ea"/>
                <a:cs typeface="+mn-cs"/>
              </a:rPr>
              <a:t>Chukwa</a:t>
            </a:r>
            <a:r>
              <a:rPr lang="en-US" altLang="zh-CN" sz="1200" b="0" i="0" u="none" strike="noStrike" kern="1200" baseline="0" dirty="0" smtClean="0">
                <a:solidFill>
                  <a:schemeClr val="tx1"/>
                </a:solidFill>
                <a:latin typeface="+mn-lt"/>
                <a:ea typeface="+mn-ea"/>
                <a:cs typeface="+mn-cs"/>
              </a:rPr>
              <a:t> belongs to the </a:t>
            </a:r>
            <a:r>
              <a:rPr lang="en-US" altLang="zh-CN" sz="1200" b="0" i="0" u="none" strike="noStrike" kern="1200" baseline="0" dirty="0" smtClean="0">
                <a:solidFill>
                  <a:schemeClr val="tx1"/>
                </a:solidFill>
                <a:latin typeface="+mn-lt"/>
                <a:ea typeface="+mn-ea"/>
                <a:cs typeface="+mn-cs"/>
              </a:rPr>
              <a:t>resource-oriented monitoring systems.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In contrast, </a:t>
            </a:r>
            <a:r>
              <a:rPr lang="en-US" altLang="zh-CN" sz="1200" b="0" i="0" u="none" strike="noStrike" kern="1200" baseline="0" dirty="0" smtClean="0">
                <a:solidFill>
                  <a:schemeClr val="tx1"/>
                </a:solidFill>
                <a:latin typeface="+mn-lt"/>
                <a:ea typeface="+mn-ea"/>
                <a:cs typeface="+mn-cs"/>
              </a:rPr>
              <a:t>trace-oriented monitoring systems track the processes of handling user requests and record the context of each step, such as function call and execution time. X-Trace, Dapper and </a:t>
            </a:r>
            <a:r>
              <a:rPr lang="en-US" altLang="zh-CN" sz="1200" b="0" i="0" u="none" strike="noStrike" kern="1200" baseline="0" dirty="0" err="1" smtClean="0">
                <a:solidFill>
                  <a:schemeClr val="tx1"/>
                </a:solidFill>
                <a:latin typeface="+mn-lt"/>
                <a:ea typeface="+mn-ea"/>
                <a:cs typeface="+mn-cs"/>
              </a:rPr>
              <a:t>Zipkin</a:t>
            </a:r>
            <a:r>
              <a:rPr lang="en-US" altLang="zh-CN" sz="1200" b="0" i="0" u="none" strike="noStrike" kern="1200" baseline="0" dirty="0" smtClean="0">
                <a:solidFill>
                  <a:schemeClr val="tx1"/>
                </a:solidFill>
                <a:latin typeface="+mn-lt"/>
                <a:ea typeface="+mn-ea"/>
                <a:cs typeface="+mn-cs"/>
              </a:rPr>
              <a:t> are </a:t>
            </a:r>
            <a:r>
              <a:rPr lang="en-US" altLang="zh-CN" sz="1200" b="0" i="0" u="none" strike="noStrike" kern="1200" baseline="0" dirty="0" smtClean="0">
                <a:solidFill>
                  <a:schemeClr val="tx1"/>
                </a:solidFill>
                <a:latin typeface="+mn-lt"/>
                <a:ea typeface="+mn-ea"/>
                <a:cs typeface="+mn-cs"/>
              </a:rPr>
              <a:t>trace-oriented monitoring systems.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We will introduce the trace in details later.</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Generally speaking, we consider the trace provides more valuable information than the resource metrics in revealing system behaviors.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Actually, more and more attentions are paid to trace-oriented monitoring, which effectively improves the reliability of cloud systems.</a:t>
            </a:r>
            <a:endParaRPr lang="zh-CN" altLang="en-US" dirty="0"/>
          </a:p>
        </p:txBody>
      </p:sp>
      <p:sp>
        <p:nvSpPr>
          <p:cNvPr id="4" name="灯片编号占位符 3"/>
          <p:cNvSpPr>
            <a:spLocks noGrp="1"/>
          </p:cNvSpPr>
          <p:nvPr>
            <p:ph type="sldNum" sz="quarter" idx="10"/>
          </p:nvPr>
        </p:nvSpPr>
        <p:spPr/>
        <p:txBody>
          <a:bodyPr/>
          <a:lstStyle/>
          <a:p>
            <a:fld id="{E3BCEB77-744F-4565-8615-250F62B94FD9}" type="slidenum">
              <a:rPr lang="zh-CN" altLang="en-US" smtClean="0"/>
              <a:t>6</a:t>
            </a:fld>
            <a:endParaRPr lang="zh-CN" altLang="en-US"/>
          </a:p>
        </p:txBody>
      </p:sp>
    </p:spTree>
    <p:extLst>
      <p:ext uri="{BB962C8B-B14F-4D97-AF65-F5344CB8AC3E}">
        <p14:creationId xmlns:p14="http://schemas.microsoft.com/office/powerpoint/2010/main" val="4021456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However, there still exists some difficulties in getting the data of traces, which is essential for the research, </a:t>
            </a:r>
            <a:r>
              <a:rPr lang="en-US" altLang="zh-CN" sz="1200" b="0" i="1" u="none" strike="noStrike" kern="1200" baseline="0" dirty="0" smtClean="0">
                <a:solidFill>
                  <a:schemeClr val="tx1"/>
                </a:solidFill>
                <a:latin typeface="+mn-lt"/>
                <a:ea typeface="+mn-ea"/>
                <a:cs typeface="+mn-cs"/>
              </a:rPr>
              <a:t>e.g.</a:t>
            </a:r>
            <a:r>
              <a:rPr lang="en-US" altLang="zh-CN" sz="1200" b="0" i="0" u="none" strike="noStrike" kern="1200" baseline="0" dirty="0" smtClean="0">
                <a:solidFill>
                  <a:schemeClr val="tx1"/>
                </a:solidFill>
                <a:latin typeface="+mn-lt"/>
                <a:ea typeface="+mn-ea"/>
                <a:cs typeface="+mn-cs"/>
              </a:rPr>
              <a:t>, evaluating the designed algorithms.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First, collecting traces by hand is a tedious and time-consuming process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involving choosing or even implementing a collection system, instrumenting and deploying the target system, designing and establishing various scenarios, etc.</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Moreover, these steps may need to be repeated if the collected traces are insufficient</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Second, manually synthesized traces are often weak in authenticity, which reflects the usability.</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Third, there is few data set of trace existing in academia and industry</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Finally, for safety or other considerations, companies do not want to release their traces that record the internal details of their systems.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Actually, all the difficulties hinder the development of trace-oriented monitoring, which also motivate our work.</a:t>
            </a:r>
            <a:endParaRPr lang="zh-CN" altLang="en-US" dirty="0"/>
          </a:p>
        </p:txBody>
      </p:sp>
      <p:sp>
        <p:nvSpPr>
          <p:cNvPr id="4" name="灯片编号占位符 3"/>
          <p:cNvSpPr>
            <a:spLocks noGrp="1"/>
          </p:cNvSpPr>
          <p:nvPr>
            <p:ph type="sldNum" sz="quarter" idx="10"/>
          </p:nvPr>
        </p:nvSpPr>
        <p:spPr/>
        <p:txBody>
          <a:bodyPr/>
          <a:lstStyle/>
          <a:p>
            <a:fld id="{E3BCEB77-744F-4565-8615-250F62B94FD9}" type="slidenum">
              <a:rPr lang="zh-CN" altLang="en-US" smtClean="0"/>
              <a:t>7</a:t>
            </a:fld>
            <a:endParaRPr lang="zh-CN" altLang="en-US"/>
          </a:p>
        </p:txBody>
      </p:sp>
    </p:spTree>
    <p:extLst>
      <p:ext uri="{BB962C8B-B14F-4D97-AF65-F5344CB8AC3E}">
        <p14:creationId xmlns:p14="http://schemas.microsoft.com/office/powerpoint/2010/main" val="954927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In this paper, we release a fine-grained user request centric open trace data set, called </a:t>
            </a:r>
            <a:r>
              <a:rPr lang="en-US" altLang="zh-CN" sz="1200" b="0" i="0" u="none" strike="noStrike" kern="1200" baseline="0" dirty="0" err="1" smtClean="0">
                <a:solidFill>
                  <a:schemeClr val="tx1"/>
                </a:solidFill>
                <a:latin typeface="+mn-lt"/>
                <a:ea typeface="+mn-ea"/>
                <a:cs typeface="+mn-cs"/>
              </a:rPr>
              <a:t>TraceBench</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for supporting the trace-oriented monitoring research topics in cloud computing</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Following, we will introduce </a:t>
            </a:r>
            <a:r>
              <a:rPr lang="en-US" altLang="zh-CN" sz="1200" b="0" i="0" u="none" strike="noStrike" kern="1200" baseline="0" dirty="0" err="1" smtClean="0">
                <a:solidFill>
                  <a:schemeClr val="tx1"/>
                </a:solidFill>
                <a:latin typeface="+mn-lt"/>
                <a:ea typeface="+mn-ea"/>
                <a:cs typeface="+mn-cs"/>
              </a:rPr>
              <a:t>TraceBench</a:t>
            </a:r>
            <a:r>
              <a:rPr lang="en-US" altLang="zh-CN" sz="1200" b="0" i="0" u="none" strike="noStrike" kern="1200" baseline="0" dirty="0" smtClean="0">
                <a:solidFill>
                  <a:schemeClr val="tx1"/>
                </a:solidFill>
                <a:latin typeface="+mn-lt"/>
                <a:ea typeface="+mn-ea"/>
                <a:cs typeface="+mn-cs"/>
              </a:rPr>
              <a:t> from these 4 aspects: data in </a:t>
            </a:r>
            <a:r>
              <a:rPr lang="en-US" altLang="zh-CN" sz="1200" b="0" i="0" u="none" strike="noStrike" kern="1200" baseline="0" dirty="0" err="1" smtClean="0">
                <a:solidFill>
                  <a:schemeClr val="tx1"/>
                </a:solidFill>
                <a:latin typeface="+mn-lt"/>
                <a:ea typeface="+mn-ea"/>
                <a:cs typeface="+mn-cs"/>
              </a:rPr>
              <a:t>TraceBench</a:t>
            </a:r>
            <a:r>
              <a:rPr lang="en-US" altLang="zh-CN" sz="1200" b="0" i="0" u="none" strike="noStrike" kern="1200" baseline="0" dirty="0" smtClean="0">
                <a:solidFill>
                  <a:schemeClr val="tx1"/>
                </a:solidFill>
                <a:latin typeface="+mn-lt"/>
                <a:ea typeface="+mn-ea"/>
                <a:cs typeface="+mn-cs"/>
              </a:rPr>
              <a:t>, details of </a:t>
            </a:r>
            <a:r>
              <a:rPr lang="en-US" altLang="zh-CN" sz="1200" b="0" i="0" u="none" strike="noStrike" kern="1200" baseline="0" dirty="0" err="1" smtClean="0">
                <a:solidFill>
                  <a:schemeClr val="tx1"/>
                </a:solidFill>
                <a:latin typeface="+mn-lt"/>
                <a:ea typeface="+mn-ea"/>
                <a:cs typeface="+mn-cs"/>
              </a:rPr>
              <a:t>TraceBench</a:t>
            </a:r>
            <a:r>
              <a:rPr lang="en-US" altLang="zh-CN" sz="1200" b="0" i="0" u="none" strike="noStrike" kern="1200" baseline="0" dirty="0" smtClean="0">
                <a:solidFill>
                  <a:schemeClr val="tx1"/>
                </a:solidFill>
                <a:latin typeface="+mn-lt"/>
                <a:ea typeface="+mn-ea"/>
                <a:cs typeface="+mn-cs"/>
              </a:rPr>
              <a:t>, applications based on </a:t>
            </a:r>
            <a:r>
              <a:rPr lang="en-US" altLang="zh-CN" sz="1200" b="0" i="0" u="none" strike="noStrike" kern="1200" baseline="0" dirty="0" err="1" smtClean="0">
                <a:solidFill>
                  <a:schemeClr val="tx1"/>
                </a:solidFill>
                <a:latin typeface="+mn-lt"/>
                <a:ea typeface="+mn-ea"/>
                <a:cs typeface="+mn-cs"/>
              </a:rPr>
              <a:t>TraceBench</a:t>
            </a:r>
            <a:r>
              <a:rPr lang="en-US" altLang="zh-CN" sz="1200" b="0" i="0" u="none" strike="noStrike" kern="1200" baseline="0" dirty="0" smtClean="0">
                <a:solidFill>
                  <a:schemeClr val="tx1"/>
                </a:solidFill>
                <a:latin typeface="+mn-lt"/>
                <a:ea typeface="+mn-ea"/>
                <a:cs typeface="+mn-cs"/>
              </a:rPr>
              <a:t> and discusses of </a:t>
            </a:r>
            <a:r>
              <a:rPr lang="en-US" altLang="zh-CN" sz="1200" b="0" i="0" u="none" strike="noStrike" kern="1200" baseline="0" dirty="0" err="1" smtClean="0">
                <a:solidFill>
                  <a:schemeClr val="tx1"/>
                </a:solidFill>
                <a:latin typeface="+mn-lt"/>
                <a:ea typeface="+mn-ea"/>
                <a:cs typeface="+mn-cs"/>
              </a:rPr>
              <a:t>TraceBench</a:t>
            </a:r>
            <a:r>
              <a:rPr lang="en-US" altLang="zh-CN" sz="1200" b="0" i="0" u="none" strike="noStrike" kern="1200" baseline="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E3BCEB77-744F-4565-8615-250F62B94FD9}" type="slidenum">
              <a:rPr lang="zh-CN" altLang="en-US" smtClean="0"/>
              <a:t>8</a:t>
            </a:fld>
            <a:endParaRPr lang="zh-CN" altLang="en-US"/>
          </a:p>
        </p:txBody>
      </p:sp>
    </p:spTree>
    <p:extLst>
      <p:ext uri="{BB962C8B-B14F-4D97-AF65-F5344CB8AC3E}">
        <p14:creationId xmlns:p14="http://schemas.microsoft.com/office/powerpoint/2010/main" val="4179104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 let’s see the data format in </a:t>
            </a:r>
            <a:r>
              <a:rPr lang="en-US" altLang="zh-CN" dirty="0" err="1" smtClean="0"/>
              <a:t>TraceBench</a:t>
            </a:r>
            <a:endParaRPr lang="zh-CN" altLang="en-US" dirty="0"/>
          </a:p>
        </p:txBody>
      </p:sp>
      <p:sp>
        <p:nvSpPr>
          <p:cNvPr id="4" name="灯片编号占位符 3"/>
          <p:cNvSpPr>
            <a:spLocks noGrp="1"/>
          </p:cNvSpPr>
          <p:nvPr>
            <p:ph type="sldNum" sz="quarter" idx="10"/>
          </p:nvPr>
        </p:nvSpPr>
        <p:spPr/>
        <p:txBody>
          <a:bodyPr/>
          <a:lstStyle/>
          <a:p>
            <a:fld id="{E3BCEB77-744F-4565-8615-250F62B94FD9}" type="slidenum">
              <a:rPr lang="zh-CN" altLang="en-US" smtClean="0"/>
              <a:t>9</a:t>
            </a:fld>
            <a:endParaRPr lang="zh-CN" altLang="en-US"/>
          </a:p>
        </p:txBody>
      </p:sp>
    </p:spTree>
    <p:extLst>
      <p:ext uri="{BB962C8B-B14F-4D97-AF65-F5344CB8AC3E}">
        <p14:creationId xmlns:p14="http://schemas.microsoft.com/office/powerpoint/2010/main" val="2888314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2624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11217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3386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20415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11399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73603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152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22808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79312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5825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490269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2014/11/24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3182516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jpeg"/><Relationship Id="rId12"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1.png"/><Relationship Id="rId5" Type="http://schemas.openxmlformats.org/officeDocument/2006/relationships/image" Target="../media/image7.png"/><Relationship Id="rId15" Type="http://schemas.openxmlformats.org/officeDocument/2006/relationships/image" Target="../media/image17.jpeg"/><Relationship Id="rId10" Type="http://schemas.openxmlformats.org/officeDocument/2006/relationships/image" Target="../media/image13.jpeg"/><Relationship Id="rId4" Type="http://schemas.openxmlformats.org/officeDocument/2006/relationships/image" Target="../media/image6.png"/><Relationship Id="rId9" Type="http://schemas.openxmlformats.org/officeDocument/2006/relationships/image" Target="../media/image12.pn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jpeg"/><Relationship Id="rId4" Type="http://schemas.openxmlformats.org/officeDocument/2006/relationships/image" Target="../media/image28.png"/><Relationship Id="rId9" Type="http://schemas.openxmlformats.org/officeDocument/2006/relationships/image" Target="../media/image3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124640"/>
            <a:ext cx="9144000" cy="1974185"/>
          </a:xfrm>
        </p:spPr>
        <p:txBody>
          <a:bodyPr>
            <a:noAutofit/>
          </a:bodyPr>
          <a:lstStyle/>
          <a:p>
            <a:r>
              <a:rPr lang="en-US" altLang="zh-CN" sz="4400" b="1" dirty="0" err="1" smtClean="0">
                <a:latin typeface="High Tower Text" pitchFamily="18" charset="0"/>
              </a:rPr>
              <a:t>TraceBench</a:t>
            </a:r>
            <a:r>
              <a:rPr lang="en-US" altLang="zh-CN" sz="4400" dirty="0" smtClean="0">
                <a:latin typeface="High Tower Text" pitchFamily="18" charset="0"/>
              </a:rPr>
              <a:t>: </a:t>
            </a:r>
            <a:br>
              <a:rPr lang="en-US" altLang="zh-CN" sz="4400" dirty="0" smtClean="0">
                <a:latin typeface="High Tower Text" pitchFamily="18" charset="0"/>
              </a:rPr>
            </a:br>
            <a:r>
              <a:rPr lang="en-US" altLang="zh-CN" sz="4400" i="1" dirty="0" smtClean="0">
                <a:solidFill>
                  <a:schemeClr val="tx1">
                    <a:lumMod val="65000"/>
                    <a:lumOff val="35000"/>
                  </a:schemeClr>
                </a:solidFill>
                <a:latin typeface="High Tower Text" pitchFamily="18" charset="0"/>
              </a:rPr>
              <a:t>An Open Data Set for </a:t>
            </a:r>
            <a:br>
              <a:rPr lang="en-US" altLang="zh-CN" sz="4400" i="1" dirty="0" smtClean="0">
                <a:solidFill>
                  <a:schemeClr val="tx1">
                    <a:lumMod val="65000"/>
                    <a:lumOff val="35000"/>
                  </a:schemeClr>
                </a:solidFill>
                <a:latin typeface="High Tower Text" pitchFamily="18" charset="0"/>
              </a:rPr>
            </a:br>
            <a:r>
              <a:rPr lang="en-US" altLang="zh-CN" sz="4400" i="1" dirty="0" smtClean="0">
                <a:solidFill>
                  <a:schemeClr val="tx1">
                    <a:lumMod val="65000"/>
                    <a:lumOff val="35000"/>
                  </a:schemeClr>
                </a:solidFill>
                <a:latin typeface="High Tower Text" pitchFamily="18" charset="0"/>
              </a:rPr>
              <a:t>Trace-Oriented Monitoring</a:t>
            </a:r>
            <a:endParaRPr lang="zh-CN" altLang="en-US" sz="4400" i="1" dirty="0">
              <a:solidFill>
                <a:schemeClr val="tx1">
                  <a:lumMod val="65000"/>
                  <a:lumOff val="35000"/>
                </a:schemeClr>
              </a:solidFill>
              <a:latin typeface="High Tower Text" pitchFamily="18" charset="0"/>
            </a:endParaRPr>
          </a:p>
        </p:txBody>
      </p:sp>
      <p:sp>
        <p:nvSpPr>
          <p:cNvPr id="3" name="副标题 2"/>
          <p:cNvSpPr>
            <a:spLocks noGrp="1"/>
          </p:cNvSpPr>
          <p:nvPr>
            <p:ph type="subTitle" idx="1"/>
          </p:nvPr>
        </p:nvSpPr>
        <p:spPr>
          <a:xfrm>
            <a:off x="0" y="3764632"/>
            <a:ext cx="9144000" cy="1824608"/>
          </a:xfrm>
        </p:spPr>
        <p:txBody>
          <a:bodyPr>
            <a:normAutofit/>
          </a:bodyPr>
          <a:lstStyle/>
          <a:p>
            <a:r>
              <a:rPr lang="en-US" altLang="zh-CN" sz="1800" dirty="0" err="1" smtClean="0">
                <a:solidFill>
                  <a:schemeClr val="tx1"/>
                </a:solidFill>
                <a:latin typeface="Candara" pitchFamily="34" charset="0"/>
              </a:rPr>
              <a:t>Jingwen</a:t>
            </a:r>
            <a:r>
              <a:rPr lang="en-US" altLang="zh-CN" sz="1800" dirty="0" smtClean="0">
                <a:solidFill>
                  <a:schemeClr val="tx1"/>
                </a:solidFill>
                <a:latin typeface="Candara" pitchFamily="34" charset="0"/>
              </a:rPr>
              <a:t> Zhou</a:t>
            </a:r>
            <a:r>
              <a:rPr lang="en-US" altLang="zh-CN" sz="1600" baseline="30000" dirty="0" smtClean="0">
                <a:solidFill>
                  <a:srgbClr val="FF0000"/>
                </a:solidFill>
                <a:latin typeface="Times New Roman" pitchFamily="18" charset="0"/>
                <a:cs typeface="Times New Roman" pitchFamily="18" charset="0"/>
              </a:rPr>
              <a:t>1</a:t>
            </a:r>
            <a:r>
              <a:rPr lang="en-US" altLang="zh-CN" sz="1800" dirty="0" smtClean="0">
                <a:solidFill>
                  <a:schemeClr val="tx1"/>
                </a:solidFill>
                <a:latin typeface="Candara" pitchFamily="34" charset="0"/>
              </a:rPr>
              <a:t>, </a:t>
            </a:r>
            <a:r>
              <a:rPr lang="en-US" altLang="zh-CN" sz="1800" dirty="0" err="1" smtClean="0">
                <a:solidFill>
                  <a:schemeClr val="tx1"/>
                </a:solidFill>
                <a:latin typeface="Candara" pitchFamily="34" charset="0"/>
              </a:rPr>
              <a:t>Zhenbang</a:t>
            </a:r>
            <a:r>
              <a:rPr lang="en-US" altLang="zh-CN" sz="1800" dirty="0" smtClean="0">
                <a:solidFill>
                  <a:schemeClr val="tx1"/>
                </a:solidFill>
                <a:latin typeface="Candara" pitchFamily="34" charset="0"/>
              </a:rPr>
              <a:t> Chen</a:t>
            </a:r>
            <a:r>
              <a:rPr lang="en-US" altLang="zh-CN" sz="1600" baseline="30000" dirty="0">
                <a:solidFill>
                  <a:srgbClr val="FF0000"/>
                </a:solidFill>
                <a:latin typeface="Times New Roman" pitchFamily="18" charset="0"/>
                <a:cs typeface="Times New Roman" pitchFamily="18" charset="0"/>
              </a:rPr>
              <a:t>1</a:t>
            </a:r>
            <a:r>
              <a:rPr lang="en-US" altLang="zh-CN" sz="1800" dirty="0" smtClean="0">
                <a:solidFill>
                  <a:schemeClr val="tx1"/>
                </a:solidFill>
                <a:latin typeface="Candara" pitchFamily="34" charset="0"/>
              </a:rPr>
              <a:t>, </a:t>
            </a:r>
            <a:r>
              <a:rPr lang="en-US" altLang="zh-CN" sz="1800" dirty="0" err="1" smtClean="0">
                <a:solidFill>
                  <a:schemeClr val="tx1"/>
                </a:solidFill>
                <a:latin typeface="Candara" pitchFamily="34" charset="0"/>
              </a:rPr>
              <a:t>Ji</a:t>
            </a:r>
            <a:r>
              <a:rPr lang="en-US" altLang="zh-CN" sz="1800" dirty="0" smtClean="0">
                <a:solidFill>
                  <a:schemeClr val="tx1"/>
                </a:solidFill>
                <a:latin typeface="Candara" pitchFamily="34" charset="0"/>
              </a:rPr>
              <a:t> Wang</a:t>
            </a:r>
            <a:r>
              <a:rPr lang="en-US" altLang="zh-CN" sz="1600" baseline="30000" dirty="0">
                <a:solidFill>
                  <a:srgbClr val="FF0000"/>
                </a:solidFill>
                <a:latin typeface="Times New Roman" pitchFamily="18" charset="0"/>
                <a:cs typeface="Times New Roman" pitchFamily="18" charset="0"/>
              </a:rPr>
              <a:t>1</a:t>
            </a:r>
            <a:r>
              <a:rPr lang="en-US" altLang="zh-CN" sz="1800" dirty="0" smtClean="0">
                <a:solidFill>
                  <a:schemeClr val="tx1"/>
                </a:solidFill>
                <a:latin typeface="Candara" pitchFamily="34" charset="0"/>
              </a:rPr>
              <a:t>, </a:t>
            </a:r>
            <a:r>
              <a:rPr lang="en-US" altLang="zh-CN" sz="1800" dirty="0" err="1" smtClean="0">
                <a:solidFill>
                  <a:schemeClr val="tx1"/>
                </a:solidFill>
                <a:latin typeface="Candara" pitchFamily="34" charset="0"/>
              </a:rPr>
              <a:t>Zibin</a:t>
            </a:r>
            <a:r>
              <a:rPr lang="en-US" altLang="zh-CN" sz="1800" dirty="0" smtClean="0">
                <a:solidFill>
                  <a:schemeClr val="tx1"/>
                </a:solidFill>
                <a:latin typeface="Candara" pitchFamily="34" charset="0"/>
              </a:rPr>
              <a:t> Zheng</a:t>
            </a:r>
            <a:r>
              <a:rPr lang="en-US" altLang="zh-CN" sz="1600" baseline="30000" dirty="0">
                <a:solidFill>
                  <a:srgbClr val="00B050"/>
                </a:solidFill>
                <a:latin typeface="Times New Roman" pitchFamily="18" charset="0"/>
                <a:cs typeface="Times New Roman" pitchFamily="18" charset="0"/>
              </a:rPr>
              <a:t>2</a:t>
            </a:r>
            <a:r>
              <a:rPr lang="en-US" altLang="zh-CN" sz="1800" dirty="0" smtClean="0">
                <a:solidFill>
                  <a:schemeClr val="tx1"/>
                </a:solidFill>
                <a:latin typeface="Candara" pitchFamily="34" charset="0"/>
              </a:rPr>
              <a:t>, and Michael R. Lyu</a:t>
            </a:r>
            <a:r>
              <a:rPr lang="en-US" altLang="zh-CN" sz="1600" baseline="30000" dirty="0">
                <a:solidFill>
                  <a:srgbClr val="FF0000"/>
                </a:solidFill>
                <a:latin typeface="Times New Roman" pitchFamily="18" charset="0"/>
                <a:cs typeface="Times New Roman" pitchFamily="18" charset="0"/>
              </a:rPr>
              <a:t>1</a:t>
            </a:r>
            <a:r>
              <a:rPr lang="en-US" altLang="zh-CN" sz="1600" baseline="30000" dirty="0">
                <a:solidFill>
                  <a:schemeClr val="tx1"/>
                </a:solidFill>
                <a:latin typeface="Times New Roman" pitchFamily="18" charset="0"/>
                <a:cs typeface="Times New Roman" pitchFamily="18" charset="0"/>
              </a:rPr>
              <a:t>,</a:t>
            </a:r>
            <a:r>
              <a:rPr lang="en-US" altLang="zh-CN" sz="1600" baseline="30000" dirty="0">
                <a:solidFill>
                  <a:srgbClr val="00B050"/>
                </a:solidFill>
                <a:latin typeface="Times New Roman" pitchFamily="18" charset="0"/>
                <a:cs typeface="Times New Roman" pitchFamily="18" charset="0"/>
              </a:rPr>
              <a:t>2</a:t>
            </a:r>
          </a:p>
          <a:p>
            <a:r>
              <a:rPr lang="en-US" altLang="zh-CN" sz="1600" baseline="30000" dirty="0" smtClean="0">
                <a:solidFill>
                  <a:srgbClr val="FF0000"/>
                </a:solidFill>
                <a:latin typeface="Times New Roman" pitchFamily="18" charset="0"/>
                <a:cs typeface="Times New Roman" pitchFamily="18" charset="0"/>
              </a:rPr>
              <a:t>1</a:t>
            </a:r>
            <a:r>
              <a:rPr lang="en-US" altLang="zh-CN" sz="1800" dirty="0" smtClean="0">
                <a:solidFill>
                  <a:schemeClr val="tx1">
                    <a:lumMod val="65000"/>
                    <a:lumOff val="35000"/>
                  </a:schemeClr>
                </a:solidFill>
                <a:latin typeface="Candara" pitchFamily="34" charset="0"/>
              </a:rPr>
              <a:t>PDL, </a:t>
            </a:r>
            <a:r>
              <a:rPr lang="en-US" altLang="zh-CN" sz="1800" b="1" dirty="0" smtClean="0">
                <a:solidFill>
                  <a:schemeClr val="tx1">
                    <a:lumMod val="65000"/>
                    <a:lumOff val="35000"/>
                  </a:schemeClr>
                </a:solidFill>
                <a:latin typeface="Candara" pitchFamily="34" charset="0"/>
              </a:rPr>
              <a:t>National University of Defense Technology</a:t>
            </a:r>
            <a:r>
              <a:rPr lang="en-US" altLang="zh-CN" sz="1800" dirty="0" smtClean="0">
                <a:solidFill>
                  <a:schemeClr val="tx1">
                    <a:lumMod val="65000"/>
                    <a:lumOff val="35000"/>
                  </a:schemeClr>
                </a:solidFill>
                <a:latin typeface="Candara" pitchFamily="34" charset="0"/>
              </a:rPr>
              <a:t>, Changsha, China</a:t>
            </a:r>
          </a:p>
          <a:p>
            <a:r>
              <a:rPr lang="en-US" altLang="zh-CN" sz="1600" baseline="30000" dirty="0" smtClean="0">
                <a:solidFill>
                  <a:srgbClr val="00B050"/>
                </a:solidFill>
                <a:latin typeface="Times New Roman" pitchFamily="18" charset="0"/>
                <a:cs typeface="Times New Roman" pitchFamily="18" charset="0"/>
              </a:rPr>
              <a:t>2</a:t>
            </a:r>
            <a:r>
              <a:rPr lang="en-US" altLang="zh-CN" sz="1800" dirty="0" smtClean="0">
                <a:solidFill>
                  <a:schemeClr val="tx1">
                    <a:lumMod val="65000"/>
                    <a:lumOff val="35000"/>
                  </a:schemeClr>
                </a:solidFill>
                <a:latin typeface="Candara" pitchFamily="34" charset="0"/>
              </a:rPr>
              <a:t>Shenzhen </a:t>
            </a:r>
            <a:r>
              <a:rPr lang="en-US" altLang="zh-CN" sz="1800" dirty="0">
                <a:solidFill>
                  <a:schemeClr val="tx1">
                    <a:lumMod val="65000"/>
                    <a:lumOff val="35000"/>
                  </a:schemeClr>
                </a:solidFill>
                <a:latin typeface="Candara" pitchFamily="34" charset="0"/>
              </a:rPr>
              <a:t>Research </a:t>
            </a:r>
            <a:r>
              <a:rPr lang="en-US" altLang="zh-CN" sz="1800" dirty="0" smtClean="0">
                <a:solidFill>
                  <a:schemeClr val="tx1">
                    <a:lumMod val="65000"/>
                    <a:lumOff val="35000"/>
                  </a:schemeClr>
                </a:solidFill>
                <a:latin typeface="Candara" pitchFamily="34" charset="0"/>
              </a:rPr>
              <a:t>Institute, </a:t>
            </a:r>
            <a:r>
              <a:rPr lang="en-US" altLang="zh-CN" sz="1800" b="1" dirty="0" smtClean="0">
                <a:solidFill>
                  <a:schemeClr val="tx1">
                    <a:lumMod val="65000"/>
                    <a:lumOff val="35000"/>
                  </a:schemeClr>
                </a:solidFill>
                <a:latin typeface="Candara" pitchFamily="34" charset="0"/>
              </a:rPr>
              <a:t>CUHK</a:t>
            </a:r>
            <a:r>
              <a:rPr lang="en-US" altLang="zh-CN" sz="1800" dirty="0" smtClean="0">
                <a:solidFill>
                  <a:schemeClr val="tx1">
                    <a:lumMod val="65000"/>
                    <a:lumOff val="35000"/>
                  </a:schemeClr>
                </a:solidFill>
                <a:latin typeface="Candara" pitchFamily="34" charset="0"/>
              </a:rPr>
              <a:t>, Shenzhen, China</a:t>
            </a:r>
          </a:p>
          <a:p>
            <a:r>
              <a:rPr lang="en-US" altLang="zh-CN" sz="1800" i="1" dirty="0" smtClean="0">
                <a:solidFill>
                  <a:schemeClr val="tx1">
                    <a:lumMod val="65000"/>
                    <a:lumOff val="35000"/>
                  </a:schemeClr>
                </a:solidFill>
                <a:latin typeface="Candara" pitchFamily="34" charset="0"/>
                <a:ea typeface="Malgun Gothic" pitchFamily="34" charset="-127"/>
              </a:rPr>
              <a:t>{</a:t>
            </a:r>
            <a:r>
              <a:rPr lang="en-US" altLang="zh-CN" sz="1800" i="1" dirty="0" err="1" smtClean="0">
                <a:solidFill>
                  <a:schemeClr val="tx1">
                    <a:lumMod val="65000"/>
                    <a:lumOff val="35000"/>
                  </a:schemeClr>
                </a:solidFill>
                <a:latin typeface="Candara" pitchFamily="34" charset="0"/>
                <a:ea typeface="Malgun Gothic" pitchFamily="34" charset="-127"/>
              </a:rPr>
              <a:t>jwzhou</a:t>
            </a:r>
            <a:r>
              <a:rPr lang="en-US" altLang="zh-CN" sz="1800" i="1" dirty="0" smtClean="0">
                <a:solidFill>
                  <a:schemeClr val="tx1">
                    <a:lumMod val="65000"/>
                    <a:lumOff val="35000"/>
                  </a:schemeClr>
                </a:solidFill>
                <a:latin typeface="Candara" pitchFamily="34" charset="0"/>
                <a:ea typeface="Malgun Gothic" pitchFamily="34" charset="-127"/>
              </a:rPr>
              <a:t>, </a:t>
            </a:r>
            <a:r>
              <a:rPr lang="en-US" altLang="zh-CN" sz="1800" i="1" dirty="0" err="1" smtClean="0">
                <a:solidFill>
                  <a:schemeClr val="tx1">
                    <a:lumMod val="65000"/>
                    <a:lumOff val="35000"/>
                  </a:schemeClr>
                </a:solidFill>
                <a:latin typeface="Candara" pitchFamily="34" charset="0"/>
                <a:ea typeface="Malgun Gothic" pitchFamily="34" charset="-127"/>
              </a:rPr>
              <a:t>zbchen</a:t>
            </a:r>
            <a:r>
              <a:rPr lang="en-US" altLang="zh-CN" sz="1800" i="1" dirty="0">
                <a:solidFill>
                  <a:schemeClr val="tx1">
                    <a:lumMod val="65000"/>
                    <a:lumOff val="35000"/>
                  </a:schemeClr>
                </a:solidFill>
                <a:latin typeface="Candara" pitchFamily="34" charset="0"/>
                <a:ea typeface="Malgun Gothic" pitchFamily="34" charset="-127"/>
              </a:rPr>
              <a:t>}</a:t>
            </a:r>
            <a:r>
              <a:rPr lang="en-US" altLang="zh-CN" sz="1800" i="1" dirty="0" smtClean="0">
                <a:solidFill>
                  <a:schemeClr val="tx1">
                    <a:lumMod val="65000"/>
                    <a:lumOff val="35000"/>
                  </a:schemeClr>
                </a:solidFill>
                <a:latin typeface="Candara" pitchFamily="34" charset="0"/>
                <a:ea typeface="Malgun Gothic" pitchFamily="34" charset="-127"/>
              </a:rPr>
              <a:t>@nudt.edu.cn</a:t>
            </a:r>
          </a:p>
          <a:p>
            <a:r>
              <a:rPr lang="en-US" altLang="zh-CN" sz="1800" dirty="0" smtClean="0">
                <a:solidFill>
                  <a:schemeClr val="tx1">
                    <a:lumMod val="65000"/>
                    <a:lumOff val="35000"/>
                  </a:schemeClr>
                </a:solidFill>
                <a:latin typeface="Times New Roman" pitchFamily="18" charset="0"/>
                <a:ea typeface="Malgun Gothic" pitchFamily="34" charset="-127"/>
                <a:cs typeface="Times New Roman" pitchFamily="18" charset="0"/>
              </a:rPr>
              <a:t>18 December 2014</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16632"/>
            <a:ext cx="1399273" cy="9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5405" y="5733368"/>
            <a:ext cx="1461091" cy="10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9724" y="5733368"/>
            <a:ext cx="1008000" cy="10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664" y="3163172"/>
            <a:ext cx="8142784" cy="553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36512" y="6546830"/>
            <a:ext cx="3186129" cy="338554"/>
          </a:xfrm>
          <a:prstGeom prst="rect">
            <a:avLst/>
          </a:prstGeom>
          <a:noFill/>
        </p:spPr>
        <p:txBody>
          <a:bodyPr wrap="none" rtlCol="0">
            <a:spAutoFit/>
          </a:bodyPr>
          <a:lstStyle/>
          <a:p>
            <a:r>
              <a:rPr lang="en-US" altLang="zh-CN" sz="1600" dirty="0">
                <a:latin typeface="Times New Roman" pitchFamily="18" charset="0"/>
                <a:cs typeface="Times New Roman" pitchFamily="18" charset="0"/>
              </a:rPr>
              <a:t>http://mtracer.github.io/TraceBench/</a:t>
            </a:r>
          </a:p>
        </p:txBody>
      </p:sp>
    </p:spTree>
    <p:extLst>
      <p:ext uri="{BB962C8B-B14F-4D97-AF65-F5344CB8AC3E}">
        <p14:creationId xmlns:p14="http://schemas.microsoft.com/office/powerpoint/2010/main" val="38765115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0"/>
            <a:ext cx="9144000" cy="692696"/>
          </a:xfrm>
        </p:spPr>
        <p:txBody>
          <a:bodyPr anchor="b" anchorCtr="1">
            <a:normAutofit/>
          </a:bodyPr>
          <a:lstStyle/>
          <a:p>
            <a:r>
              <a:rPr lang="en-US" altLang="zh-CN" sz="3600" dirty="0" smtClean="0">
                <a:latin typeface="High Tower Text" pitchFamily="18" charset="0"/>
              </a:rPr>
              <a:t>Trace</a:t>
            </a:r>
            <a:endParaRPr lang="zh-CN" altLang="en-US" sz="3600" dirty="0">
              <a:latin typeface="High Tower Text" pitchFamily="18" charset="0"/>
            </a:endParaRPr>
          </a:p>
        </p:txBody>
      </p:sp>
      <p:sp>
        <p:nvSpPr>
          <p:cNvPr id="5" name="TextBox 4"/>
          <p:cNvSpPr txBox="1"/>
          <p:nvPr/>
        </p:nvSpPr>
        <p:spPr>
          <a:xfrm>
            <a:off x="539552" y="692696"/>
            <a:ext cx="5400600" cy="400110"/>
          </a:xfrm>
          <a:prstGeom prst="rect">
            <a:avLst/>
          </a:prstGeom>
          <a:noFill/>
        </p:spPr>
        <p:txBody>
          <a:bodyPr wrap="square" rtlCol="0">
            <a:spAutoFit/>
          </a:bodyPr>
          <a:lstStyle/>
          <a:p>
            <a:r>
              <a:rPr lang="en-US" altLang="zh-CN" sz="2000" dirty="0" smtClean="0">
                <a:latin typeface="Candara" pitchFamily="34" charset="0"/>
                <a:ea typeface="华文新魏" pitchFamily="2" charset="-122"/>
                <a:cs typeface="Times New Roman" pitchFamily="18" charset="0"/>
              </a:rPr>
              <a:t>The </a:t>
            </a:r>
            <a:r>
              <a:rPr lang="en-US" altLang="zh-CN" sz="2000" b="1" dirty="0" smtClean="0">
                <a:latin typeface="Candara" pitchFamily="34" charset="0"/>
                <a:ea typeface="华文新魏" pitchFamily="2" charset="-122"/>
                <a:cs typeface="Times New Roman" pitchFamily="18" charset="0"/>
              </a:rPr>
              <a:t>trace</a:t>
            </a:r>
            <a:r>
              <a:rPr lang="en-US" altLang="zh-CN" sz="2000" dirty="0" smtClean="0">
                <a:latin typeface="Candara" pitchFamily="34" charset="0"/>
                <a:ea typeface="华文新魏" pitchFamily="2" charset="-122"/>
                <a:cs typeface="Times New Roman" pitchFamily="18" charset="0"/>
              </a:rPr>
              <a:t> records the process of system running,</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412776"/>
            <a:ext cx="6480720" cy="4497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347864" y="1844824"/>
            <a:ext cx="2375971" cy="369332"/>
          </a:xfrm>
          <a:prstGeom prst="rect">
            <a:avLst/>
          </a:prstGeom>
        </p:spPr>
        <p:txBody>
          <a:bodyPr wrap="none">
            <a:spAutoFit/>
          </a:bodyPr>
          <a:lstStyle/>
          <a:p>
            <a:r>
              <a:rPr lang="en-US" altLang="zh-CN" dirty="0">
                <a:latin typeface="Candara" pitchFamily="34" charset="0"/>
              </a:rPr>
              <a:t>L</a:t>
            </a:r>
            <a:r>
              <a:rPr lang="en-US" altLang="zh-CN" dirty="0" smtClean="0">
                <a:latin typeface="Candara" pitchFamily="34" charset="0"/>
              </a:rPr>
              <a:t>inear </a:t>
            </a:r>
            <a:r>
              <a:rPr lang="en-US" altLang="zh-CN" dirty="0">
                <a:latin typeface="Candara" pitchFamily="34" charset="0"/>
              </a:rPr>
              <a:t>event sequence</a:t>
            </a:r>
            <a:endParaRPr lang="zh-CN" altLang="en-US" dirty="0">
              <a:latin typeface="Candara" pitchFamily="34" charset="0"/>
            </a:endParaRPr>
          </a:p>
        </p:txBody>
      </p:sp>
      <p:pic>
        <p:nvPicPr>
          <p:cNvPr id="10"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1640" y="2430179"/>
            <a:ext cx="6480720" cy="13753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3918454" y="3789040"/>
            <a:ext cx="1163075" cy="369332"/>
          </a:xfrm>
          <a:prstGeom prst="rect">
            <a:avLst/>
          </a:prstGeom>
        </p:spPr>
        <p:txBody>
          <a:bodyPr wrap="none">
            <a:spAutoFit/>
          </a:bodyPr>
          <a:lstStyle/>
          <a:p>
            <a:r>
              <a:rPr lang="en-US" altLang="zh-CN" dirty="0" smtClean="0">
                <a:latin typeface="Candara" pitchFamily="34" charset="0"/>
              </a:rPr>
              <a:t>Trace tree</a:t>
            </a:r>
            <a:endParaRPr lang="zh-CN" altLang="en-US" dirty="0">
              <a:latin typeface="Candara" pitchFamily="34" charset="0"/>
            </a:endParaRP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4365547"/>
            <a:ext cx="6480720" cy="16615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矩形 12"/>
          <p:cNvSpPr/>
          <p:nvPr/>
        </p:nvSpPr>
        <p:spPr>
          <a:xfrm>
            <a:off x="3521071" y="6011996"/>
            <a:ext cx="2101857" cy="369332"/>
          </a:xfrm>
          <a:prstGeom prst="rect">
            <a:avLst/>
          </a:prstGeom>
        </p:spPr>
        <p:txBody>
          <a:bodyPr wrap="none">
            <a:spAutoFit/>
          </a:bodyPr>
          <a:lstStyle/>
          <a:p>
            <a:r>
              <a:rPr lang="en-US" altLang="zh-CN" dirty="0" smtClean="0">
                <a:latin typeface="Candara" pitchFamily="34" charset="0"/>
              </a:rPr>
              <a:t>Request </a:t>
            </a:r>
            <a:r>
              <a:rPr lang="en-US" altLang="zh-CN" dirty="0">
                <a:latin typeface="Candara" pitchFamily="34" charset="0"/>
              </a:rPr>
              <a:t>flow graph</a:t>
            </a:r>
            <a:endParaRPr lang="zh-CN" altLang="en-US" dirty="0">
              <a:latin typeface="Candara" pitchFamily="34" charset="0"/>
            </a:endParaRPr>
          </a:p>
        </p:txBody>
      </p:sp>
      <p:sp>
        <p:nvSpPr>
          <p:cNvPr id="14" name="TextBox 13"/>
          <p:cNvSpPr txBox="1"/>
          <p:nvPr/>
        </p:nvSpPr>
        <p:spPr>
          <a:xfrm>
            <a:off x="5868144" y="692696"/>
            <a:ext cx="2995372" cy="400110"/>
          </a:xfrm>
          <a:prstGeom prst="rect">
            <a:avLst/>
          </a:prstGeom>
          <a:noFill/>
        </p:spPr>
        <p:txBody>
          <a:bodyPr wrap="square" rtlCol="0">
            <a:spAutoFit/>
          </a:bodyPr>
          <a:lstStyle/>
          <a:p>
            <a:r>
              <a:rPr lang="en-US" altLang="zh-CN" sz="2000" dirty="0" smtClean="0">
                <a:latin typeface="Candara" pitchFamily="34" charset="0"/>
                <a:ea typeface="华文新魏" pitchFamily="2" charset="-122"/>
                <a:cs typeface="Times New Roman" pitchFamily="18" charset="0"/>
              </a:rPr>
              <a:t>and can be expressed as:</a:t>
            </a:r>
          </a:p>
        </p:txBody>
      </p:sp>
      <p:grpSp>
        <p:nvGrpSpPr>
          <p:cNvPr id="17" name="组合 16"/>
          <p:cNvGrpSpPr/>
          <p:nvPr/>
        </p:nvGrpSpPr>
        <p:grpSpPr>
          <a:xfrm>
            <a:off x="68153" y="1412776"/>
            <a:ext cx="1263487" cy="5153218"/>
            <a:chOff x="68153" y="1412776"/>
            <a:chExt cx="1263487" cy="5153218"/>
          </a:xfrm>
        </p:grpSpPr>
        <p:cxnSp>
          <p:nvCxnSpPr>
            <p:cNvPr id="19" name="直接箭头连接符 18"/>
            <p:cNvCxnSpPr/>
            <p:nvPr/>
          </p:nvCxnSpPr>
          <p:spPr>
            <a:xfrm>
              <a:off x="755576" y="1412776"/>
              <a:ext cx="0" cy="4783886"/>
            </a:xfrm>
            <a:prstGeom prst="straightConnector1">
              <a:avLst/>
            </a:prstGeom>
            <a:ln w="3810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8153" y="6196662"/>
              <a:ext cx="1263487" cy="369332"/>
            </a:xfrm>
            <a:prstGeom prst="rect">
              <a:avLst/>
            </a:prstGeom>
          </p:spPr>
          <p:txBody>
            <a:bodyPr wrap="none">
              <a:spAutoFit/>
            </a:bodyPr>
            <a:lstStyle/>
            <a:p>
              <a:r>
                <a:rPr lang="en-US" altLang="zh-CN" dirty="0">
                  <a:solidFill>
                    <a:srgbClr val="002060"/>
                  </a:solidFill>
                  <a:latin typeface="Candara" pitchFamily="34" charset="0"/>
                </a:rPr>
                <a:t>complexity</a:t>
              </a:r>
              <a:endParaRPr lang="zh-CN" altLang="en-US" dirty="0">
                <a:solidFill>
                  <a:srgbClr val="002060"/>
                </a:solidFill>
                <a:latin typeface="Candara" pitchFamily="34" charset="0"/>
              </a:endParaRPr>
            </a:p>
          </p:txBody>
        </p:sp>
        <p:sp>
          <p:nvSpPr>
            <p:cNvPr id="22" name="矩形 21"/>
            <p:cNvSpPr/>
            <p:nvPr/>
          </p:nvSpPr>
          <p:spPr>
            <a:xfrm>
              <a:off x="213440" y="1412776"/>
              <a:ext cx="542136" cy="369332"/>
            </a:xfrm>
            <a:prstGeom prst="rect">
              <a:avLst/>
            </a:prstGeom>
          </p:spPr>
          <p:txBody>
            <a:bodyPr wrap="none">
              <a:spAutoFit/>
            </a:bodyPr>
            <a:lstStyle/>
            <a:p>
              <a:r>
                <a:rPr lang="en-US" altLang="zh-CN" dirty="0" smtClean="0">
                  <a:solidFill>
                    <a:srgbClr val="00B050"/>
                  </a:solidFill>
                  <a:latin typeface="Candara" pitchFamily="34" charset="0"/>
                </a:rPr>
                <a:t>low</a:t>
              </a:r>
              <a:endParaRPr lang="zh-CN" altLang="en-US" dirty="0">
                <a:solidFill>
                  <a:srgbClr val="00B050"/>
                </a:solidFill>
                <a:latin typeface="Candara" pitchFamily="34" charset="0"/>
              </a:endParaRPr>
            </a:p>
          </p:txBody>
        </p:sp>
        <p:sp>
          <p:nvSpPr>
            <p:cNvPr id="23" name="矩形 22"/>
            <p:cNvSpPr/>
            <p:nvPr/>
          </p:nvSpPr>
          <p:spPr>
            <a:xfrm>
              <a:off x="146114" y="5642664"/>
              <a:ext cx="609462" cy="369332"/>
            </a:xfrm>
            <a:prstGeom prst="rect">
              <a:avLst/>
            </a:prstGeom>
          </p:spPr>
          <p:txBody>
            <a:bodyPr wrap="none">
              <a:spAutoFit/>
            </a:bodyPr>
            <a:lstStyle/>
            <a:p>
              <a:r>
                <a:rPr lang="en-US" altLang="zh-CN" dirty="0" smtClean="0">
                  <a:solidFill>
                    <a:srgbClr val="FF0000"/>
                  </a:solidFill>
                  <a:latin typeface="Candara" pitchFamily="34" charset="0"/>
                </a:rPr>
                <a:t>high</a:t>
              </a:r>
              <a:endParaRPr lang="zh-CN" altLang="en-US" dirty="0">
                <a:solidFill>
                  <a:srgbClr val="FF0000"/>
                </a:solidFill>
                <a:latin typeface="Candara" pitchFamily="34" charset="0"/>
              </a:endParaRPr>
            </a:p>
          </p:txBody>
        </p:sp>
      </p:grpSp>
      <p:grpSp>
        <p:nvGrpSpPr>
          <p:cNvPr id="18" name="组合 17"/>
          <p:cNvGrpSpPr/>
          <p:nvPr/>
        </p:nvGrpSpPr>
        <p:grpSpPr>
          <a:xfrm>
            <a:off x="7812360" y="1412776"/>
            <a:ext cx="1337226" cy="5153218"/>
            <a:chOff x="7812360" y="1412776"/>
            <a:chExt cx="1337226" cy="5153218"/>
          </a:xfrm>
        </p:grpSpPr>
        <p:cxnSp>
          <p:nvCxnSpPr>
            <p:cNvPr id="16" name="直接箭头连接符 15"/>
            <p:cNvCxnSpPr/>
            <p:nvPr/>
          </p:nvCxnSpPr>
          <p:spPr>
            <a:xfrm>
              <a:off x="8388424" y="1412776"/>
              <a:ext cx="0" cy="4783886"/>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7812360" y="6196662"/>
              <a:ext cx="1337226" cy="369332"/>
            </a:xfrm>
            <a:prstGeom prst="rect">
              <a:avLst/>
            </a:prstGeom>
          </p:spPr>
          <p:txBody>
            <a:bodyPr wrap="none">
              <a:spAutoFit/>
            </a:bodyPr>
            <a:lstStyle/>
            <a:p>
              <a:r>
                <a:rPr lang="en-US" altLang="zh-CN" dirty="0" smtClean="0">
                  <a:solidFill>
                    <a:srgbClr val="002060"/>
                  </a:solidFill>
                  <a:latin typeface="Candara" pitchFamily="34" charset="0"/>
                </a:rPr>
                <a:t>information</a:t>
              </a:r>
              <a:endParaRPr lang="zh-CN" altLang="en-US" dirty="0">
                <a:solidFill>
                  <a:srgbClr val="002060"/>
                </a:solidFill>
                <a:latin typeface="Candara" pitchFamily="34" charset="0"/>
              </a:endParaRPr>
            </a:p>
          </p:txBody>
        </p:sp>
        <p:sp>
          <p:nvSpPr>
            <p:cNvPr id="24" name="矩形 23"/>
            <p:cNvSpPr/>
            <p:nvPr/>
          </p:nvSpPr>
          <p:spPr>
            <a:xfrm>
              <a:off x="8388424" y="5667762"/>
              <a:ext cx="702436" cy="369332"/>
            </a:xfrm>
            <a:prstGeom prst="rect">
              <a:avLst/>
            </a:prstGeom>
          </p:spPr>
          <p:txBody>
            <a:bodyPr wrap="none">
              <a:spAutoFit/>
            </a:bodyPr>
            <a:lstStyle/>
            <a:p>
              <a:r>
                <a:rPr lang="en-US" altLang="zh-CN" dirty="0" smtClean="0">
                  <a:solidFill>
                    <a:srgbClr val="00B050"/>
                  </a:solidFill>
                  <a:latin typeface="Candara" pitchFamily="34" charset="0"/>
                </a:rPr>
                <a:t>more</a:t>
              </a:r>
              <a:endParaRPr lang="zh-CN" altLang="en-US" dirty="0">
                <a:solidFill>
                  <a:srgbClr val="00B050"/>
                </a:solidFill>
                <a:latin typeface="Candara" pitchFamily="34" charset="0"/>
              </a:endParaRPr>
            </a:p>
          </p:txBody>
        </p:sp>
        <p:sp>
          <p:nvSpPr>
            <p:cNvPr id="25" name="矩形 24"/>
            <p:cNvSpPr/>
            <p:nvPr/>
          </p:nvSpPr>
          <p:spPr>
            <a:xfrm>
              <a:off x="8388424" y="1452970"/>
              <a:ext cx="548548" cy="369332"/>
            </a:xfrm>
            <a:prstGeom prst="rect">
              <a:avLst/>
            </a:prstGeom>
          </p:spPr>
          <p:txBody>
            <a:bodyPr wrap="none">
              <a:spAutoFit/>
            </a:bodyPr>
            <a:lstStyle/>
            <a:p>
              <a:r>
                <a:rPr lang="en-US" altLang="zh-CN" dirty="0" smtClean="0">
                  <a:solidFill>
                    <a:srgbClr val="FF0000"/>
                  </a:solidFill>
                  <a:latin typeface="Candara" pitchFamily="34" charset="0"/>
                </a:rPr>
                <a:t>less</a:t>
              </a:r>
              <a:endParaRPr lang="zh-CN" altLang="en-US" dirty="0">
                <a:solidFill>
                  <a:srgbClr val="FF0000"/>
                </a:solidFill>
                <a:latin typeface="Candara" pitchFamily="34" charset="0"/>
              </a:endParaRPr>
            </a:p>
          </p:txBody>
        </p:sp>
      </p:grpSp>
      <p:sp>
        <p:nvSpPr>
          <p:cNvPr id="27" name="矩形 26"/>
          <p:cNvSpPr/>
          <p:nvPr/>
        </p:nvSpPr>
        <p:spPr>
          <a:xfrm>
            <a:off x="1331640" y="2420888"/>
            <a:ext cx="6480720" cy="1375353"/>
          </a:xfrm>
          <a:prstGeom prst="rect">
            <a:avLst/>
          </a:prstGeom>
          <a:solidFill>
            <a:srgbClr val="EBF1DE">
              <a:alpha val="45098"/>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rgbClr val="00B050"/>
                </a:solidFill>
                <a:latin typeface="Candara" pitchFamily="34" charset="0"/>
                <a:ea typeface="华文新魏" pitchFamily="2" charset="-122"/>
                <a:cs typeface="Times New Roman" pitchFamily="18" charset="0"/>
              </a:rPr>
              <a:t>TraceBench</a:t>
            </a:r>
            <a:r>
              <a:rPr lang="en-US" altLang="zh-CN" b="1" dirty="0">
                <a:solidFill>
                  <a:srgbClr val="00B050"/>
                </a:solidFill>
                <a:latin typeface="Candara" pitchFamily="34" charset="0"/>
                <a:ea typeface="华文新魏" pitchFamily="2" charset="-122"/>
                <a:cs typeface="Times New Roman" pitchFamily="18" charset="0"/>
              </a:rPr>
              <a:t> stores the traces in the form of trace tree.</a:t>
            </a:r>
          </a:p>
        </p:txBody>
      </p:sp>
      <p:sp>
        <p:nvSpPr>
          <p:cNvPr id="32"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10</a:t>
            </a:fld>
            <a:endParaRPr lang="zh-CN" altLang="en-US" dirty="0"/>
          </a:p>
        </p:txBody>
      </p:sp>
    </p:spTree>
    <p:extLst>
      <p:ext uri="{BB962C8B-B14F-4D97-AF65-F5344CB8AC3E}">
        <p14:creationId xmlns:p14="http://schemas.microsoft.com/office/powerpoint/2010/main" val="194024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strips(downLeft)">
                                      <p:cBhvr>
                                        <p:cTn id="29" dur="1000"/>
                                        <p:tgtEl>
                                          <p:spTgt spid="17"/>
                                        </p:tgtEl>
                                      </p:cBhvr>
                                    </p:animEffect>
                                  </p:childTnLst>
                                </p:cTn>
                              </p:par>
                              <p:par>
                                <p:cTn id="30" presetID="18" presetClass="entr" presetSubtype="12"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strips(downLeft)">
                                      <p:cBhvr>
                                        <p:cTn id="32" dur="10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arn(inVertical)">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P spid="13" grpId="0"/>
      <p:bldP spid="14" grpId="0"/>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0"/>
            <a:ext cx="9144000" cy="692696"/>
          </a:xfrm>
        </p:spPr>
        <p:txBody>
          <a:bodyPr anchor="b" anchorCtr="1">
            <a:normAutofit/>
          </a:bodyPr>
          <a:lstStyle/>
          <a:p>
            <a:r>
              <a:rPr lang="en-US" altLang="zh-CN" sz="3600" dirty="0" smtClean="0">
                <a:latin typeface="High Tower Text" pitchFamily="18" charset="0"/>
              </a:rPr>
              <a:t>Trace Tree</a:t>
            </a:r>
            <a:endParaRPr lang="zh-CN" altLang="en-US" sz="3600" dirty="0">
              <a:latin typeface="High Tower Text" pitchFamily="18" charset="0"/>
            </a:endParaRP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9660" y="1776476"/>
            <a:ext cx="2279136" cy="2516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11</a:t>
            </a:fld>
            <a:endParaRPr lang="zh-CN" altLang="en-US" dirty="0"/>
          </a:p>
        </p:txBody>
      </p:sp>
    </p:spTree>
    <p:extLst>
      <p:ext uri="{BB962C8B-B14F-4D97-AF65-F5344CB8AC3E}">
        <p14:creationId xmlns:p14="http://schemas.microsoft.com/office/powerpoint/2010/main" val="535292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0"/>
            <a:ext cx="9144000" cy="692696"/>
          </a:xfrm>
        </p:spPr>
        <p:txBody>
          <a:bodyPr anchor="b" anchorCtr="1">
            <a:normAutofit/>
          </a:bodyPr>
          <a:lstStyle/>
          <a:p>
            <a:r>
              <a:rPr lang="en-US" altLang="zh-CN" sz="3600" dirty="0" smtClean="0">
                <a:latin typeface="High Tower Text" pitchFamily="18" charset="0"/>
              </a:rPr>
              <a:t>Trace Tree</a:t>
            </a:r>
            <a:endParaRPr lang="zh-CN" altLang="en-US" sz="3600" dirty="0">
              <a:latin typeface="High Tower Text" pitchFamily="18" charset="0"/>
            </a:endParaRPr>
          </a:p>
        </p:txBody>
      </p:sp>
      <p:sp>
        <p:nvSpPr>
          <p:cNvPr id="5" name="矩形 4"/>
          <p:cNvSpPr/>
          <p:nvPr/>
        </p:nvSpPr>
        <p:spPr>
          <a:xfrm>
            <a:off x="560818" y="980728"/>
            <a:ext cx="4155198" cy="4124206"/>
          </a:xfrm>
          <a:prstGeom prst="rect">
            <a:avLst/>
          </a:prstGeom>
        </p:spPr>
        <p:txBody>
          <a:bodyPr wrap="square">
            <a:spAutoFit/>
          </a:bodyPr>
          <a:lstStyle/>
          <a:p>
            <a:pPr>
              <a:lnSpc>
                <a:spcPct val="150000"/>
              </a:lnSpc>
              <a:spcBef>
                <a:spcPts val="600"/>
              </a:spcBef>
            </a:pPr>
            <a:r>
              <a:rPr lang="en-US" altLang="zh-CN" sz="2000" dirty="0" smtClean="0">
                <a:solidFill>
                  <a:schemeClr val="accent6">
                    <a:lumMod val="50000"/>
                  </a:schemeClr>
                </a:solidFill>
                <a:latin typeface="Candara" pitchFamily="34" charset="0"/>
                <a:ea typeface="华文新魏" pitchFamily="2" charset="-122"/>
              </a:rPr>
              <a:t>Trace</a:t>
            </a:r>
            <a:r>
              <a:rPr lang="en-US" altLang="zh-CN" sz="2000" dirty="0" smtClean="0">
                <a:latin typeface="Candara" pitchFamily="34" charset="0"/>
                <a:ea typeface="华文新魏" pitchFamily="2" charset="-122"/>
              </a:rPr>
              <a:t> </a:t>
            </a:r>
            <a:r>
              <a:rPr lang="en-US" altLang="zh-CN" sz="2000" dirty="0" smtClean="0">
                <a:latin typeface="Candara" pitchFamily="34" charset="0"/>
                <a:ea typeface="华文新魏" pitchFamily="2" charset="-122"/>
              </a:rPr>
              <a:t>= </a:t>
            </a:r>
            <a:r>
              <a:rPr lang="en-US" altLang="zh-CN" sz="2000" dirty="0" smtClean="0">
                <a:solidFill>
                  <a:srgbClr val="FF0000"/>
                </a:solidFill>
                <a:latin typeface="Candara" pitchFamily="34" charset="0"/>
                <a:ea typeface="华文新魏" pitchFamily="2" charset="-122"/>
              </a:rPr>
              <a:t>events </a:t>
            </a:r>
            <a:r>
              <a:rPr lang="en-US" altLang="zh-CN" sz="2000" dirty="0" smtClean="0">
                <a:latin typeface="Candara" pitchFamily="34" charset="0"/>
                <a:ea typeface="华文新魏" pitchFamily="2" charset="-122"/>
              </a:rPr>
              <a:t>+ </a:t>
            </a:r>
            <a:r>
              <a:rPr lang="en-US" altLang="zh-CN" sz="2000" dirty="0" smtClean="0">
                <a:solidFill>
                  <a:srgbClr val="00B050"/>
                </a:solidFill>
                <a:latin typeface="Candara" pitchFamily="34" charset="0"/>
                <a:ea typeface="华文新魏" pitchFamily="2" charset="-122"/>
              </a:rPr>
              <a:t>relationships</a:t>
            </a:r>
          </a:p>
          <a:p>
            <a:pPr lvl="1">
              <a:lnSpc>
                <a:spcPct val="150000"/>
              </a:lnSpc>
            </a:pPr>
            <a:r>
              <a:rPr lang="en-US" altLang="zh-CN" dirty="0" smtClean="0">
                <a:solidFill>
                  <a:srgbClr val="FF0000"/>
                </a:solidFill>
                <a:latin typeface="Candara" pitchFamily="34" charset="0"/>
                <a:ea typeface="华文新魏" pitchFamily="2" charset="-122"/>
              </a:rPr>
              <a:t>Event</a:t>
            </a:r>
            <a:r>
              <a:rPr lang="en-US" altLang="zh-CN" dirty="0" smtClean="0">
                <a:latin typeface="Candara" pitchFamily="34" charset="0"/>
                <a:ea typeface="华文新魏" pitchFamily="2" charset="-122"/>
              </a:rPr>
              <a:t>: function </a:t>
            </a:r>
            <a:r>
              <a:rPr lang="en-US" altLang="zh-CN" dirty="0">
                <a:latin typeface="Candara" pitchFamily="34" charset="0"/>
                <a:ea typeface="华文新魏" pitchFamily="2" charset="-122"/>
              </a:rPr>
              <a:t>name and </a:t>
            </a:r>
            <a:r>
              <a:rPr lang="en-US" altLang="zh-CN" dirty="0" smtClean="0">
                <a:latin typeface="Candara" pitchFamily="34" charset="0"/>
                <a:ea typeface="华文新魏" pitchFamily="2" charset="-122"/>
              </a:rPr>
              <a:t>latency …</a:t>
            </a:r>
          </a:p>
          <a:p>
            <a:pPr lvl="1">
              <a:lnSpc>
                <a:spcPct val="150000"/>
              </a:lnSpc>
            </a:pPr>
            <a:r>
              <a:rPr lang="en-US" altLang="zh-CN" dirty="0">
                <a:solidFill>
                  <a:srgbClr val="00B050"/>
                </a:solidFill>
                <a:latin typeface="Candara" pitchFamily="34" charset="0"/>
                <a:ea typeface="华文新魏" pitchFamily="2" charset="-122"/>
              </a:rPr>
              <a:t>Relationship</a:t>
            </a:r>
            <a:r>
              <a:rPr lang="en-US" altLang="zh-CN" dirty="0">
                <a:latin typeface="Candara" pitchFamily="34" charset="0"/>
                <a:ea typeface="华文新魏" pitchFamily="2" charset="-122"/>
              </a:rPr>
              <a:t>: local and </a:t>
            </a:r>
            <a:r>
              <a:rPr lang="en-US" altLang="zh-CN" dirty="0" smtClean="0">
                <a:latin typeface="Candara" pitchFamily="34" charset="0"/>
                <a:ea typeface="华文新魏" pitchFamily="2" charset="-122"/>
              </a:rPr>
              <a:t>remote </a:t>
            </a:r>
            <a:r>
              <a:rPr lang="en-US" altLang="zh-CN" dirty="0" smtClean="0">
                <a:latin typeface="Candara" pitchFamily="34" charset="0"/>
                <a:ea typeface="华文新魏" pitchFamily="2" charset="-122"/>
              </a:rPr>
              <a:t>function </a:t>
            </a:r>
            <a:r>
              <a:rPr lang="en-US" altLang="zh-CN" dirty="0" smtClean="0">
                <a:latin typeface="Candara" pitchFamily="34" charset="0"/>
                <a:ea typeface="华文新魏" pitchFamily="2" charset="-122"/>
              </a:rPr>
              <a:t>calls </a:t>
            </a:r>
            <a:r>
              <a:rPr lang="en-US" altLang="zh-CN" dirty="0" smtClean="0">
                <a:latin typeface="Candara" pitchFamily="34" charset="0"/>
                <a:ea typeface="华文新魏" pitchFamily="2" charset="-122"/>
              </a:rPr>
              <a:t>…</a:t>
            </a:r>
            <a:endParaRPr lang="en-US" altLang="zh-CN" dirty="0" smtClean="0">
              <a:latin typeface="Candara" pitchFamily="34" charset="0"/>
              <a:ea typeface="华文新魏" pitchFamily="2" charset="-122"/>
            </a:endParaRPr>
          </a:p>
          <a:p>
            <a:pPr>
              <a:lnSpc>
                <a:spcPct val="150000"/>
              </a:lnSpc>
              <a:spcBef>
                <a:spcPts val="600"/>
              </a:spcBef>
            </a:pPr>
            <a:r>
              <a:rPr lang="en-US" altLang="zh-CN" sz="2000" dirty="0" smtClean="0">
                <a:latin typeface="Candara" pitchFamily="34" charset="0"/>
                <a:ea typeface="华文新魏" pitchFamily="2" charset="-122"/>
              </a:rPr>
              <a:t>Trace </a:t>
            </a:r>
            <a:r>
              <a:rPr lang="en-US" altLang="zh-CN" sz="2000" dirty="0">
                <a:latin typeface="Times New Roman" pitchFamily="18" charset="0"/>
                <a:ea typeface="华文新魏" pitchFamily="2" charset="-122"/>
                <a:cs typeface="Times New Roman" pitchFamily="18" charset="0"/>
              </a:rPr>
              <a:t>=</a:t>
            </a:r>
            <a:r>
              <a:rPr lang="en-US" altLang="zh-CN" sz="2000" dirty="0" smtClean="0">
                <a:latin typeface="Times New Roman" pitchFamily="18" charset="0"/>
                <a:ea typeface="华文新魏" pitchFamily="2" charset="-122"/>
                <a:cs typeface="Times New Roman" pitchFamily="18" charset="0"/>
              </a:rPr>
              <a:t>&gt;</a:t>
            </a:r>
            <a:r>
              <a:rPr lang="zh-CN" altLang="en-US" sz="2000" dirty="0" smtClean="0">
                <a:latin typeface="Candara" pitchFamily="34" charset="0"/>
                <a:ea typeface="华文新魏" pitchFamily="2" charset="-122"/>
              </a:rPr>
              <a:t> </a:t>
            </a:r>
            <a:r>
              <a:rPr lang="en-US" altLang="zh-CN" sz="2000" dirty="0" smtClean="0">
                <a:latin typeface="Candara" pitchFamily="34" charset="0"/>
                <a:ea typeface="华文新魏" pitchFamily="2" charset="-122"/>
              </a:rPr>
              <a:t>Trace Tree</a:t>
            </a:r>
          </a:p>
          <a:p>
            <a:pPr lvl="1">
              <a:lnSpc>
                <a:spcPct val="150000"/>
              </a:lnSpc>
            </a:pPr>
            <a:r>
              <a:rPr lang="en-US" altLang="zh-CN" dirty="0" smtClean="0">
                <a:solidFill>
                  <a:srgbClr val="FF0000"/>
                </a:solidFill>
                <a:latin typeface="Candara" pitchFamily="34" charset="0"/>
                <a:ea typeface="华文新魏" pitchFamily="2" charset="-122"/>
              </a:rPr>
              <a:t>Nodes</a:t>
            </a:r>
            <a:r>
              <a:rPr lang="en-US" altLang="zh-CN" dirty="0" smtClean="0">
                <a:latin typeface="Candara" pitchFamily="34" charset="0"/>
                <a:ea typeface="华文新魏" pitchFamily="2" charset="-122"/>
              </a:rPr>
              <a:t> correspond to </a:t>
            </a:r>
            <a:r>
              <a:rPr lang="en-US" altLang="zh-CN" dirty="0" smtClean="0">
                <a:solidFill>
                  <a:srgbClr val="FF0000"/>
                </a:solidFill>
                <a:latin typeface="Candara" pitchFamily="34" charset="0"/>
                <a:ea typeface="华文新魏" pitchFamily="2" charset="-122"/>
              </a:rPr>
              <a:t>events</a:t>
            </a:r>
            <a:r>
              <a:rPr lang="en-US" altLang="zh-CN" dirty="0" smtClean="0">
                <a:latin typeface="Candara" pitchFamily="34" charset="0"/>
                <a:ea typeface="华文新魏" pitchFamily="2" charset="-122"/>
              </a:rPr>
              <a:t>.</a:t>
            </a:r>
          </a:p>
          <a:p>
            <a:pPr lvl="1">
              <a:lnSpc>
                <a:spcPct val="150000"/>
              </a:lnSpc>
            </a:pPr>
            <a:r>
              <a:rPr lang="en-US" altLang="zh-CN" dirty="0" smtClean="0">
                <a:solidFill>
                  <a:srgbClr val="00B050"/>
                </a:solidFill>
                <a:latin typeface="Candara" pitchFamily="34" charset="0"/>
                <a:ea typeface="华文新魏" pitchFamily="2" charset="-122"/>
              </a:rPr>
              <a:t>Edges </a:t>
            </a:r>
            <a:r>
              <a:rPr lang="en-US" altLang="zh-CN" dirty="0" smtClean="0">
                <a:latin typeface="Candara" pitchFamily="34" charset="0"/>
                <a:ea typeface="华文新魏" pitchFamily="2" charset="-122"/>
              </a:rPr>
              <a:t>correspond to </a:t>
            </a:r>
            <a:r>
              <a:rPr lang="en-US" altLang="zh-CN" dirty="0" smtClean="0">
                <a:solidFill>
                  <a:srgbClr val="00B050"/>
                </a:solidFill>
                <a:latin typeface="Candara" pitchFamily="34" charset="0"/>
                <a:ea typeface="华文新魏" pitchFamily="2" charset="-122"/>
              </a:rPr>
              <a:t>relationships</a:t>
            </a:r>
            <a:endParaRPr lang="en-US" altLang="zh-CN" dirty="0" smtClean="0">
              <a:latin typeface="Candara" pitchFamily="34" charset="0"/>
              <a:ea typeface="华文新魏" pitchFamily="2" charset="-122"/>
            </a:endParaRPr>
          </a:p>
          <a:p>
            <a:pPr lvl="1">
              <a:lnSpc>
                <a:spcPct val="150000"/>
              </a:lnSpc>
            </a:pPr>
            <a:endParaRPr lang="en-US" altLang="zh-CN" dirty="0" smtClean="0">
              <a:latin typeface="Candara" pitchFamily="34" charset="0"/>
              <a:ea typeface="华文新魏" pitchFamily="2" charset="-122"/>
            </a:endParaRPr>
          </a:p>
          <a:p>
            <a:pPr>
              <a:lnSpc>
                <a:spcPct val="150000"/>
              </a:lnSpc>
              <a:spcBef>
                <a:spcPts val="600"/>
              </a:spcBef>
            </a:pPr>
            <a:r>
              <a:rPr lang="en-US" altLang="zh-CN" sz="2000" dirty="0" smtClean="0">
                <a:latin typeface="Candara" pitchFamily="34" charset="0"/>
                <a:ea typeface="华文新魏" pitchFamily="2" charset="-122"/>
              </a:rPr>
              <a:t>Trace Tree </a:t>
            </a:r>
            <a:r>
              <a:rPr lang="en-US" altLang="zh-CN" sz="2000" dirty="0">
                <a:latin typeface="Times New Roman" pitchFamily="18" charset="0"/>
                <a:ea typeface="华文新魏" pitchFamily="2" charset="-122"/>
                <a:cs typeface="Times New Roman" pitchFamily="18" charset="0"/>
              </a:rPr>
              <a:t>=</a:t>
            </a:r>
            <a:r>
              <a:rPr lang="en-US" altLang="zh-CN" sz="2000" dirty="0" smtClean="0">
                <a:latin typeface="Times New Roman" pitchFamily="18" charset="0"/>
                <a:ea typeface="华文新魏" pitchFamily="2" charset="-122"/>
                <a:cs typeface="Times New Roman" pitchFamily="18" charset="0"/>
              </a:rPr>
              <a:t>&gt;</a:t>
            </a:r>
            <a:r>
              <a:rPr lang="zh-CN" altLang="en-US" sz="2000" dirty="0" smtClean="0">
                <a:latin typeface="Candara" pitchFamily="34" charset="0"/>
                <a:ea typeface="华文新魏" pitchFamily="2" charset="-122"/>
              </a:rPr>
              <a:t> </a:t>
            </a:r>
            <a:r>
              <a:rPr lang="en-US" altLang="zh-CN" sz="2000" dirty="0" smtClean="0">
                <a:latin typeface="Candara" pitchFamily="34" charset="0"/>
                <a:ea typeface="华文新魏" pitchFamily="2" charset="-122"/>
              </a:rPr>
              <a:t>linear event sequence</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0097" y="3576676"/>
            <a:ext cx="2279136" cy="2516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 name="组合 20"/>
          <p:cNvGrpSpPr/>
          <p:nvPr/>
        </p:nvGrpSpPr>
        <p:grpSpPr>
          <a:xfrm>
            <a:off x="4882633" y="899428"/>
            <a:ext cx="1937032" cy="2313548"/>
            <a:chOff x="4882633" y="827420"/>
            <a:chExt cx="1937032" cy="2313548"/>
          </a:xfrm>
        </p:grpSpPr>
        <p:grpSp>
          <p:nvGrpSpPr>
            <p:cNvPr id="8" name="组合 7"/>
            <p:cNvGrpSpPr/>
            <p:nvPr/>
          </p:nvGrpSpPr>
          <p:grpSpPr>
            <a:xfrm>
              <a:off x="4882633" y="1187460"/>
              <a:ext cx="1937032" cy="792088"/>
              <a:chOff x="5220071" y="2492896"/>
              <a:chExt cx="1937032" cy="792088"/>
            </a:xfrm>
          </p:grpSpPr>
          <p:sp>
            <p:nvSpPr>
              <p:cNvPr id="7" name="矩形 6"/>
              <p:cNvSpPr/>
              <p:nvPr/>
            </p:nvSpPr>
            <p:spPr>
              <a:xfrm>
                <a:off x="5453912" y="2492896"/>
                <a:ext cx="1703191"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1400" i="1" dirty="0" smtClean="0">
                    <a:solidFill>
                      <a:schemeClr val="tx1"/>
                    </a:solidFill>
                    <a:latin typeface="Times New Roman" pitchFamily="18" charset="0"/>
                    <a:cs typeface="Times New Roman" pitchFamily="18" charset="0"/>
                  </a:rPr>
                  <a:t>id</a:t>
                </a:r>
                <a:r>
                  <a:rPr lang="en-US" altLang="zh-CN" sz="1400" dirty="0" smtClean="0">
                    <a:solidFill>
                      <a:schemeClr val="tx1"/>
                    </a:solidFill>
                    <a:latin typeface="Times New Roman" pitchFamily="18" charset="0"/>
                    <a:cs typeface="Times New Roman" pitchFamily="18" charset="0"/>
                  </a:rPr>
                  <a:t>:       1</a:t>
                </a:r>
              </a:p>
              <a:p>
                <a:r>
                  <a:rPr lang="en-US" altLang="zh-CN" sz="1400" i="1" dirty="0" smtClean="0">
                    <a:solidFill>
                      <a:schemeClr val="tx1"/>
                    </a:solidFill>
                    <a:latin typeface="Times New Roman" pitchFamily="18" charset="0"/>
                    <a:cs typeface="Times New Roman" pitchFamily="18" charset="0"/>
                  </a:rPr>
                  <a:t>name</a:t>
                </a:r>
                <a:r>
                  <a:rPr lang="en-US" altLang="zh-CN" sz="1400" dirty="0" smtClean="0">
                    <a:solidFill>
                      <a:schemeClr val="tx1"/>
                    </a:solidFill>
                    <a:latin typeface="Times New Roman" pitchFamily="18" charset="0"/>
                    <a:cs typeface="Times New Roman" pitchFamily="18" charset="0"/>
                  </a:rPr>
                  <a:t>: </a:t>
                </a:r>
                <a:r>
                  <a:rPr lang="en-US" altLang="zh-CN" sz="1400" dirty="0" err="1" smtClean="0">
                    <a:solidFill>
                      <a:schemeClr val="tx1"/>
                    </a:solidFill>
                    <a:latin typeface="Times New Roman" pitchFamily="18" charset="0"/>
                    <a:cs typeface="Times New Roman" pitchFamily="18" charset="0"/>
                  </a:rPr>
                  <a:t>fs</a:t>
                </a:r>
                <a:r>
                  <a:rPr lang="en-US" altLang="zh-CN" sz="1400" dirty="0" smtClean="0">
                    <a:solidFill>
                      <a:schemeClr val="tx1"/>
                    </a:solidFill>
                    <a:latin typeface="Times New Roman" pitchFamily="18" charset="0"/>
                    <a:cs typeface="Times New Roman" pitchFamily="18" charset="0"/>
                  </a:rPr>
                  <a:t> -mv</a:t>
                </a:r>
              </a:p>
              <a:p>
                <a:r>
                  <a:rPr lang="en-US" altLang="zh-CN" sz="1400" b="1" dirty="0" smtClean="0">
                    <a:solidFill>
                      <a:schemeClr val="tx1"/>
                    </a:solidFill>
                    <a:latin typeface="Times New Roman" pitchFamily="18" charset="0"/>
                    <a:cs typeface="Times New Roman" pitchFamily="18" charset="0"/>
                  </a:rPr>
                  <a:t>……</a:t>
                </a:r>
                <a:endParaRPr lang="zh-CN" altLang="en-US" sz="1400" b="1" dirty="0">
                  <a:solidFill>
                    <a:schemeClr val="tx1"/>
                  </a:solidFill>
                  <a:latin typeface="Times New Roman" pitchFamily="18" charset="0"/>
                  <a:cs typeface="Times New Roman" pitchFamily="18" charset="0"/>
                </a:endParaRPr>
              </a:p>
            </p:txBody>
          </p:sp>
          <p:sp>
            <p:nvSpPr>
              <p:cNvPr id="12" name="矩形 11"/>
              <p:cNvSpPr/>
              <p:nvPr/>
            </p:nvSpPr>
            <p:spPr>
              <a:xfrm>
                <a:off x="5220071" y="2492896"/>
                <a:ext cx="233841"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600" b="1" dirty="0" smtClean="0">
                    <a:solidFill>
                      <a:schemeClr val="tx1"/>
                    </a:solidFill>
                    <a:latin typeface="Times New Roman" pitchFamily="18" charset="0"/>
                    <a:cs typeface="Times New Roman" pitchFamily="18" charset="0"/>
                  </a:rPr>
                  <a:t>1</a:t>
                </a:r>
                <a:endParaRPr lang="zh-CN" altLang="en-US" sz="1200" b="1" dirty="0">
                  <a:solidFill>
                    <a:schemeClr val="tx1"/>
                  </a:solidFill>
                  <a:latin typeface="Times New Roman" pitchFamily="18" charset="0"/>
                  <a:cs typeface="Times New Roman" pitchFamily="18" charset="0"/>
                </a:endParaRPr>
              </a:p>
            </p:txBody>
          </p:sp>
        </p:grpSp>
        <p:grpSp>
          <p:nvGrpSpPr>
            <p:cNvPr id="15" name="组合 14"/>
            <p:cNvGrpSpPr/>
            <p:nvPr/>
          </p:nvGrpSpPr>
          <p:grpSpPr>
            <a:xfrm>
              <a:off x="4882633" y="2032713"/>
              <a:ext cx="1937032" cy="792088"/>
              <a:chOff x="5220071" y="2492896"/>
              <a:chExt cx="1937032" cy="792088"/>
            </a:xfrm>
          </p:grpSpPr>
          <p:sp>
            <p:nvSpPr>
              <p:cNvPr id="16" name="矩形 15"/>
              <p:cNvSpPr/>
              <p:nvPr/>
            </p:nvSpPr>
            <p:spPr>
              <a:xfrm>
                <a:off x="5453912" y="2492896"/>
                <a:ext cx="1703191"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1400" i="1" dirty="0" smtClean="0">
                    <a:solidFill>
                      <a:schemeClr val="tx1"/>
                    </a:solidFill>
                    <a:latin typeface="Times New Roman" pitchFamily="18" charset="0"/>
                    <a:cs typeface="Times New Roman" pitchFamily="18" charset="0"/>
                  </a:rPr>
                  <a:t>id</a:t>
                </a:r>
                <a:r>
                  <a:rPr lang="en-US" altLang="zh-CN" sz="1400" dirty="0" smtClean="0">
                    <a:solidFill>
                      <a:schemeClr val="tx1"/>
                    </a:solidFill>
                    <a:latin typeface="Times New Roman" pitchFamily="18" charset="0"/>
                    <a:cs typeface="Times New Roman" pitchFamily="18" charset="0"/>
                  </a:rPr>
                  <a:t>:       2</a:t>
                </a:r>
              </a:p>
              <a:p>
                <a:r>
                  <a:rPr lang="en-US" altLang="zh-CN" sz="1400" i="1" dirty="0" smtClean="0">
                    <a:solidFill>
                      <a:schemeClr val="tx1"/>
                    </a:solidFill>
                    <a:latin typeface="Times New Roman" pitchFamily="18" charset="0"/>
                    <a:cs typeface="Times New Roman" pitchFamily="18" charset="0"/>
                  </a:rPr>
                  <a:t>name</a:t>
                </a:r>
                <a:r>
                  <a:rPr lang="en-US" altLang="zh-CN" sz="1400" dirty="0" smtClean="0">
                    <a:solidFill>
                      <a:schemeClr val="tx1"/>
                    </a:solidFill>
                    <a:latin typeface="Times New Roman" pitchFamily="18" charset="0"/>
                    <a:cs typeface="Times New Roman" pitchFamily="18" charset="0"/>
                  </a:rPr>
                  <a:t>: </a:t>
                </a:r>
                <a:r>
                  <a:rPr lang="en-US" altLang="zh-CN" sz="1200" dirty="0" err="1" smtClean="0">
                    <a:solidFill>
                      <a:schemeClr val="tx1"/>
                    </a:solidFill>
                    <a:latin typeface="Times New Roman" pitchFamily="18" charset="0"/>
                    <a:cs typeface="Times New Roman" pitchFamily="18" charset="0"/>
                  </a:rPr>
                  <a:t>RPC:getFileInfo</a:t>
                </a:r>
                <a:endParaRPr lang="en-US" altLang="zh-CN" sz="1200" dirty="0" smtClean="0">
                  <a:solidFill>
                    <a:schemeClr val="tx1"/>
                  </a:solidFill>
                  <a:latin typeface="Times New Roman" pitchFamily="18" charset="0"/>
                  <a:cs typeface="Times New Roman" pitchFamily="18" charset="0"/>
                </a:endParaRPr>
              </a:p>
              <a:p>
                <a:r>
                  <a:rPr lang="en-US" altLang="zh-CN" sz="1400" b="1" dirty="0" smtClean="0">
                    <a:solidFill>
                      <a:schemeClr val="tx1"/>
                    </a:solidFill>
                    <a:latin typeface="Times New Roman" pitchFamily="18" charset="0"/>
                    <a:cs typeface="Times New Roman" pitchFamily="18" charset="0"/>
                  </a:rPr>
                  <a:t>……</a:t>
                </a:r>
                <a:endParaRPr lang="zh-CN" altLang="en-US" sz="1400" b="1" dirty="0">
                  <a:solidFill>
                    <a:schemeClr val="tx1"/>
                  </a:solidFill>
                  <a:latin typeface="Times New Roman" pitchFamily="18" charset="0"/>
                  <a:cs typeface="Times New Roman" pitchFamily="18" charset="0"/>
                </a:endParaRPr>
              </a:p>
            </p:txBody>
          </p:sp>
          <p:sp>
            <p:nvSpPr>
              <p:cNvPr id="17" name="矩形 16"/>
              <p:cNvSpPr/>
              <p:nvPr/>
            </p:nvSpPr>
            <p:spPr>
              <a:xfrm>
                <a:off x="5220071" y="2492896"/>
                <a:ext cx="233841"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600" b="1" dirty="0" smtClean="0">
                    <a:solidFill>
                      <a:schemeClr val="tx1"/>
                    </a:solidFill>
                    <a:latin typeface="Times New Roman" pitchFamily="18" charset="0"/>
                    <a:cs typeface="Times New Roman" pitchFamily="18" charset="0"/>
                  </a:rPr>
                  <a:t>2</a:t>
                </a:r>
                <a:endParaRPr lang="zh-CN" altLang="en-US" sz="1200" b="1" dirty="0">
                  <a:solidFill>
                    <a:schemeClr val="tx1"/>
                  </a:solidFill>
                  <a:latin typeface="Times New Roman" pitchFamily="18" charset="0"/>
                  <a:cs typeface="Times New Roman" pitchFamily="18" charset="0"/>
                </a:endParaRPr>
              </a:p>
            </p:txBody>
          </p:sp>
        </p:grpSp>
        <p:sp>
          <p:nvSpPr>
            <p:cNvPr id="9" name="矩形 8"/>
            <p:cNvSpPr/>
            <p:nvPr/>
          </p:nvSpPr>
          <p:spPr>
            <a:xfrm>
              <a:off x="4882633" y="827420"/>
              <a:ext cx="1937032" cy="369332"/>
            </a:xfrm>
            <a:prstGeom prst="rect">
              <a:avLst/>
            </a:prstGeom>
          </p:spPr>
          <p:txBody>
            <a:bodyPr wrap="square">
              <a:spAutoFit/>
            </a:bodyPr>
            <a:lstStyle/>
            <a:p>
              <a:pPr algn="ctr"/>
              <a:r>
                <a:rPr lang="en-US" altLang="zh-CN" dirty="0">
                  <a:latin typeface="Candara" pitchFamily="34" charset="0"/>
                  <a:ea typeface="华文新魏" pitchFamily="2" charset="-122"/>
                </a:rPr>
                <a:t>events </a:t>
              </a:r>
              <a:endParaRPr lang="zh-CN" altLang="en-US" dirty="0"/>
            </a:p>
          </p:txBody>
        </p:sp>
        <p:sp>
          <p:nvSpPr>
            <p:cNvPr id="10" name="矩形 9"/>
            <p:cNvSpPr/>
            <p:nvPr/>
          </p:nvSpPr>
          <p:spPr>
            <a:xfrm>
              <a:off x="4882633" y="2771636"/>
              <a:ext cx="1937032" cy="369332"/>
            </a:xfrm>
            <a:prstGeom prst="rect">
              <a:avLst/>
            </a:prstGeom>
          </p:spPr>
          <p:txBody>
            <a:bodyPr wrap="square">
              <a:spAutoFit/>
            </a:bodyPr>
            <a:lstStyle/>
            <a:p>
              <a:pPr algn="ctr"/>
              <a:r>
                <a:rPr lang="en-US" altLang="zh-CN" b="1" dirty="0">
                  <a:latin typeface="Times New Roman" pitchFamily="18" charset="0"/>
                  <a:cs typeface="Times New Roman" pitchFamily="18" charset="0"/>
                </a:rPr>
                <a:t>……</a:t>
              </a:r>
              <a:endParaRPr lang="zh-CN" altLang="en-US" b="1" dirty="0">
                <a:latin typeface="Times New Roman" pitchFamily="18" charset="0"/>
                <a:cs typeface="Times New Roman" pitchFamily="18" charset="0"/>
              </a:endParaRPr>
            </a:p>
          </p:txBody>
        </p:sp>
      </p:grpSp>
      <p:grpSp>
        <p:nvGrpSpPr>
          <p:cNvPr id="23" name="组合 22"/>
          <p:cNvGrpSpPr/>
          <p:nvPr/>
        </p:nvGrpSpPr>
        <p:grpSpPr>
          <a:xfrm>
            <a:off x="7128598" y="890137"/>
            <a:ext cx="1835890" cy="1602759"/>
            <a:chOff x="7128598" y="818129"/>
            <a:chExt cx="1835890" cy="1602759"/>
          </a:xfrm>
        </p:grpSpPr>
        <p:grpSp>
          <p:nvGrpSpPr>
            <p:cNvPr id="18" name="组合 17"/>
            <p:cNvGrpSpPr/>
            <p:nvPr/>
          </p:nvGrpSpPr>
          <p:grpSpPr>
            <a:xfrm>
              <a:off x="7128599" y="1187460"/>
              <a:ext cx="1835889" cy="940077"/>
              <a:chOff x="5220071" y="2492895"/>
              <a:chExt cx="1835889" cy="940077"/>
            </a:xfrm>
          </p:grpSpPr>
          <p:sp>
            <p:nvSpPr>
              <p:cNvPr id="19" name="矩形 18"/>
              <p:cNvSpPr/>
              <p:nvPr/>
            </p:nvSpPr>
            <p:spPr>
              <a:xfrm>
                <a:off x="5453912" y="2492895"/>
                <a:ext cx="1602048" cy="9400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1400" i="1" dirty="0" err="1" smtClean="0">
                    <a:solidFill>
                      <a:schemeClr val="tx1"/>
                    </a:solidFill>
                    <a:latin typeface="Times New Roman" pitchFamily="18" charset="0"/>
                    <a:cs typeface="Times New Roman" pitchFamily="18" charset="0"/>
                  </a:rPr>
                  <a:t>fatherId</a:t>
                </a:r>
                <a:r>
                  <a:rPr lang="en-US" altLang="zh-CN" sz="1400" dirty="0" smtClean="0">
                    <a:solidFill>
                      <a:schemeClr val="tx1"/>
                    </a:solidFill>
                    <a:latin typeface="Times New Roman" pitchFamily="18" charset="0"/>
                    <a:cs typeface="Times New Roman" pitchFamily="18" charset="0"/>
                  </a:rPr>
                  <a:t>: 1</a:t>
                </a:r>
              </a:p>
              <a:p>
                <a:r>
                  <a:rPr lang="en-US" altLang="zh-CN" sz="1400" i="1" dirty="0" err="1" smtClean="0">
                    <a:solidFill>
                      <a:schemeClr val="tx1"/>
                    </a:solidFill>
                    <a:latin typeface="Times New Roman" pitchFamily="18" charset="0"/>
                    <a:cs typeface="Times New Roman" pitchFamily="18" charset="0"/>
                  </a:rPr>
                  <a:t>childId</a:t>
                </a:r>
                <a:r>
                  <a:rPr lang="en-US" altLang="zh-CN" sz="1400" dirty="0" smtClean="0">
                    <a:solidFill>
                      <a:schemeClr val="tx1"/>
                    </a:solidFill>
                    <a:latin typeface="Times New Roman" pitchFamily="18" charset="0"/>
                    <a:cs typeface="Times New Roman" pitchFamily="18" charset="0"/>
                  </a:rPr>
                  <a:t>:   2</a:t>
                </a:r>
              </a:p>
              <a:p>
                <a:r>
                  <a:rPr lang="en-US" altLang="zh-CN" sz="1400" i="1" dirty="0" smtClean="0">
                    <a:solidFill>
                      <a:schemeClr val="tx1"/>
                    </a:solidFill>
                    <a:latin typeface="Times New Roman" pitchFamily="18" charset="0"/>
                    <a:cs typeface="Times New Roman" pitchFamily="18" charset="0"/>
                  </a:rPr>
                  <a:t>type</a:t>
                </a:r>
                <a:r>
                  <a:rPr lang="en-US" altLang="zh-CN" sz="1400" dirty="0" smtClean="0">
                    <a:solidFill>
                      <a:schemeClr val="tx1"/>
                    </a:solidFill>
                    <a:latin typeface="Times New Roman" pitchFamily="18" charset="0"/>
                    <a:cs typeface="Times New Roman" pitchFamily="18" charset="0"/>
                  </a:rPr>
                  <a:t>:        local call</a:t>
                </a:r>
              </a:p>
              <a:p>
                <a:r>
                  <a:rPr lang="en-US" altLang="zh-CN" sz="1400" b="1" dirty="0" smtClean="0">
                    <a:solidFill>
                      <a:schemeClr val="tx1"/>
                    </a:solidFill>
                    <a:latin typeface="Times New Roman" pitchFamily="18" charset="0"/>
                    <a:cs typeface="Times New Roman" pitchFamily="18" charset="0"/>
                  </a:rPr>
                  <a:t>……</a:t>
                </a:r>
                <a:endParaRPr lang="zh-CN" altLang="en-US" sz="1400" b="1" dirty="0">
                  <a:solidFill>
                    <a:schemeClr val="tx1"/>
                  </a:solidFill>
                  <a:latin typeface="Times New Roman" pitchFamily="18" charset="0"/>
                  <a:cs typeface="Times New Roman" pitchFamily="18" charset="0"/>
                </a:endParaRPr>
              </a:p>
            </p:txBody>
          </p:sp>
          <p:sp>
            <p:nvSpPr>
              <p:cNvPr id="20" name="矩形 19"/>
              <p:cNvSpPr/>
              <p:nvPr/>
            </p:nvSpPr>
            <p:spPr>
              <a:xfrm>
                <a:off x="5220071" y="2492896"/>
                <a:ext cx="233841" cy="940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600" b="1" dirty="0" smtClean="0">
                    <a:solidFill>
                      <a:schemeClr val="tx1"/>
                    </a:solidFill>
                    <a:latin typeface="Times New Roman" pitchFamily="18" charset="0"/>
                    <a:cs typeface="Times New Roman" pitchFamily="18" charset="0"/>
                  </a:rPr>
                  <a:t>a</a:t>
                </a:r>
                <a:endParaRPr lang="zh-CN" altLang="en-US" sz="1200" b="1" dirty="0">
                  <a:solidFill>
                    <a:schemeClr val="tx1"/>
                  </a:solidFill>
                  <a:latin typeface="Times New Roman" pitchFamily="18" charset="0"/>
                  <a:cs typeface="Times New Roman" pitchFamily="18" charset="0"/>
                </a:endParaRPr>
              </a:p>
            </p:txBody>
          </p:sp>
        </p:grpSp>
        <p:sp>
          <p:nvSpPr>
            <p:cNvPr id="22" name="矩形 21"/>
            <p:cNvSpPr/>
            <p:nvPr/>
          </p:nvSpPr>
          <p:spPr>
            <a:xfrm>
              <a:off x="7128598" y="818129"/>
              <a:ext cx="1835889" cy="369332"/>
            </a:xfrm>
            <a:prstGeom prst="rect">
              <a:avLst/>
            </a:prstGeom>
          </p:spPr>
          <p:txBody>
            <a:bodyPr wrap="square">
              <a:spAutoFit/>
            </a:bodyPr>
            <a:lstStyle/>
            <a:p>
              <a:pPr algn="ctr"/>
              <a:r>
                <a:rPr lang="en-US" altLang="zh-CN" dirty="0" smtClean="0">
                  <a:latin typeface="Candara" pitchFamily="34" charset="0"/>
                  <a:ea typeface="华文新魏" pitchFamily="2" charset="-122"/>
                </a:rPr>
                <a:t>relationships</a:t>
              </a:r>
              <a:endParaRPr lang="zh-CN" altLang="en-US" dirty="0"/>
            </a:p>
          </p:txBody>
        </p:sp>
        <p:sp>
          <p:nvSpPr>
            <p:cNvPr id="11" name="矩形 10"/>
            <p:cNvSpPr/>
            <p:nvPr/>
          </p:nvSpPr>
          <p:spPr>
            <a:xfrm>
              <a:off x="7130340" y="2051556"/>
              <a:ext cx="1834147" cy="369332"/>
            </a:xfrm>
            <a:prstGeom prst="rect">
              <a:avLst/>
            </a:prstGeom>
          </p:spPr>
          <p:txBody>
            <a:bodyPr wrap="square">
              <a:spAutoFit/>
            </a:bodyPr>
            <a:lstStyle/>
            <a:p>
              <a:pPr algn="ctr"/>
              <a:r>
                <a:rPr lang="en-US" altLang="zh-CN" b="1" dirty="0">
                  <a:latin typeface="Times New Roman" pitchFamily="18" charset="0"/>
                  <a:cs typeface="Times New Roman" pitchFamily="18" charset="0"/>
                </a:rPr>
                <a:t>……</a:t>
              </a:r>
              <a:endParaRPr lang="zh-CN" altLang="en-US" b="1" dirty="0">
                <a:latin typeface="Times New Roman" pitchFamily="18" charset="0"/>
                <a:cs typeface="Times New Roman" pitchFamily="18" charset="0"/>
              </a:endParaRPr>
            </a:p>
          </p:txBody>
        </p:sp>
      </p:grpSp>
      <p:sp>
        <p:nvSpPr>
          <p:cNvPr id="28" name="上箭头 27"/>
          <p:cNvSpPr/>
          <p:nvPr/>
        </p:nvSpPr>
        <p:spPr>
          <a:xfrm rot="10800000">
            <a:off x="6639650" y="3216636"/>
            <a:ext cx="452630" cy="360040"/>
          </a:xfrm>
          <a:prstGeom prst="upArrow">
            <a:avLst/>
          </a:prstGeom>
          <a:solidFill>
            <a:schemeClr val="accent5">
              <a:lumMod val="40000"/>
              <a:lumOff val="6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00B050"/>
              </a:solidFill>
            </a:endParaRPr>
          </a:p>
        </p:txBody>
      </p:sp>
      <p:sp>
        <p:nvSpPr>
          <p:cNvPr id="44" name="上箭头 43"/>
          <p:cNvSpPr/>
          <p:nvPr/>
        </p:nvSpPr>
        <p:spPr>
          <a:xfrm rot="16200000">
            <a:off x="4578627" y="4727608"/>
            <a:ext cx="452630" cy="1406328"/>
          </a:xfrm>
          <a:prstGeom prst="upArrow">
            <a:avLst/>
          </a:prstGeom>
          <a:solidFill>
            <a:schemeClr val="accent5">
              <a:lumMod val="40000"/>
              <a:lumOff val="6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00B050"/>
              </a:solidFill>
            </a:endParaRPr>
          </a:p>
        </p:txBody>
      </p:sp>
      <p:sp>
        <p:nvSpPr>
          <p:cNvPr id="4107" name="矩形 4106"/>
          <p:cNvSpPr/>
          <p:nvPr/>
        </p:nvSpPr>
        <p:spPr>
          <a:xfrm>
            <a:off x="827584" y="5104934"/>
            <a:ext cx="3415966" cy="507831"/>
          </a:xfrm>
          <a:prstGeom prst="rect">
            <a:avLst/>
          </a:prstGeom>
        </p:spPr>
        <p:txBody>
          <a:bodyPr wrap="square">
            <a:spAutoFit/>
          </a:bodyPr>
          <a:lstStyle/>
          <a:p>
            <a:pPr marL="444500">
              <a:lnSpc>
                <a:spcPct val="150000"/>
              </a:lnSpc>
            </a:pPr>
            <a:r>
              <a:rPr lang="en-US" altLang="zh-CN" dirty="0" smtClean="0">
                <a:latin typeface="Candara" pitchFamily="34" charset="0"/>
                <a:ea typeface="华文新魏" pitchFamily="2" charset="-122"/>
              </a:rPr>
              <a:t>DFS: 1</a:t>
            </a:r>
            <a:r>
              <a:rPr lang="zh-CN" altLang="en-US" dirty="0" smtClean="0">
                <a:latin typeface="Candara" pitchFamily="34" charset="0"/>
                <a:ea typeface="华文新魏" pitchFamily="2" charset="-122"/>
                <a:cs typeface="Times New Roman" pitchFamily="18" charset="0"/>
              </a:rPr>
              <a:t> </a:t>
            </a:r>
            <a:r>
              <a:rPr lang="en-US" altLang="zh-CN" dirty="0" smtClean="0">
                <a:latin typeface="Candara" pitchFamily="34" charset="0"/>
                <a:ea typeface="华文新魏" pitchFamily="2" charset="-122"/>
                <a:cs typeface="Times New Roman" pitchFamily="18" charset="0"/>
              </a:rPr>
              <a:t>,</a:t>
            </a:r>
            <a:r>
              <a:rPr lang="zh-CN" altLang="en-US" dirty="0" smtClean="0">
                <a:latin typeface="Candara" pitchFamily="34" charset="0"/>
                <a:ea typeface="华文新魏" pitchFamily="2" charset="-122"/>
                <a:cs typeface="Times New Roman" pitchFamily="18" charset="0"/>
              </a:rPr>
              <a:t> </a:t>
            </a:r>
            <a:r>
              <a:rPr lang="en-US" altLang="zh-CN" dirty="0" smtClean="0">
                <a:latin typeface="Candara" pitchFamily="34" charset="0"/>
                <a:ea typeface="华文新魏" pitchFamily="2" charset="-122"/>
              </a:rPr>
              <a:t>2, </a:t>
            </a:r>
            <a:r>
              <a:rPr lang="zh-CN" altLang="en-US" dirty="0" smtClean="0">
                <a:latin typeface="Candara" pitchFamily="34" charset="0"/>
                <a:ea typeface="华文新魏" pitchFamily="2" charset="-122"/>
                <a:cs typeface="Times New Roman" pitchFamily="18" charset="0"/>
              </a:rPr>
              <a:t> </a:t>
            </a:r>
            <a:r>
              <a:rPr lang="en-US" altLang="zh-CN" dirty="0" smtClean="0">
                <a:latin typeface="Candara" pitchFamily="34" charset="0"/>
                <a:ea typeface="华文新魏" pitchFamily="2" charset="-122"/>
              </a:rPr>
              <a:t>4,</a:t>
            </a:r>
            <a:r>
              <a:rPr lang="zh-CN" altLang="en-US" dirty="0" smtClean="0">
                <a:latin typeface="Candara" pitchFamily="34" charset="0"/>
                <a:ea typeface="华文新魏" pitchFamily="2" charset="-122"/>
                <a:cs typeface="Times New Roman" pitchFamily="18" charset="0"/>
              </a:rPr>
              <a:t>  </a:t>
            </a:r>
            <a:r>
              <a:rPr lang="en-US" altLang="zh-CN" dirty="0" smtClean="0">
                <a:latin typeface="Candara" pitchFamily="34" charset="0"/>
                <a:ea typeface="华文新魏" pitchFamily="2" charset="-122"/>
              </a:rPr>
              <a:t>3,</a:t>
            </a:r>
            <a:r>
              <a:rPr lang="zh-CN" altLang="en-US" dirty="0" smtClean="0">
                <a:latin typeface="Candara" pitchFamily="34" charset="0"/>
                <a:ea typeface="华文新魏" pitchFamily="2" charset="-122"/>
                <a:cs typeface="Times New Roman" pitchFamily="18" charset="0"/>
              </a:rPr>
              <a:t>  </a:t>
            </a:r>
            <a:r>
              <a:rPr lang="en-US" altLang="zh-CN" dirty="0" smtClean="0">
                <a:latin typeface="Candara" pitchFamily="34" charset="0"/>
                <a:ea typeface="华文新魏" pitchFamily="2" charset="-122"/>
              </a:rPr>
              <a:t>5</a:t>
            </a:r>
            <a:endParaRPr lang="en-US" altLang="zh-CN" dirty="0">
              <a:latin typeface="Candara" pitchFamily="34" charset="0"/>
              <a:ea typeface="华文新魏" pitchFamily="2" charset="-122"/>
            </a:endParaRPr>
          </a:p>
        </p:txBody>
      </p:sp>
      <p:sp>
        <p:nvSpPr>
          <p:cNvPr id="4108" name="矩形 4107"/>
          <p:cNvSpPr/>
          <p:nvPr/>
        </p:nvSpPr>
        <p:spPr>
          <a:xfrm>
            <a:off x="4882633" y="1259468"/>
            <a:ext cx="1937032" cy="792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9" name="椭圆 4108"/>
          <p:cNvSpPr/>
          <p:nvPr/>
        </p:nvSpPr>
        <p:spPr>
          <a:xfrm>
            <a:off x="6516215" y="3717032"/>
            <a:ext cx="675159"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7121970" y="1253623"/>
            <a:ext cx="1842518" cy="94592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11" name="直接箭头连接符 4110"/>
          <p:cNvCxnSpPr/>
          <p:nvPr/>
        </p:nvCxnSpPr>
        <p:spPr>
          <a:xfrm flipH="1">
            <a:off x="6496051" y="4321175"/>
            <a:ext cx="180974" cy="263525"/>
          </a:xfrm>
          <a:prstGeom prst="straightConnector1">
            <a:avLst/>
          </a:prstGeom>
          <a:noFill/>
          <a:ln w="38100">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5"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12</a:t>
            </a:fld>
            <a:endParaRPr lang="zh-CN" altLang="en-US" dirty="0"/>
          </a:p>
        </p:txBody>
      </p:sp>
    </p:spTree>
    <p:extLst>
      <p:ext uri="{BB962C8B-B14F-4D97-AF65-F5344CB8AC3E}">
        <p14:creationId xmlns:p14="http://schemas.microsoft.com/office/powerpoint/2010/main" val="192768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25937 -0.26296 L -3.33333E-6 3.7037E-7 " pathEditMode="relative" rAng="0" ptsTypes="AA">
                                      <p:cBhvr>
                                        <p:cTn id="6" dur="1500" fill="hold"/>
                                        <p:tgtEl>
                                          <p:spTgt spid="6"/>
                                        </p:tgtEl>
                                        <p:attrNameLst>
                                          <p:attrName>ppt_x</p:attrName>
                                          <p:attrName>ppt_y</p:attrName>
                                        </p:attrNameLst>
                                      </p:cBhvr>
                                      <p:rCtr x="12969" y="13148"/>
                                    </p:animMotion>
                                  </p:childTnLst>
                                </p:cTn>
                              </p:par>
                            </p:childTnLst>
                          </p:cTn>
                        </p:par>
                        <p:par>
                          <p:cTn id="7" fill="hold">
                            <p:stCondLst>
                              <p:cond delay="1500"/>
                            </p:stCondLst>
                            <p:childTnLst>
                              <p:par>
                                <p:cTn id="8" presetID="1"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10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10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11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4" grpId="0" animBg="1"/>
      <p:bldP spid="4107" grpId="0"/>
      <p:bldP spid="4108" grpId="0" animBg="1"/>
      <p:bldP spid="4109" grpId="0" animBg="1"/>
      <p:bldP spid="4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0"/>
            <a:ext cx="9144000" cy="692696"/>
          </a:xfrm>
        </p:spPr>
        <p:txBody>
          <a:bodyPr anchor="b" anchorCtr="1">
            <a:normAutofit/>
          </a:bodyPr>
          <a:lstStyle/>
          <a:p>
            <a:r>
              <a:rPr lang="en-US" altLang="zh-CN" sz="3600" dirty="0" smtClean="0">
                <a:latin typeface="High Tower Text" pitchFamily="18" charset="0"/>
              </a:rPr>
              <a:t>Samples</a:t>
            </a:r>
            <a:endParaRPr lang="zh-CN" altLang="en-US" sz="3600" dirty="0">
              <a:latin typeface="High Tower Text" pitchFamily="18" charset="0"/>
            </a:endParaRPr>
          </a:p>
        </p:txBody>
      </p:sp>
      <p:sp>
        <p:nvSpPr>
          <p:cNvPr id="7"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13</a:t>
            </a:fld>
            <a:endParaRPr lang="zh-CN" altLang="en-US" dirty="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1195884"/>
            <a:ext cx="2846333" cy="18729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1196752"/>
            <a:ext cx="3976368" cy="19214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24"/>
          <p:cNvSpPr txBox="1"/>
          <p:nvPr/>
        </p:nvSpPr>
        <p:spPr>
          <a:xfrm>
            <a:off x="1625587" y="764704"/>
            <a:ext cx="1002197" cy="400110"/>
          </a:xfrm>
          <a:prstGeom prst="rect">
            <a:avLst/>
          </a:prstGeom>
          <a:noFill/>
        </p:spPr>
        <p:txBody>
          <a:bodyPr wrap="none" rtlCol="0">
            <a:spAutoFit/>
          </a:bodyPr>
          <a:lstStyle/>
          <a:p>
            <a:r>
              <a:rPr lang="en-US" altLang="zh-CN" sz="2000" b="1" dirty="0" smtClean="0">
                <a:solidFill>
                  <a:srgbClr val="00B050"/>
                </a:solidFill>
                <a:latin typeface="Candara" pitchFamily="34" charset="0"/>
                <a:ea typeface="方正舒体" pitchFamily="2" charset="-122"/>
              </a:rPr>
              <a:t>Normal</a:t>
            </a:r>
            <a:endParaRPr lang="zh-CN" altLang="en-US" sz="1600" b="1" dirty="0">
              <a:solidFill>
                <a:srgbClr val="00B050"/>
              </a:solidFill>
              <a:latin typeface="Candara" pitchFamily="34" charset="0"/>
              <a:ea typeface="方正舒体" pitchFamily="2" charset="-122"/>
            </a:endParaRPr>
          </a:p>
        </p:txBody>
      </p:sp>
      <p:sp>
        <p:nvSpPr>
          <p:cNvPr id="26" name="TextBox 25"/>
          <p:cNvSpPr txBox="1"/>
          <p:nvPr/>
        </p:nvSpPr>
        <p:spPr>
          <a:xfrm>
            <a:off x="4211960" y="796642"/>
            <a:ext cx="3950120" cy="400110"/>
          </a:xfrm>
          <a:prstGeom prst="rect">
            <a:avLst/>
          </a:prstGeom>
          <a:noFill/>
        </p:spPr>
        <p:txBody>
          <a:bodyPr wrap="none" rtlCol="0">
            <a:spAutoFit/>
          </a:bodyPr>
          <a:lstStyle/>
          <a:p>
            <a:r>
              <a:rPr lang="en-US" altLang="zh-CN" sz="2000" b="1" dirty="0" smtClean="0">
                <a:solidFill>
                  <a:srgbClr val="FF0000"/>
                </a:solidFill>
                <a:latin typeface="Candara" pitchFamily="34" charset="0"/>
                <a:ea typeface="方正舒体" pitchFamily="2" charset="-122"/>
              </a:rPr>
              <a:t>Meet a </a:t>
            </a:r>
            <a:r>
              <a:rPr lang="en-US" altLang="zh-CN" sz="2000" b="1" i="1" dirty="0" err="1" smtClean="0">
                <a:solidFill>
                  <a:srgbClr val="FF0000"/>
                </a:solidFill>
                <a:latin typeface="Candara" pitchFamily="34" charset="0"/>
                <a:ea typeface="方正舒体" pitchFamily="2" charset="-122"/>
              </a:rPr>
              <a:t>killDN</a:t>
            </a:r>
            <a:r>
              <a:rPr lang="en-US" altLang="zh-CN" sz="2000" b="1" dirty="0" smtClean="0">
                <a:solidFill>
                  <a:srgbClr val="FF0000"/>
                </a:solidFill>
                <a:latin typeface="Candara" pitchFamily="34" charset="0"/>
                <a:ea typeface="方正舒体" pitchFamily="2" charset="-122"/>
              </a:rPr>
              <a:t> </a:t>
            </a:r>
            <a:r>
              <a:rPr lang="en-US" altLang="zh-CN" sz="2000" b="1" dirty="0" smtClean="0">
                <a:solidFill>
                  <a:srgbClr val="FF0000"/>
                </a:solidFill>
                <a:latin typeface="Candara" pitchFamily="34" charset="0"/>
                <a:ea typeface="方正舒体" pitchFamily="2" charset="-122"/>
              </a:rPr>
              <a:t>fault</a:t>
            </a:r>
            <a:r>
              <a:rPr lang="en-US" altLang="zh-CN" sz="2000" dirty="0" smtClean="0">
                <a:solidFill>
                  <a:srgbClr val="FF0000"/>
                </a:solidFill>
                <a:latin typeface="Candara" pitchFamily="34" charset="0"/>
                <a:ea typeface="方正舒体" pitchFamily="2" charset="-122"/>
              </a:rPr>
              <a:t> </a:t>
            </a:r>
            <a:r>
              <a:rPr lang="en-US" altLang="zh-CN" sz="2000" dirty="0" smtClean="0">
                <a:latin typeface="Candara" pitchFamily="34" charset="0"/>
                <a:ea typeface="方正舒体" pitchFamily="2" charset="-122"/>
              </a:rPr>
              <a:t>(function fault)</a:t>
            </a:r>
            <a:endParaRPr lang="zh-CN" altLang="en-US" sz="1600" dirty="0">
              <a:latin typeface="Candara" pitchFamily="34" charset="0"/>
              <a:ea typeface="方正舒体" pitchFamily="2" charset="-122"/>
            </a:endParaRPr>
          </a:p>
        </p:txBody>
      </p:sp>
      <p:pic>
        <p:nvPicPr>
          <p:cNvPr id="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528" y="702555"/>
            <a:ext cx="8496944" cy="57962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矩形 26"/>
          <p:cNvSpPr/>
          <p:nvPr/>
        </p:nvSpPr>
        <p:spPr>
          <a:xfrm>
            <a:off x="5508104" y="1340768"/>
            <a:ext cx="2680224" cy="51580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0604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7"/>
                                        </p:tgtEl>
                                        <p:attrNameLst>
                                          <p:attrName>style.visibility</p:attrName>
                                        </p:attrNameLst>
                                      </p:cBhvr>
                                      <p:to>
                                        <p:strVal val="hidden"/>
                                      </p:to>
                                    </p:set>
                                  </p:childTnLst>
                                </p:cTn>
                              </p:par>
                              <p:par>
                                <p:cTn id="15" presetID="42" presetClass="path" presetSubtype="0" accel="50000" decel="50000" fill="hold" nodeType="withEffect">
                                  <p:stCondLst>
                                    <p:cond delay="0"/>
                                  </p:stCondLst>
                                  <p:childTnLst>
                                    <p:animMotion origin="layout" path="M 0 0 L -0.26979 -0.21458 " pathEditMode="relative" rAng="0" ptsTypes="AA">
                                      <p:cBhvr>
                                        <p:cTn id="16" dur="2000" fill="hold"/>
                                        <p:tgtEl>
                                          <p:spTgt spid="6"/>
                                        </p:tgtEl>
                                        <p:attrNameLst>
                                          <p:attrName>ppt_x</p:attrName>
                                          <p:attrName>ppt_y</p:attrName>
                                        </p:attrNameLst>
                                      </p:cBhvr>
                                      <p:rCtr x="-13490" y="-10741"/>
                                    </p:animMotion>
                                  </p:childTnLst>
                                </p:cTn>
                              </p:par>
                              <p:par>
                                <p:cTn id="17" presetID="6" presetClass="emph" presetSubtype="0" accel="50000" fill="hold" nodeType="withEffect">
                                  <p:stCondLst>
                                    <p:cond delay="0"/>
                                  </p:stCondLst>
                                  <p:childTnLst>
                                    <p:animScale>
                                      <p:cBhvr>
                                        <p:cTn id="18" dur="2000" fill="hold"/>
                                        <p:tgtEl>
                                          <p:spTgt spid="6"/>
                                        </p:tgtEl>
                                      </p:cBhvr>
                                      <p:by x="100000" y="32300"/>
                                    </p:animScale>
                                  </p:childTnLst>
                                </p:cTn>
                              </p:par>
                              <p:par>
                                <p:cTn id="19" presetID="6" presetClass="emph" presetSubtype="0" accel="50000" fill="hold" nodeType="withEffect">
                                  <p:stCondLst>
                                    <p:cond delay="0"/>
                                  </p:stCondLst>
                                  <p:childTnLst>
                                    <p:animScale>
                                      <p:cBhvr>
                                        <p:cTn id="20" dur="2000" fill="hold"/>
                                        <p:tgtEl>
                                          <p:spTgt spid="6"/>
                                        </p:tgtEl>
                                      </p:cBhvr>
                                      <p:by x="33520" y="100000"/>
                                    </p:animScale>
                                  </p:childTnLst>
                                </p:cTn>
                              </p:par>
                            </p:childTnLst>
                          </p:cTn>
                        </p:par>
                        <p:par>
                          <p:cTn id="21" fill="hold">
                            <p:stCondLst>
                              <p:cond delay="2000"/>
                            </p:stCondLst>
                            <p:childTnLst>
                              <p:par>
                                <p:cTn id="22" presetID="1" presetClass="exit" presetSubtype="0" fill="hold" nodeType="afterEffect">
                                  <p:stCondLst>
                                    <p:cond delay="0"/>
                                  </p:stCondLst>
                                  <p:childTnLst>
                                    <p:set>
                                      <p:cBhvr>
                                        <p:cTn id="23" dur="1" fill="hold">
                                          <p:stCondLst>
                                            <p:cond delay="0"/>
                                          </p:stCondLst>
                                        </p:cTn>
                                        <p:tgtEl>
                                          <p:spTgt spid="6"/>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animBg="1"/>
      <p:bldP spid="2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0"/>
            <a:ext cx="9144000" cy="692696"/>
          </a:xfrm>
        </p:spPr>
        <p:txBody>
          <a:bodyPr anchor="b" anchorCtr="1">
            <a:normAutofit/>
          </a:bodyPr>
          <a:lstStyle/>
          <a:p>
            <a:r>
              <a:rPr lang="en-US" altLang="zh-CN" sz="3600" dirty="0" smtClean="0">
                <a:latin typeface="High Tower Text" pitchFamily="18" charset="0"/>
              </a:rPr>
              <a:t>Samples</a:t>
            </a:r>
            <a:endParaRPr lang="zh-CN" altLang="en-US" sz="3600" dirty="0">
              <a:latin typeface="High Tower Text" pitchFamily="18" charset="0"/>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960" y="1196752"/>
            <a:ext cx="3976368" cy="19214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68" y="1195884"/>
            <a:ext cx="2846333" cy="18729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625587" y="764704"/>
            <a:ext cx="1002197" cy="400110"/>
          </a:xfrm>
          <a:prstGeom prst="rect">
            <a:avLst/>
          </a:prstGeom>
          <a:noFill/>
        </p:spPr>
        <p:txBody>
          <a:bodyPr wrap="none" rtlCol="0">
            <a:spAutoFit/>
          </a:bodyPr>
          <a:lstStyle/>
          <a:p>
            <a:r>
              <a:rPr lang="en-US" altLang="zh-CN" sz="2000" b="1" dirty="0" smtClean="0">
                <a:solidFill>
                  <a:srgbClr val="00B050"/>
                </a:solidFill>
                <a:latin typeface="Candara" pitchFamily="34" charset="0"/>
                <a:ea typeface="方正舒体" pitchFamily="2" charset="-122"/>
              </a:rPr>
              <a:t>Normal</a:t>
            </a:r>
            <a:endParaRPr lang="zh-CN" altLang="en-US" sz="1600" b="1" dirty="0">
              <a:solidFill>
                <a:srgbClr val="00B050"/>
              </a:solidFill>
              <a:latin typeface="Candara" pitchFamily="34" charset="0"/>
              <a:ea typeface="方正舒体" pitchFamily="2" charset="-122"/>
            </a:endParaRPr>
          </a:p>
        </p:txBody>
      </p:sp>
      <p:sp>
        <p:nvSpPr>
          <p:cNvPr id="9" name="TextBox 8"/>
          <p:cNvSpPr txBox="1"/>
          <p:nvPr/>
        </p:nvSpPr>
        <p:spPr>
          <a:xfrm>
            <a:off x="4211960" y="796642"/>
            <a:ext cx="3950120" cy="400110"/>
          </a:xfrm>
          <a:prstGeom prst="rect">
            <a:avLst/>
          </a:prstGeom>
          <a:noFill/>
        </p:spPr>
        <p:txBody>
          <a:bodyPr wrap="none" rtlCol="0">
            <a:spAutoFit/>
          </a:bodyPr>
          <a:lstStyle/>
          <a:p>
            <a:r>
              <a:rPr lang="en-US" altLang="zh-CN" sz="2000" b="1" dirty="0" smtClean="0">
                <a:solidFill>
                  <a:srgbClr val="FF0000"/>
                </a:solidFill>
                <a:latin typeface="Candara" pitchFamily="34" charset="0"/>
                <a:ea typeface="方正舒体" pitchFamily="2" charset="-122"/>
              </a:rPr>
              <a:t>Meet a </a:t>
            </a:r>
            <a:r>
              <a:rPr lang="en-US" altLang="zh-CN" sz="2000" b="1" i="1" dirty="0" err="1" smtClean="0">
                <a:solidFill>
                  <a:srgbClr val="FF0000"/>
                </a:solidFill>
                <a:latin typeface="Candara" pitchFamily="34" charset="0"/>
                <a:ea typeface="方正舒体" pitchFamily="2" charset="-122"/>
              </a:rPr>
              <a:t>killDN</a:t>
            </a:r>
            <a:r>
              <a:rPr lang="en-US" altLang="zh-CN" sz="2000" b="1" dirty="0" smtClean="0">
                <a:solidFill>
                  <a:srgbClr val="FF0000"/>
                </a:solidFill>
                <a:latin typeface="Candara" pitchFamily="34" charset="0"/>
                <a:ea typeface="方正舒体" pitchFamily="2" charset="-122"/>
              </a:rPr>
              <a:t> </a:t>
            </a:r>
            <a:r>
              <a:rPr lang="en-US" altLang="zh-CN" sz="2000" b="1" dirty="0" smtClean="0">
                <a:solidFill>
                  <a:srgbClr val="FF0000"/>
                </a:solidFill>
                <a:latin typeface="Candara" pitchFamily="34" charset="0"/>
                <a:ea typeface="方正舒体" pitchFamily="2" charset="-122"/>
              </a:rPr>
              <a:t>fault</a:t>
            </a:r>
            <a:r>
              <a:rPr lang="en-US" altLang="zh-CN" sz="2000" dirty="0" smtClean="0">
                <a:solidFill>
                  <a:srgbClr val="FF0000"/>
                </a:solidFill>
                <a:latin typeface="Candara" pitchFamily="34" charset="0"/>
                <a:ea typeface="方正舒体" pitchFamily="2" charset="-122"/>
              </a:rPr>
              <a:t> </a:t>
            </a:r>
            <a:r>
              <a:rPr lang="en-US" altLang="zh-CN" sz="2000" dirty="0" smtClean="0">
                <a:latin typeface="Candara" pitchFamily="34" charset="0"/>
                <a:ea typeface="方正舒体" pitchFamily="2" charset="-122"/>
              </a:rPr>
              <a:t>(function fault)</a:t>
            </a:r>
            <a:endParaRPr lang="zh-CN" altLang="en-US" sz="1600" dirty="0">
              <a:latin typeface="Candara" pitchFamily="34" charset="0"/>
              <a:ea typeface="方正舒体" pitchFamily="2" charset="-122"/>
            </a:endParaRPr>
          </a:p>
        </p:txBody>
      </p:sp>
      <p:sp>
        <p:nvSpPr>
          <p:cNvPr id="10" name="矩形 9"/>
          <p:cNvSpPr/>
          <p:nvPr/>
        </p:nvSpPr>
        <p:spPr>
          <a:xfrm>
            <a:off x="5667360" y="1412776"/>
            <a:ext cx="2234579" cy="936104"/>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flipH="1">
            <a:off x="457200" y="1412776"/>
            <a:ext cx="5210160" cy="2049562"/>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901940" y="1412776"/>
            <a:ext cx="467684" cy="2054672"/>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467544" y="2348880"/>
            <a:ext cx="5199816" cy="4014482"/>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01940" y="2348880"/>
            <a:ext cx="467684" cy="4014482"/>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pic>
        <p:nvPicPr>
          <p:cNvPr id="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3467448"/>
            <a:ext cx="7902080" cy="2895914"/>
          </a:xfrm>
          <a:prstGeom prst="rect">
            <a:avLst/>
          </a:prstGeom>
          <a:noFill/>
          <a:ln w="19050">
            <a:solidFill>
              <a:srgbClr val="FF0000"/>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67360" y="1412776"/>
            <a:ext cx="2234578" cy="936104"/>
          </a:xfrm>
          <a:prstGeom prst="rect">
            <a:avLst/>
          </a:prstGeom>
          <a:noFill/>
          <a:ln w="19050">
            <a:solidFill>
              <a:srgbClr val="FF0000"/>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14</a:t>
            </a:fld>
            <a:endParaRPr lang="zh-CN" altLang="en-US" dirty="0"/>
          </a:p>
        </p:txBody>
      </p:sp>
    </p:spTree>
    <p:extLst>
      <p:ext uri="{BB962C8B-B14F-4D97-AF65-F5344CB8AC3E}">
        <p14:creationId xmlns:p14="http://schemas.microsoft.com/office/powerpoint/2010/main" val="281034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42" presetClass="path" presetSubtype="0" fill="hold" nodeType="withEffect">
                                  <p:stCondLst>
                                    <p:cond delay="0"/>
                                  </p:stCondLst>
                                  <p:childTnLst>
                                    <p:animMotion origin="layout" path="M -0.00069 0.00092 L -0.2592 0.44305 " pathEditMode="relative" rAng="0" ptsTypes="AA">
                                      <p:cBhvr>
                                        <p:cTn id="8" dur="2000" fill="hold"/>
                                        <p:tgtEl>
                                          <p:spTgt spid="16"/>
                                        </p:tgtEl>
                                        <p:attrNameLst>
                                          <p:attrName>ppt_x</p:attrName>
                                          <p:attrName>ppt_y</p:attrName>
                                        </p:attrNameLst>
                                      </p:cBhvr>
                                      <p:rCtr x="-12934" y="22106"/>
                                    </p:animMotion>
                                  </p:childTnLst>
                                </p:cTn>
                              </p:par>
                              <p:par>
                                <p:cTn id="9" presetID="6" presetClass="emph" presetSubtype="0" fill="hold" nodeType="withEffect">
                                  <p:stCondLst>
                                    <p:cond delay="0"/>
                                  </p:stCondLst>
                                  <p:childTnLst>
                                    <p:animScale>
                                      <p:cBhvr>
                                        <p:cTn id="10" dur="2000" fill="hold"/>
                                        <p:tgtEl>
                                          <p:spTgt spid="16"/>
                                        </p:tgtEl>
                                      </p:cBhvr>
                                      <p:by x="100000" y="309230"/>
                                    </p:animScale>
                                  </p:childTnLst>
                                </p:cTn>
                              </p:par>
                              <p:par>
                                <p:cTn id="11" presetID="6" presetClass="emph" presetSubtype="0" fill="hold" nodeType="withEffect">
                                  <p:stCondLst>
                                    <p:cond delay="0"/>
                                  </p:stCondLst>
                                  <p:childTnLst>
                                    <p:animScale>
                                      <p:cBhvr>
                                        <p:cTn id="12" dur="2000" fill="hold"/>
                                        <p:tgtEl>
                                          <p:spTgt spid="16"/>
                                        </p:tgtEl>
                                      </p:cBhvr>
                                      <p:by x="353460" y="100000"/>
                                    </p:animScale>
                                  </p:childTnLst>
                                </p:cTn>
                              </p:par>
                              <p:par>
                                <p:cTn id="13" presetID="22" presetClass="entr" presetSubtype="2"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2200"/>
                                        <p:tgtEl>
                                          <p:spTgt spid="11"/>
                                        </p:tgtEl>
                                      </p:cBhvr>
                                    </p:animEffect>
                                  </p:childTnLst>
                                </p:cTn>
                              </p:par>
                              <p:par>
                                <p:cTn id="16" presetID="22" presetClass="entr" presetSubtype="1"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up)">
                                      <p:cBhvr>
                                        <p:cTn id="18" dur="2200"/>
                                        <p:tgtEl>
                                          <p:spTgt spid="13"/>
                                        </p:tgtEl>
                                      </p:cBhvr>
                                    </p:animEffect>
                                  </p:childTnLst>
                                </p:cTn>
                              </p:par>
                              <p:par>
                                <p:cTn id="19" presetID="22" presetClass="entr" presetSubtype="1"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2200"/>
                                        <p:tgtEl>
                                          <p:spTgt spid="12"/>
                                        </p:tgtEl>
                                      </p:cBhvr>
                                    </p:animEffect>
                                  </p:childTnLst>
                                </p:cTn>
                              </p:par>
                              <p:par>
                                <p:cTn id="22" presetID="22" presetClass="entr" presetSubtype="1"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up)">
                                      <p:cBhvr>
                                        <p:cTn id="24" dur="2200"/>
                                        <p:tgtEl>
                                          <p:spTgt spid="14"/>
                                        </p:tgtEl>
                                      </p:cBhvr>
                                    </p:animEffect>
                                  </p:childTnLst>
                                </p:cTn>
                              </p:par>
                            </p:childTnLst>
                          </p:cTn>
                        </p:par>
                        <p:par>
                          <p:cTn id="25" fill="hold">
                            <p:stCondLst>
                              <p:cond delay="2200"/>
                            </p:stCondLst>
                            <p:childTnLst>
                              <p:par>
                                <p:cTn id="26" presetID="1" presetClass="exit" presetSubtype="0" fill="hold" nodeType="afterEffect">
                                  <p:stCondLst>
                                    <p:cond delay="0"/>
                                  </p:stCondLst>
                                  <p:childTnLst>
                                    <p:set>
                                      <p:cBhvr>
                                        <p:cTn id="27" dur="1" fill="hold">
                                          <p:stCondLst>
                                            <p:cond delay="0"/>
                                          </p:stCondLst>
                                        </p:cTn>
                                        <p:tgtEl>
                                          <p:spTgt spid="16"/>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15</a:t>
            </a:fld>
            <a:endParaRPr lang="zh-CN"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0024" y="1556792"/>
            <a:ext cx="3009900" cy="4295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1608" y="1556792"/>
            <a:ext cx="2943225" cy="4295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217002" y="1156682"/>
            <a:ext cx="1002197" cy="400110"/>
          </a:xfrm>
          <a:prstGeom prst="rect">
            <a:avLst/>
          </a:prstGeom>
          <a:noFill/>
        </p:spPr>
        <p:txBody>
          <a:bodyPr wrap="none" rtlCol="0">
            <a:spAutoFit/>
          </a:bodyPr>
          <a:lstStyle/>
          <a:p>
            <a:r>
              <a:rPr lang="en-US" altLang="zh-CN" sz="2000" b="1" dirty="0" smtClean="0">
                <a:solidFill>
                  <a:srgbClr val="00B050"/>
                </a:solidFill>
                <a:latin typeface="Candara" pitchFamily="34" charset="0"/>
                <a:ea typeface="方正舒体" pitchFamily="2" charset="-122"/>
              </a:rPr>
              <a:t>Normal</a:t>
            </a:r>
            <a:endParaRPr lang="zh-CN" altLang="en-US" sz="1600" b="1" dirty="0">
              <a:solidFill>
                <a:srgbClr val="00B050"/>
              </a:solidFill>
              <a:latin typeface="Candara" pitchFamily="34" charset="0"/>
              <a:ea typeface="方正舒体" pitchFamily="2" charset="-122"/>
            </a:endParaRPr>
          </a:p>
        </p:txBody>
      </p:sp>
      <p:sp>
        <p:nvSpPr>
          <p:cNvPr id="8" name="TextBox 7"/>
          <p:cNvSpPr txBox="1"/>
          <p:nvPr/>
        </p:nvSpPr>
        <p:spPr>
          <a:xfrm>
            <a:off x="4980024" y="908720"/>
            <a:ext cx="3009900" cy="707886"/>
          </a:xfrm>
          <a:prstGeom prst="rect">
            <a:avLst/>
          </a:prstGeom>
          <a:noFill/>
        </p:spPr>
        <p:txBody>
          <a:bodyPr wrap="square" rtlCol="0">
            <a:spAutoFit/>
          </a:bodyPr>
          <a:lstStyle/>
          <a:p>
            <a:pPr algn="ctr"/>
            <a:r>
              <a:rPr lang="en-US" altLang="zh-CN" sz="2000" b="1" dirty="0" smtClean="0">
                <a:solidFill>
                  <a:srgbClr val="FF0000"/>
                </a:solidFill>
                <a:latin typeface="Candara" pitchFamily="34" charset="0"/>
                <a:ea typeface="方正舒体" pitchFamily="2" charset="-122"/>
              </a:rPr>
              <a:t>Meet a </a:t>
            </a:r>
            <a:r>
              <a:rPr lang="en-US" altLang="zh-CN" sz="2000" b="1" i="1" dirty="0" err="1" smtClean="0">
                <a:solidFill>
                  <a:srgbClr val="FF0000"/>
                </a:solidFill>
                <a:latin typeface="Candara" pitchFamily="34" charset="0"/>
                <a:ea typeface="方正舒体" pitchFamily="2" charset="-122"/>
              </a:rPr>
              <a:t>slowHDFS</a:t>
            </a:r>
            <a:r>
              <a:rPr lang="en-US" altLang="zh-CN" sz="2000" b="1" i="1" dirty="0" smtClean="0">
                <a:solidFill>
                  <a:srgbClr val="FF0000"/>
                </a:solidFill>
                <a:latin typeface="Candara" pitchFamily="34" charset="0"/>
                <a:ea typeface="方正舒体" pitchFamily="2" charset="-122"/>
              </a:rPr>
              <a:t> </a:t>
            </a:r>
            <a:r>
              <a:rPr lang="en-US" altLang="zh-CN" sz="2000" b="1" dirty="0" smtClean="0">
                <a:solidFill>
                  <a:srgbClr val="FF0000"/>
                </a:solidFill>
                <a:latin typeface="Candara" pitchFamily="34" charset="0"/>
                <a:ea typeface="方正舒体" pitchFamily="2" charset="-122"/>
              </a:rPr>
              <a:t>fault</a:t>
            </a:r>
          </a:p>
          <a:p>
            <a:pPr algn="ctr"/>
            <a:r>
              <a:rPr lang="en-US" altLang="zh-CN" sz="2000" dirty="0" smtClean="0">
                <a:latin typeface="Candara" pitchFamily="34" charset="0"/>
                <a:ea typeface="方正舒体" pitchFamily="2" charset="-122"/>
              </a:rPr>
              <a:t>(Perf</a:t>
            </a:r>
            <a:r>
              <a:rPr lang="en-US" altLang="zh-CN" sz="2000" dirty="0" smtClean="0">
                <a:latin typeface="Candara" pitchFamily="34" charset="0"/>
                <a:ea typeface="方正舒体" pitchFamily="2" charset="-122"/>
              </a:rPr>
              <a:t>ormance fault</a:t>
            </a:r>
            <a:r>
              <a:rPr lang="en-US" altLang="zh-CN" sz="2000" dirty="0" smtClean="0">
                <a:latin typeface="Candara" pitchFamily="34" charset="0"/>
                <a:ea typeface="方正舒体" pitchFamily="2" charset="-122"/>
              </a:rPr>
              <a:t>)</a:t>
            </a:r>
            <a:endParaRPr lang="zh-CN" altLang="en-US" sz="1600" dirty="0">
              <a:latin typeface="Candara" pitchFamily="34" charset="0"/>
              <a:ea typeface="方正舒体" pitchFamily="2" charset="-122"/>
            </a:endParaRPr>
          </a:p>
        </p:txBody>
      </p:sp>
      <p:cxnSp>
        <p:nvCxnSpPr>
          <p:cNvPr id="9" name="直接连接符 8"/>
          <p:cNvCxnSpPr/>
          <p:nvPr/>
        </p:nvCxnSpPr>
        <p:spPr>
          <a:xfrm>
            <a:off x="5364088" y="4005064"/>
            <a:ext cx="2160240" cy="0"/>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53099" y="4005064"/>
            <a:ext cx="2160240" cy="0"/>
          </a:xfrm>
          <a:prstGeom prst="line">
            <a:avLst/>
          </a:prstGeom>
          <a:ln w="38100">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11" name="标题 1"/>
          <p:cNvSpPr>
            <a:spLocks noGrp="1"/>
          </p:cNvSpPr>
          <p:nvPr>
            <p:ph type="title"/>
          </p:nvPr>
        </p:nvSpPr>
        <p:spPr>
          <a:xfrm>
            <a:off x="0" y="0"/>
            <a:ext cx="9144000" cy="692696"/>
          </a:xfrm>
        </p:spPr>
        <p:txBody>
          <a:bodyPr anchor="b" anchorCtr="1">
            <a:normAutofit/>
          </a:bodyPr>
          <a:lstStyle/>
          <a:p>
            <a:r>
              <a:rPr lang="en-US" altLang="zh-CN" sz="3600" dirty="0" smtClean="0">
                <a:latin typeface="High Tower Text" pitchFamily="18" charset="0"/>
              </a:rPr>
              <a:t>Samples</a:t>
            </a:r>
            <a:endParaRPr lang="zh-CN" altLang="en-US" sz="3600" dirty="0">
              <a:latin typeface="High Tower Text" pitchFamily="18" charset="0"/>
            </a:endParaRPr>
          </a:p>
        </p:txBody>
      </p:sp>
    </p:spTree>
    <p:extLst>
      <p:ext uri="{BB962C8B-B14F-4D97-AF65-F5344CB8AC3E}">
        <p14:creationId xmlns:p14="http://schemas.microsoft.com/office/powerpoint/2010/main" val="333002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24944"/>
            <a:ext cx="9144000" cy="830997"/>
          </a:xfrm>
          <a:prstGeom prst="rect">
            <a:avLst/>
          </a:prstGeom>
          <a:noFill/>
        </p:spPr>
        <p:txBody>
          <a:bodyPr wrap="square" rtlCol="0">
            <a:spAutoFit/>
          </a:bodyPr>
          <a:lstStyle/>
          <a:p>
            <a:pPr algn="ctr"/>
            <a:r>
              <a:rPr lang="en-US" altLang="zh-CN" sz="4800" dirty="0" smtClean="0">
                <a:latin typeface="Simplified Arabic Fixed" pitchFamily="49" charset="-78"/>
                <a:cs typeface="Simplified Arabic Fixed" pitchFamily="49" charset="-78"/>
              </a:rPr>
              <a:t>Other Details</a:t>
            </a:r>
            <a:endParaRPr lang="zh-CN" altLang="en-US" sz="4800" dirty="0">
              <a:latin typeface="Simplified Arabic Fixed" pitchFamily="49" charset="-78"/>
              <a:cs typeface="Simplified Arabic Fixed" pitchFamily="49" charset="-78"/>
            </a:endParaRPr>
          </a:p>
        </p:txBody>
      </p:sp>
      <p:sp>
        <p:nvSpPr>
          <p:cNvPr id="3"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16</a:t>
            </a:fld>
            <a:endParaRPr lang="zh-CN" altLang="en-US" dirty="0"/>
          </a:p>
        </p:txBody>
      </p:sp>
    </p:spTree>
    <p:extLst>
      <p:ext uri="{BB962C8B-B14F-4D97-AF65-F5344CB8AC3E}">
        <p14:creationId xmlns:p14="http://schemas.microsoft.com/office/powerpoint/2010/main" val="34241765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020271" y="894288"/>
            <a:ext cx="1519104" cy="5127000"/>
            <a:chOff x="7020271" y="894288"/>
            <a:chExt cx="1519104" cy="5127000"/>
          </a:xfrm>
        </p:grpSpPr>
        <p:sp>
          <p:nvSpPr>
            <p:cNvPr id="5" name="矩形 4"/>
            <p:cNvSpPr/>
            <p:nvPr/>
          </p:nvSpPr>
          <p:spPr>
            <a:xfrm>
              <a:off x="7020271" y="1263620"/>
              <a:ext cx="1519104" cy="475766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131751" y="894288"/>
              <a:ext cx="1296144" cy="369332"/>
            </a:xfrm>
            <a:prstGeom prst="rect">
              <a:avLst/>
            </a:prstGeom>
          </p:spPr>
          <p:txBody>
            <a:bodyPr wrap="square">
              <a:spAutoFit/>
            </a:bodyPr>
            <a:lstStyle/>
            <a:p>
              <a:pPr algn="ctr"/>
              <a:r>
                <a:rPr lang="en-US" altLang="zh-CN" b="1" dirty="0" smtClean="0">
                  <a:latin typeface="Times New Roman" pitchFamily="18" charset="0"/>
                  <a:ea typeface="楷体" pitchFamily="49" charset="-122"/>
                  <a:cs typeface="Times New Roman" pitchFamily="18" charset="0"/>
                </a:rPr>
                <a:t>Trace File</a:t>
              </a:r>
              <a:endParaRPr lang="zh-CN" altLang="en-US" b="1" dirty="0">
                <a:latin typeface="Times New Roman" pitchFamily="18" charset="0"/>
                <a:ea typeface="楷体" pitchFamily="49" charset="-122"/>
                <a:cs typeface="Times New Roman" pitchFamily="18" charset="0"/>
              </a:endParaRPr>
            </a:p>
          </p:txBody>
        </p:sp>
      </p:grpSp>
      <p:grpSp>
        <p:nvGrpSpPr>
          <p:cNvPr id="9" name="组合 8"/>
          <p:cNvGrpSpPr/>
          <p:nvPr/>
        </p:nvGrpSpPr>
        <p:grpSpPr>
          <a:xfrm>
            <a:off x="2360234" y="894288"/>
            <a:ext cx="4660037" cy="5127000"/>
            <a:chOff x="2360234" y="894288"/>
            <a:chExt cx="4660037" cy="5127000"/>
          </a:xfrm>
        </p:grpSpPr>
        <p:sp>
          <p:nvSpPr>
            <p:cNvPr id="10" name="矩形 9"/>
            <p:cNvSpPr/>
            <p:nvPr/>
          </p:nvSpPr>
          <p:spPr>
            <a:xfrm>
              <a:off x="2371434" y="1263620"/>
              <a:ext cx="4648837" cy="475766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103948" y="894288"/>
              <a:ext cx="1296144" cy="369332"/>
            </a:xfrm>
            <a:prstGeom prst="rect">
              <a:avLst/>
            </a:prstGeom>
          </p:spPr>
          <p:txBody>
            <a:bodyPr wrap="square">
              <a:spAutoFit/>
            </a:bodyPr>
            <a:lstStyle/>
            <a:p>
              <a:pPr algn="ctr"/>
              <a:r>
                <a:rPr lang="en-US" altLang="zh-CN" b="1" dirty="0" smtClean="0">
                  <a:latin typeface="Times New Roman" pitchFamily="18" charset="0"/>
                  <a:ea typeface="楷体" pitchFamily="49" charset="-122"/>
                  <a:cs typeface="Times New Roman" pitchFamily="18" charset="0"/>
                </a:rPr>
                <a:t>Type</a:t>
              </a:r>
              <a:endParaRPr lang="zh-CN" altLang="en-US" b="1" dirty="0">
                <a:latin typeface="Times New Roman" pitchFamily="18" charset="0"/>
                <a:ea typeface="楷体" pitchFamily="49" charset="-122"/>
                <a:cs typeface="Times New Roman" pitchFamily="18" charset="0"/>
              </a:endParaRPr>
            </a:p>
          </p:txBody>
        </p:sp>
        <p:cxnSp>
          <p:nvCxnSpPr>
            <p:cNvPr id="12" name="直接连接符 11"/>
            <p:cNvCxnSpPr/>
            <p:nvPr/>
          </p:nvCxnSpPr>
          <p:spPr>
            <a:xfrm flipV="1">
              <a:off x="2360234" y="4365104"/>
              <a:ext cx="466003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371434" y="2492896"/>
              <a:ext cx="4648837"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2627784" y="1525934"/>
            <a:ext cx="4248472" cy="678930"/>
            <a:chOff x="3491880" y="1444094"/>
            <a:chExt cx="4248472" cy="678930"/>
          </a:xfrm>
        </p:grpSpPr>
        <p:sp>
          <p:nvSpPr>
            <p:cNvPr id="15" name="矩形 14"/>
            <p:cNvSpPr/>
            <p:nvPr/>
          </p:nvSpPr>
          <p:spPr>
            <a:xfrm>
              <a:off x="3491880" y="1444094"/>
              <a:ext cx="1152128" cy="338554"/>
            </a:xfrm>
            <a:prstGeom prst="rect">
              <a:avLst/>
            </a:prstGeom>
            <a:ln>
              <a:solidFill>
                <a:schemeClr val="tx1"/>
              </a:solidFill>
            </a:ln>
          </p:spPr>
          <p:txBody>
            <a:bodyPr wrap="square">
              <a:spAutoFit/>
            </a:bodyPr>
            <a:lstStyle/>
            <a:p>
              <a:pPr algn="ctr"/>
              <a:r>
                <a:rPr lang="en-US" altLang="zh-CN" sz="1600" i="1" dirty="0" smtClean="0">
                  <a:solidFill>
                    <a:srgbClr val="00B050"/>
                  </a:solidFill>
                  <a:latin typeface="Times New Roman" pitchFamily="18" charset="0"/>
                  <a:ea typeface="楷体" pitchFamily="49" charset="-122"/>
                  <a:cs typeface="Times New Roman" pitchFamily="18" charset="0"/>
                </a:rPr>
                <a:t>Workload</a:t>
              </a:r>
              <a:endParaRPr lang="en-US" altLang="zh-CN" sz="1600" dirty="0" smtClean="0">
                <a:solidFill>
                  <a:srgbClr val="00B050"/>
                </a:solidFill>
                <a:latin typeface="Times New Roman" pitchFamily="18" charset="0"/>
                <a:ea typeface="楷体" pitchFamily="49" charset="-122"/>
                <a:cs typeface="Times New Roman" pitchFamily="18" charset="0"/>
              </a:endParaRPr>
            </a:p>
          </p:txBody>
        </p:sp>
        <p:sp>
          <p:nvSpPr>
            <p:cNvPr id="16" name="矩形 15"/>
            <p:cNvSpPr/>
            <p:nvPr/>
          </p:nvSpPr>
          <p:spPr>
            <a:xfrm>
              <a:off x="3491880" y="1784470"/>
              <a:ext cx="1152128" cy="338554"/>
            </a:xfrm>
            <a:prstGeom prst="rect">
              <a:avLst/>
            </a:prstGeom>
            <a:ln>
              <a:solidFill>
                <a:schemeClr val="tx1"/>
              </a:solidFill>
            </a:ln>
          </p:spPr>
          <p:txBody>
            <a:bodyPr wrap="square">
              <a:spAutoFit/>
            </a:bodyPr>
            <a:lstStyle/>
            <a:p>
              <a:pPr algn="ctr"/>
              <a:r>
                <a:rPr lang="en-US" altLang="zh-CN" sz="1600" i="1" dirty="0" err="1" smtClean="0">
                  <a:solidFill>
                    <a:srgbClr val="00B050"/>
                  </a:solidFill>
                  <a:latin typeface="Times New Roman" pitchFamily="18" charset="0"/>
                  <a:ea typeface="楷体" pitchFamily="49" charset="-122"/>
                  <a:cs typeface="Times New Roman" pitchFamily="18" charset="0"/>
                </a:rPr>
                <a:t>Datanode</a:t>
              </a:r>
              <a:endParaRPr lang="en-US" altLang="zh-CN" sz="1600" dirty="0" smtClean="0">
                <a:solidFill>
                  <a:srgbClr val="00B050"/>
                </a:solidFill>
                <a:latin typeface="Times New Roman" pitchFamily="18" charset="0"/>
                <a:ea typeface="楷体" pitchFamily="49" charset="-122"/>
                <a:cs typeface="Times New Roman" pitchFamily="18" charset="0"/>
              </a:endParaRPr>
            </a:p>
          </p:txBody>
        </p:sp>
        <p:sp>
          <p:nvSpPr>
            <p:cNvPr id="17" name="矩形 16"/>
            <p:cNvSpPr/>
            <p:nvPr/>
          </p:nvSpPr>
          <p:spPr>
            <a:xfrm>
              <a:off x="4572000" y="1464932"/>
              <a:ext cx="3168352" cy="307777"/>
            </a:xfrm>
            <a:prstGeom prst="rect">
              <a:avLst/>
            </a:prstGeom>
          </p:spPr>
          <p:txBody>
            <a:bodyPr wrap="square">
              <a:spAutoFit/>
            </a:bodyPr>
            <a:lstStyle/>
            <a:p>
              <a:r>
                <a:rPr lang="en-US" altLang="zh-CN" sz="1400" dirty="0">
                  <a:solidFill>
                    <a:schemeClr val="bg1">
                      <a:lumMod val="65000"/>
                    </a:schemeClr>
                  </a:solidFill>
                  <a:latin typeface="Times New Roman" pitchFamily="18" charset="0"/>
                  <a:ea typeface="楷体" pitchFamily="49" charset="-122"/>
                  <a:cs typeface="Times New Roman" pitchFamily="18" charset="0"/>
                </a:rPr>
                <a:t>collected </a:t>
              </a:r>
              <a:r>
                <a:rPr lang="en-US" altLang="zh-CN" sz="1400" dirty="0" smtClean="0">
                  <a:solidFill>
                    <a:schemeClr val="bg1">
                      <a:lumMod val="65000"/>
                    </a:schemeClr>
                  </a:solidFill>
                  <a:latin typeface="Times New Roman" pitchFamily="18" charset="0"/>
                  <a:ea typeface="楷体" pitchFamily="49" charset="-122"/>
                  <a:cs typeface="Times New Roman" pitchFamily="18" charset="0"/>
                </a:rPr>
                <a:t>under different </a:t>
              </a:r>
              <a:r>
                <a:rPr lang="en-US" altLang="zh-CN" sz="1400" dirty="0">
                  <a:solidFill>
                    <a:schemeClr val="bg1">
                      <a:lumMod val="65000"/>
                    </a:schemeClr>
                  </a:solidFill>
                  <a:latin typeface="Times New Roman" pitchFamily="18" charset="0"/>
                  <a:ea typeface="楷体" pitchFamily="49" charset="-122"/>
                  <a:cs typeface="Times New Roman" pitchFamily="18" charset="0"/>
                </a:rPr>
                <a:t>workload speeds</a:t>
              </a:r>
              <a:endParaRPr lang="zh-CN" altLang="en-US" sz="1400" dirty="0">
                <a:solidFill>
                  <a:schemeClr val="bg1">
                    <a:lumMod val="65000"/>
                  </a:schemeClr>
                </a:solidFill>
                <a:latin typeface="Times New Roman" pitchFamily="18" charset="0"/>
                <a:ea typeface="楷体" pitchFamily="49" charset="-122"/>
                <a:cs typeface="Times New Roman" pitchFamily="18" charset="0"/>
              </a:endParaRPr>
            </a:p>
          </p:txBody>
        </p:sp>
        <p:sp>
          <p:nvSpPr>
            <p:cNvPr id="18" name="矩形 17"/>
            <p:cNvSpPr/>
            <p:nvPr/>
          </p:nvSpPr>
          <p:spPr>
            <a:xfrm>
              <a:off x="4572000" y="1799858"/>
              <a:ext cx="3168352" cy="307777"/>
            </a:xfrm>
            <a:prstGeom prst="rect">
              <a:avLst/>
            </a:prstGeom>
          </p:spPr>
          <p:txBody>
            <a:bodyPr wrap="square">
              <a:spAutoFit/>
            </a:bodyPr>
            <a:lstStyle/>
            <a:p>
              <a:r>
                <a:rPr lang="en-US" altLang="zh-CN" sz="1400" dirty="0">
                  <a:solidFill>
                    <a:schemeClr val="bg1">
                      <a:lumMod val="65000"/>
                    </a:schemeClr>
                  </a:solidFill>
                  <a:latin typeface="Times New Roman" pitchFamily="18" charset="0"/>
                  <a:ea typeface="楷体" pitchFamily="49" charset="-122"/>
                  <a:cs typeface="Times New Roman" pitchFamily="18" charset="0"/>
                </a:rPr>
                <a:t>collected </a:t>
              </a:r>
              <a:r>
                <a:rPr lang="en-US" altLang="zh-CN" sz="1400" dirty="0" smtClean="0">
                  <a:solidFill>
                    <a:schemeClr val="bg1">
                      <a:lumMod val="65000"/>
                    </a:schemeClr>
                  </a:solidFill>
                  <a:latin typeface="Times New Roman" pitchFamily="18" charset="0"/>
                  <a:ea typeface="楷体" pitchFamily="49" charset="-122"/>
                  <a:cs typeface="Times New Roman" pitchFamily="18" charset="0"/>
                </a:rPr>
                <a:t>with various cluster sizes</a:t>
              </a:r>
              <a:endParaRPr lang="zh-CN" altLang="en-US" sz="1400" dirty="0">
                <a:solidFill>
                  <a:schemeClr val="bg1">
                    <a:lumMod val="65000"/>
                  </a:schemeClr>
                </a:solidFill>
                <a:latin typeface="Times New Roman" pitchFamily="18" charset="0"/>
                <a:ea typeface="楷体" pitchFamily="49" charset="-122"/>
                <a:cs typeface="Times New Roman" pitchFamily="18" charset="0"/>
              </a:endParaRPr>
            </a:p>
          </p:txBody>
        </p:sp>
      </p:grpSp>
      <p:grpSp>
        <p:nvGrpSpPr>
          <p:cNvPr id="19" name="组合 18"/>
          <p:cNvGrpSpPr/>
          <p:nvPr/>
        </p:nvGrpSpPr>
        <p:grpSpPr>
          <a:xfrm>
            <a:off x="2627784" y="2720043"/>
            <a:ext cx="4464496" cy="1357029"/>
            <a:chOff x="3497307" y="2687363"/>
            <a:chExt cx="4464496" cy="1357029"/>
          </a:xfrm>
        </p:grpSpPr>
        <p:sp>
          <p:nvSpPr>
            <p:cNvPr id="20" name="矩形 19"/>
            <p:cNvSpPr/>
            <p:nvPr/>
          </p:nvSpPr>
          <p:spPr>
            <a:xfrm>
              <a:off x="3497307" y="2687363"/>
              <a:ext cx="1152128" cy="338554"/>
            </a:xfrm>
            <a:prstGeom prst="rect">
              <a:avLst/>
            </a:prstGeom>
            <a:ln>
              <a:solidFill>
                <a:schemeClr val="tx1"/>
              </a:solidFill>
            </a:ln>
          </p:spPr>
          <p:txBody>
            <a:bodyPr wrap="square">
              <a:spAutoFit/>
            </a:bodyPr>
            <a:lstStyle/>
            <a:p>
              <a:pPr algn="ctr"/>
              <a:r>
                <a:rPr lang="en-US" altLang="zh-CN" sz="1600" i="1" dirty="0" smtClean="0">
                  <a:solidFill>
                    <a:srgbClr val="FF0000"/>
                  </a:solidFill>
                  <a:latin typeface="Times New Roman" pitchFamily="18" charset="0"/>
                  <a:ea typeface="楷体" pitchFamily="49" charset="-122"/>
                  <a:cs typeface="Times New Roman" pitchFamily="18" charset="0"/>
                </a:rPr>
                <a:t>Process</a:t>
              </a:r>
              <a:endParaRPr lang="en-US" altLang="zh-CN" sz="1600" dirty="0" smtClean="0">
                <a:solidFill>
                  <a:srgbClr val="FF0000"/>
                </a:solidFill>
                <a:latin typeface="Times New Roman" pitchFamily="18" charset="0"/>
                <a:ea typeface="楷体" pitchFamily="49" charset="-122"/>
                <a:cs typeface="Times New Roman" pitchFamily="18" charset="0"/>
              </a:endParaRPr>
            </a:p>
          </p:txBody>
        </p:sp>
        <p:sp>
          <p:nvSpPr>
            <p:cNvPr id="21" name="矩形 20"/>
            <p:cNvSpPr/>
            <p:nvPr/>
          </p:nvSpPr>
          <p:spPr>
            <a:xfrm>
              <a:off x="3497307" y="3027739"/>
              <a:ext cx="1152128" cy="338554"/>
            </a:xfrm>
            <a:prstGeom prst="rect">
              <a:avLst/>
            </a:prstGeom>
            <a:ln>
              <a:solidFill>
                <a:schemeClr val="tx1"/>
              </a:solidFill>
            </a:ln>
          </p:spPr>
          <p:txBody>
            <a:bodyPr wrap="square">
              <a:spAutoFit/>
            </a:bodyPr>
            <a:lstStyle/>
            <a:p>
              <a:pPr algn="ctr"/>
              <a:r>
                <a:rPr lang="en-US" altLang="zh-CN" sz="1600" i="1" dirty="0" smtClean="0">
                  <a:solidFill>
                    <a:srgbClr val="FF0000"/>
                  </a:solidFill>
                  <a:latin typeface="Times New Roman" pitchFamily="18" charset="0"/>
                  <a:ea typeface="楷体" pitchFamily="49" charset="-122"/>
                  <a:cs typeface="Times New Roman" pitchFamily="18" charset="0"/>
                </a:rPr>
                <a:t>Network</a:t>
              </a:r>
              <a:endParaRPr lang="en-US" altLang="zh-CN" sz="1600" dirty="0" smtClean="0">
                <a:solidFill>
                  <a:srgbClr val="FF0000"/>
                </a:solidFill>
                <a:latin typeface="Times New Roman" pitchFamily="18" charset="0"/>
                <a:ea typeface="楷体" pitchFamily="49" charset="-122"/>
                <a:cs typeface="Times New Roman" pitchFamily="18" charset="0"/>
              </a:endParaRPr>
            </a:p>
          </p:txBody>
        </p:sp>
        <p:sp>
          <p:nvSpPr>
            <p:cNvPr id="22" name="矩形 21"/>
            <p:cNvSpPr/>
            <p:nvPr/>
          </p:nvSpPr>
          <p:spPr>
            <a:xfrm>
              <a:off x="3497307" y="3365462"/>
              <a:ext cx="1152128" cy="338554"/>
            </a:xfrm>
            <a:prstGeom prst="rect">
              <a:avLst/>
            </a:prstGeom>
            <a:ln>
              <a:solidFill>
                <a:schemeClr val="tx1"/>
              </a:solidFill>
            </a:ln>
          </p:spPr>
          <p:txBody>
            <a:bodyPr wrap="square">
              <a:spAutoFit/>
            </a:bodyPr>
            <a:lstStyle/>
            <a:p>
              <a:pPr algn="ctr"/>
              <a:r>
                <a:rPr lang="en-US" altLang="zh-CN" sz="1600" i="1" dirty="0" smtClean="0">
                  <a:solidFill>
                    <a:srgbClr val="FF0000"/>
                  </a:solidFill>
                  <a:latin typeface="Times New Roman" pitchFamily="18" charset="0"/>
                  <a:ea typeface="楷体" pitchFamily="49" charset="-122"/>
                  <a:cs typeface="Times New Roman" pitchFamily="18" charset="0"/>
                </a:rPr>
                <a:t>Data</a:t>
              </a:r>
              <a:endParaRPr lang="en-US" altLang="zh-CN" sz="1600" dirty="0" smtClean="0">
                <a:solidFill>
                  <a:srgbClr val="FF0000"/>
                </a:solidFill>
                <a:latin typeface="Times New Roman" pitchFamily="18" charset="0"/>
                <a:ea typeface="楷体" pitchFamily="49" charset="-122"/>
                <a:cs typeface="Times New Roman" pitchFamily="18" charset="0"/>
              </a:endParaRPr>
            </a:p>
          </p:txBody>
        </p:sp>
        <p:sp>
          <p:nvSpPr>
            <p:cNvPr id="23" name="矩形 22"/>
            <p:cNvSpPr/>
            <p:nvPr/>
          </p:nvSpPr>
          <p:spPr>
            <a:xfrm>
              <a:off x="3497307" y="3705838"/>
              <a:ext cx="1152128" cy="338554"/>
            </a:xfrm>
            <a:prstGeom prst="rect">
              <a:avLst/>
            </a:prstGeom>
            <a:ln>
              <a:solidFill>
                <a:schemeClr val="tx1"/>
              </a:solidFill>
            </a:ln>
          </p:spPr>
          <p:txBody>
            <a:bodyPr wrap="square">
              <a:spAutoFit/>
            </a:bodyPr>
            <a:lstStyle/>
            <a:p>
              <a:pPr algn="ctr"/>
              <a:r>
                <a:rPr lang="en-US" altLang="zh-CN" sz="1600" i="1" dirty="0" smtClean="0">
                  <a:solidFill>
                    <a:srgbClr val="FF0000"/>
                  </a:solidFill>
                  <a:latin typeface="Times New Roman" pitchFamily="18" charset="0"/>
                  <a:ea typeface="楷体" pitchFamily="49" charset="-122"/>
                  <a:cs typeface="Times New Roman" pitchFamily="18" charset="0"/>
                </a:rPr>
                <a:t>System</a:t>
              </a:r>
              <a:endParaRPr lang="en-US" altLang="zh-CN" sz="1600" dirty="0" smtClean="0">
                <a:solidFill>
                  <a:srgbClr val="FF0000"/>
                </a:solidFill>
                <a:latin typeface="Times New Roman" pitchFamily="18" charset="0"/>
                <a:ea typeface="楷体" pitchFamily="49" charset="-122"/>
                <a:cs typeface="Times New Roman" pitchFamily="18" charset="0"/>
              </a:endParaRPr>
            </a:p>
          </p:txBody>
        </p:sp>
        <p:sp>
          <p:nvSpPr>
            <p:cNvPr id="24" name="矩形 23"/>
            <p:cNvSpPr/>
            <p:nvPr/>
          </p:nvSpPr>
          <p:spPr>
            <a:xfrm>
              <a:off x="4577427" y="2702751"/>
              <a:ext cx="3168352" cy="307777"/>
            </a:xfrm>
            <a:prstGeom prst="rect">
              <a:avLst/>
            </a:prstGeom>
          </p:spPr>
          <p:txBody>
            <a:bodyPr wrap="square">
              <a:spAutoFit/>
            </a:bodyPr>
            <a:lstStyle/>
            <a:p>
              <a:r>
                <a:rPr lang="en-US" altLang="zh-CN" sz="1400" dirty="0" smtClean="0">
                  <a:latin typeface="Times New Roman" pitchFamily="18" charset="0"/>
                  <a:ea typeface="楷体" pitchFamily="49" charset="-122"/>
                  <a:cs typeface="Times New Roman" pitchFamily="18" charset="0"/>
                </a:rPr>
                <a:t>affect the processes on HDFS nodes</a:t>
              </a:r>
              <a:endParaRPr lang="zh-CN" altLang="en-US" sz="1400" dirty="0">
                <a:latin typeface="Times New Roman" pitchFamily="18" charset="0"/>
                <a:ea typeface="楷体" pitchFamily="49" charset="-122"/>
                <a:cs typeface="Times New Roman" pitchFamily="18" charset="0"/>
              </a:endParaRPr>
            </a:p>
          </p:txBody>
        </p:sp>
        <p:sp>
          <p:nvSpPr>
            <p:cNvPr id="25" name="矩形 24"/>
            <p:cNvSpPr/>
            <p:nvPr/>
          </p:nvSpPr>
          <p:spPr>
            <a:xfrm>
              <a:off x="4577427" y="3369123"/>
              <a:ext cx="3168352" cy="307777"/>
            </a:xfrm>
            <a:prstGeom prst="rect">
              <a:avLst/>
            </a:prstGeom>
          </p:spPr>
          <p:txBody>
            <a:bodyPr wrap="square">
              <a:spAutoFit/>
            </a:bodyPr>
            <a:lstStyle/>
            <a:p>
              <a:r>
                <a:rPr lang="en-US" altLang="zh-CN" sz="1400" dirty="0" smtClean="0">
                  <a:latin typeface="Times New Roman" pitchFamily="18" charset="0"/>
                  <a:ea typeface="楷体" pitchFamily="49" charset="-122"/>
                  <a:cs typeface="Times New Roman" pitchFamily="18" charset="0"/>
                </a:rPr>
                <a:t>introduce errors in the data on </a:t>
              </a:r>
              <a:r>
                <a:rPr lang="en-US" altLang="zh-CN" sz="1400" dirty="0" err="1" smtClean="0">
                  <a:latin typeface="Times New Roman" pitchFamily="18" charset="0"/>
                  <a:ea typeface="楷体" pitchFamily="49" charset="-122"/>
                  <a:cs typeface="Times New Roman" pitchFamily="18" charset="0"/>
                </a:rPr>
                <a:t>datanodes</a:t>
              </a:r>
              <a:endParaRPr lang="zh-CN" altLang="en-US" sz="1400" dirty="0">
                <a:latin typeface="Times New Roman" pitchFamily="18" charset="0"/>
                <a:ea typeface="楷体" pitchFamily="49" charset="-122"/>
                <a:cs typeface="Times New Roman" pitchFamily="18" charset="0"/>
              </a:endParaRPr>
            </a:p>
          </p:txBody>
        </p:sp>
        <p:sp>
          <p:nvSpPr>
            <p:cNvPr id="26" name="矩形 25"/>
            <p:cNvSpPr/>
            <p:nvPr/>
          </p:nvSpPr>
          <p:spPr>
            <a:xfrm>
              <a:off x="4577427" y="3040207"/>
              <a:ext cx="3384376" cy="307777"/>
            </a:xfrm>
            <a:prstGeom prst="rect">
              <a:avLst/>
            </a:prstGeom>
          </p:spPr>
          <p:txBody>
            <a:bodyPr wrap="square">
              <a:spAutoFit/>
            </a:bodyPr>
            <a:lstStyle/>
            <a:p>
              <a:r>
                <a:rPr lang="en-US" altLang="zh-CN" sz="1400" dirty="0" smtClean="0">
                  <a:latin typeface="Times New Roman" pitchFamily="18" charset="0"/>
                  <a:ea typeface="楷体" pitchFamily="49" charset="-122"/>
                  <a:cs typeface="Times New Roman" pitchFamily="18" charset="0"/>
                </a:rPr>
                <a:t>bring anarchies to the network in  the cluster</a:t>
              </a:r>
              <a:endParaRPr lang="zh-CN" altLang="en-US" sz="1400" dirty="0">
                <a:latin typeface="Times New Roman" pitchFamily="18" charset="0"/>
                <a:ea typeface="楷体" pitchFamily="49" charset="-122"/>
                <a:cs typeface="Times New Roman" pitchFamily="18" charset="0"/>
              </a:endParaRPr>
            </a:p>
          </p:txBody>
        </p:sp>
        <p:sp>
          <p:nvSpPr>
            <p:cNvPr id="27" name="矩形 26"/>
            <p:cNvSpPr/>
            <p:nvPr/>
          </p:nvSpPr>
          <p:spPr>
            <a:xfrm>
              <a:off x="4577427" y="3721226"/>
              <a:ext cx="3168352" cy="307777"/>
            </a:xfrm>
            <a:prstGeom prst="rect">
              <a:avLst/>
            </a:prstGeom>
          </p:spPr>
          <p:txBody>
            <a:bodyPr wrap="square">
              <a:spAutoFit/>
            </a:bodyPr>
            <a:lstStyle/>
            <a:p>
              <a:r>
                <a:rPr lang="en-US" altLang="zh-CN" sz="1400" dirty="0" smtClean="0">
                  <a:latin typeface="Times New Roman" pitchFamily="18" charset="0"/>
                  <a:ea typeface="楷体" pitchFamily="49" charset="-122"/>
                  <a:cs typeface="Times New Roman" pitchFamily="18" charset="0"/>
                </a:rPr>
                <a:t>inject faults to OSs of the HDFS nodes</a:t>
              </a:r>
              <a:endParaRPr lang="zh-CN" altLang="en-US" sz="1400" dirty="0">
                <a:latin typeface="Times New Roman" pitchFamily="18" charset="0"/>
                <a:ea typeface="楷体" pitchFamily="49" charset="-122"/>
                <a:cs typeface="Times New Roman" pitchFamily="18" charset="0"/>
              </a:endParaRPr>
            </a:p>
          </p:txBody>
        </p:sp>
      </p:grpSp>
      <p:grpSp>
        <p:nvGrpSpPr>
          <p:cNvPr id="28" name="组合 27"/>
          <p:cNvGrpSpPr/>
          <p:nvPr/>
        </p:nvGrpSpPr>
        <p:grpSpPr>
          <a:xfrm>
            <a:off x="2614975" y="4766294"/>
            <a:ext cx="4261281" cy="678930"/>
            <a:chOff x="3497307" y="4632110"/>
            <a:chExt cx="4261281" cy="678930"/>
          </a:xfrm>
        </p:grpSpPr>
        <p:sp>
          <p:nvSpPr>
            <p:cNvPr id="29" name="矩形 28"/>
            <p:cNvSpPr/>
            <p:nvPr/>
          </p:nvSpPr>
          <p:spPr>
            <a:xfrm>
              <a:off x="3497307" y="4632110"/>
              <a:ext cx="1164937" cy="338554"/>
            </a:xfrm>
            <a:prstGeom prst="rect">
              <a:avLst/>
            </a:prstGeom>
            <a:ln>
              <a:solidFill>
                <a:schemeClr val="tx1"/>
              </a:solidFill>
            </a:ln>
          </p:spPr>
          <p:txBody>
            <a:bodyPr wrap="square">
              <a:spAutoFit/>
            </a:bodyPr>
            <a:lstStyle/>
            <a:p>
              <a:pPr algn="ctr"/>
              <a:r>
                <a:rPr lang="en-US" altLang="zh-CN" sz="1600" i="1" dirty="0">
                  <a:solidFill>
                    <a:srgbClr val="0070C0"/>
                  </a:solidFill>
                  <a:latin typeface="Times New Roman" pitchFamily="18" charset="0"/>
                  <a:ea typeface="楷体" pitchFamily="49" charset="-122"/>
                  <a:cs typeface="Times New Roman" pitchFamily="18" charset="0"/>
                </a:rPr>
                <a:t>Single</a:t>
              </a:r>
            </a:p>
          </p:txBody>
        </p:sp>
        <p:sp>
          <p:nvSpPr>
            <p:cNvPr id="30" name="矩形 29"/>
            <p:cNvSpPr/>
            <p:nvPr/>
          </p:nvSpPr>
          <p:spPr>
            <a:xfrm>
              <a:off x="3497307" y="4972486"/>
              <a:ext cx="1164937" cy="338554"/>
            </a:xfrm>
            <a:prstGeom prst="rect">
              <a:avLst/>
            </a:prstGeom>
            <a:ln>
              <a:solidFill>
                <a:schemeClr val="tx1"/>
              </a:solidFill>
            </a:ln>
          </p:spPr>
          <p:txBody>
            <a:bodyPr wrap="square">
              <a:spAutoFit/>
            </a:bodyPr>
            <a:lstStyle/>
            <a:p>
              <a:pPr algn="ctr"/>
              <a:r>
                <a:rPr lang="en-US" altLang="zh-CN" sz="1600" i="1" dirty="0">
                  <a:solidFill>
                    <a:srgbClr val="0070C0"/>
                  </a:solidFill>
                  <a:latin typeface="Times New Roman" pitchFamily="18" charset="0"/>
                  <a:ea typeface="楷体" pitchFamily="49" charset="-122"/>
                  <a:cs typeface="Times New Roman" pitchFamily="18" charset="0"/>
                </a:rPr>
                <a:t>All</a:t>
              </a:r>
            </a:p>
          </p:txBody>
        </p:sp>
        <p:sp>
          <p:nvSpPr>
            <p:cNvPr id="31" name="矩形 30"/>
            <p:cNvSpPr/>
            <p:nvPr/>
          </p:nvSpPr>
          <p:spPr>
            <a:xfrm>
              <a:off x="4590236" y="4647498"/>
              <a:ext cx="3168352" cy="307777"/>
            </a:xfrm>
            <a:prstGeom prst="rect">
              <a:avLst/>
            </a:prstGeom>
          </p:spPr>
          <p:txBody>
            <a:bodyPr wrap="square">
              <a:spAutoFit/>
            </a:bodyPr>
            <a:lstStyle/>
            <a:p>
              <a:r>
                <a:rPr lang="en-US" altLang="zh-CN" sz="1400" dirty="0" smtClean="0">
                  <a:solidFill>
                    <a:schemeClr val="bg1">
                      <a:lumMod val="65000"/>
                    </a:schemeClr>
                  </a:solidFill>
                  <a:latin typeface="Times New Roman" pitchFamily="18" charset="0"/>
                  <a:ea typeface="楷体" pitchFamily="49" charset="-122"/>
                  <a:cs typeface="Times New Roman" pitchFamily="18" charset="0"/>
                </a:rPr>
                <a:t>faults are chosen from a single fault type</a:t>
              </a:r>
              <a:endParaRPr lang="zh-CN" altLang="en-US" sz="1400" dirty="0">
                <a:solidFill>
                  <a:schemeClr val="bg1">
                    <a:lumMod val="65000"/>
                  </a:schemeClr>
                </a:solidFill>
                <a:latin typeface="Times New Roman" pitchFamily="18" charset="0"/>
                <a:ea typeface="楷体" pitchFamily="49" charset="-122"/>
                <a:cs typeface="Times New Roman" pitchFamily="18" charset="0"/>
              </a:endParaRPr>
            </a:p>
          </p:txBody>
        </p:sp>
        <p:sp>
          <p:nvSpPr>
            <p:cNvPr id="32" name="矩形 31"/>
            <p:cNvSpPr/>
            <p:nvPr/>
          </p:nvSpPr>
          <p:spPr>
            <a:xfrm>
              <a:off x="4590236" y="4986909"/>
              <a:ext cx="3168352" cy="307777"/>
            </a:xfrm>
            <a:prstGeom prst="rect">
              <a:avLst/>
            </a:prstGeom>
          </p:spPr>
          <p:txBody>
            <a:bodyPr wrap="square">
              <a:spAutoFit/>
            </a:bodyPr>
            <a:lstStyle/>
            <a:p>
              <a:r>
                <a:rPr lang="en-US" altLang="zh-CN" sz="1400" dirty="0" smtClean="0">
                  <a:solidFill>
                    <a:schemeClr val="bg1">
                      <a:lumMod val="65000"/>
                    </a:schemeClr>
                  </a:solidFill>
                  <a:latin typeface="Times New Roman" pitchFamily="18" charset="0"/>
                  <a:ea typeface="楷体" pitchFamily="49" charset="-122"/>
                  <a:cs typeface="Times New Roman" pitchFamily="18" charset="0"/>
                </a:rPr>
                <a:t>faults are chosen from all the four types</a:t>
              </a:r>
              <a:endParaRPr lang="zh-CN" altLang="en-US" sz="1400" dirty="0">
                <a:solidFill>
                  <a:schemeClr val="bg1">
                    <a:lumMod val="65000"/>
                  </a:schemeClr>
                </a:solidFill>
                <a:latin typeface="Times New Roman" pitchFamily="18" charset="0"/>
                <a:ea typeface="楷体" pitchFamily="49" charset="-122"/>
                <a:cs typeface="Times New Roman" pitchFamily="18" charset="0"/>
              </a:endParaRPr>
            </a:p>
          </p:txBody>
        </p:sp>
      </p:grpSp>
      <p:sp>
        <p:nvSpPr>
          <p:cNvPr id="33" name="矩形 32"/>
          <p:cNvSpPr/>
          <p:nvPr/>
        </p:nvSpPr>
        <p:spPr>
          <a:xfrm>
            <a:off x="7044423" y="2405787"/>
            <a:ext cx="1470799" cy="2031325"/>
          </a:xfrm>
          <a:prstGeom prst="rect">
            <a:avLst/>
          </a:prstGeom>
        </p:spPr>
        <p:txBody>
          <a:bodyPr wrap="square">
            <a:spAutoFit/>
          </a:bodyPr>
          <a:lstStyle/>
          <a:p>
            <a:r>
              <a:rPr lang="en-US" altLang="zh-CN" sz="1400" dirty="0" smtClean="0">
                <a:latin typeface="Times New Roman" pitchFamily="18" charset="0"/>
                <a:ea typeface="楷体" pitchFamily="49" charset="-122"/>
                <a:cs typeface="Times New Roman" pitchFamily="18" charset="0"/>
              </a:rPr>
              <a:t>Each trace </a:t>
            </a:r>
            <a:r>
              <a:rPr lang="en-US" altLang="zh-CN" sz="1400" dirty="0">
                <a:latin typeface="Times New Roman" pitchFamily="18" charset="0"/>
                <a:ea typeface="楷体" pitchFamily="49" charset="-122"/>
                <a:cs typeface="Times New Roman" pitchFamily="18" charset="0"/>
              </a:rPr>
              <a:t>file corresponds to a certain </a:t>
            </a:r>
            <a:r>
              <a:rPr lang="en-US" altLang="zh-CN" sz="1400" dirty="0" smtClean="0">
                <a:latin typeface="Times New Roman" pitchFamily="18" charset="0"/>
                <a:ea typeface="楷体" pitchFamily="49" charset="-122"/>
                <a:cs typeface="Times New Roman" pitchFamily="18" charset="0"/>
              </a:rPr>
              <a:t>scenario, considering different cluster size, request type, </a:t>
            </a:r>
            <a:endParaRPr lang="en-US" altLang="zh-CN" sz="1400" dirty="0">
              <a:latin typeface="Times New Roman" pitchFamily="18" charset="0"/>
              <a:ea typeface="楷体" pitchFamily="49" charset="-122"/>
              <a:cs typeface="Times New Roman" pitchFamily="18" charset="0"/>
            </a:endParaRPr>
          </a:p>
          <a:p>
            <a:r>
              <a:rPr lang="en-US" altLang="zh-CN" sz="1400" dirty="0" smtClean="0">
                <a:latin typeface="Times New Roman" pitchFamily="18" charset="0"/>
                <a:ea typeface="楷体" pitchFamily="49" charset="-122"/>
                <a:cs typeface="Times New Roman" pitchFamily="18" charset="0"/>
              </a:rPr>
              <a:t>workloads speed, injected </a:t>
            </a:r>
            <a:r>
              <a:rPr lang="en-US" altLang="zh-CN" sz="1400" dirty="0">
                <a:latin typeface="Times New Roman" pitchFamily="18" charset="0"/>
                <a:ea typeface="楷体" pitchFamily="49" charset="-122"/>
                <a:cs typeface="Times New Roman" pitchFamily="18" charset="0"/>
              </a:rPr>
              <a:t>faults, </a:t>
            </a:r>
            <a:r>
              <a:rPr lang="en-US" altLang="zh-CN" sz="1400" i="1" dirty="0">
                <a:latin typeface="Times New Roman" pitchFamily="18" charset="0"/>
                <a:ea typeface="楷体" pitchFamily="49" charset="-122"/>
                <a:cs typeface="Times New Roman" pitchFamily="18" charset="0"/>
              </a:rPr>
              <a:t>etc</a:t>
            </a:r>
            <a:r>
              <a:rPr lang="en-US" altLang="zh-CN" sz="1400" dirty="0" smtClean="0">
                <a:latin typeface="Times New Roman" pitchFamily="18" charset="0"/>
                <a:ea typeface="楷体" pitchFamily="49" charset="-122"/>
                <a:cs typeface="Times New Roman" pitchFamily="18" charset="0"/>
              </a:rPr>
              <a:t>.</a:t>
            </a:r>
          </a:p>
        </p:txBody>
      </p:sp>
      <p:grpSp>
        <p:nvGrpSpPr>
          <p:cNvPr id="36" name="组合 35"/>
          <p:cNvGrpSpPr/>
          <p:nvPr/>
        </p:nvGrpSpPr>
        <p:grpSpPr>
          <a:xfrm>
            <a:off x="539552" y="894288"/>
            <a:ext cx="1944216" cy="5127000"/>
            <a:chOff x="539552" y="894288"/>
            <a:chExt cx="1944216" cy="5127000"/>
          </a:xfrm>
        </p:grpSpPr>
        <p:sp>
          <p:nvSpPr>
            <p:cNvPr id="37" name="矩形 36"/>
            <p:cNvSpPr/>
            <p:nvPr/>
          </p:nvSpPr>
          <p:spPr>
            <a:xfrm>
              <a:off x="647564" y="1263620"/>
              <a:ext cx="1712670" cy="475766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845586" y="1608523"/>
              <a:ext cx="1296144" cy="338554"/>
            </a:xfrm>
            <a:prstGeom prst="rect">
              <a:avLst/>
            </a:prstGeom>
            <a:ln>
              <a:solidFill>
                <a:schemeClr val="tx1"/>
              </a:solidFill>
            </a:ln>
          </p:spPr>
          <p:txBody>
            <a:bodyPr wrap="square">
              <a:spAutoFit/>
            </a:bodyPr>
            <a:lstStyle/>
            <a:p>
              <a:pPr algn="ctr"/>
              <a:r>
                <a:rPr lang="en-US" altLang="zh-CN" sz="1600" i="1" dirty="0" smtClean="0">
                  <a:solidFill>
                    <a:srgbClr val="00B050"/>
                  </a:solidFill>
                  <a:latin typeface="Times New Roman" pitchFamily="18" charset="0"/>
                  <a:ea typeface="楷体" pitchFamily="49" charset="-122"/>
                  <a:cs typeface="Times New Roman" pitchFamily="18" charset="0"/>
                </a:rPr>
                <a:t>Normal</a:t>
              </a:r>
              <a:endParaRPr lang="en-US" altLang="zh-CN" sz="1600" dirty="0" smtClean="0">
                <a:solidFill>
                  <a:srgbClr val="00B050"/>
                </a:solidFill>
                <a:latin typeface="Times New Roman" pitchFamily="18" charset="0"/>
                <a:ea typeface="楷体" pitchFamily="49" charset="-122"/>
                <a:cs typeface="Times New Roman" pitchFamily="18" charset="0"/>
              </a:endParaRPr>
            </a:p>
          </p:txBody>
        </p:sp>
        <p:sp>
          <p:nvSpPr>
            <p:cNvPr id="39" name="矩形 38"/>
            <p:cNvSpPr/>
            <p:nvPr/>
          </p:nvSpPr>
          <p:spPr>
            <a:xfrm>
              <a:off x="827584" y="3183988"/>
              <a:ext cx="1296144" cy="338554"/>
            </a:xfrm>
            <a:prstGeom prst="rect">
              <a:avLst/>
            </a:prstGeom>
            <a:ln>
              <a:solidFill>
                <a:schemeClr val="tx1"/>
              </a:solidFill>
            </a:ln>
          </p:spPr>
          <p:txBody>
            <a:bodyPr wrap="square">
              <a:spAutoFit/>
            </a:bodyPr>
            <a:lstStyle/>
            <a:p>
              <a:pPr algn="ctr"/>
              <a:r>
                <a:rPr lang="en-US" altLang="zh-CN" sz="1600" i="1" dirty="0" smtClean="0">
                  <a:solidFill>
                    <a:srgbClr val="FF0000"/>
                  </a:solidFill>
                  <a:latin typeface="Times New Roman" pitchFamily="18" charset="0"/>
                  <a:ea typeface="楷体" pitchFamily="49" charset="-122"/>
                  <a:cs typeface="Times New Roman" pitchFamily="18" charset="0"/>
                </a:rPr>
                <a:t>Abnormal</a:t>
              </a:r>
              <a:endParaRPr lang="zh-CN" altLang="en-US" sz="1600" dirty="0">
                <a:solidFill>
                  <a:srgbClr val="FF0000"/>
                </a:solidFill>
                <a:latin typeface="Times New Roman" pitchFamily="18" charset="0"/>
                <a:ea typeface="楷体" pitchFamily="49" charset="-122"/>
                <a:cs typeface="Times New Roman" pitchFamily="18" charset="0"/>
              </a:endParaRPr>
            </a:p>
          </p:txBody>
        </p:sp>
        <p:sp>
          <p:nvSpPr>
            <p:cNvPr id="40" name="矩形 39"/>
            <p:cNvSpPr/>
            <p:nvPr/>
          </p:nvSpPr>
          <p:spPr>
            <a:xfrm>
              <a:off x="842078" y="4817632"/>
              <a:ext cx="1296144" cy="338554"/>
            </a:xfrm>
            <a:prstGeom prst="rect">
              <a:avLst/>
            </a:prstGeom>
            <a:ln>
              <a:solidFill>
                <a:schemeClr val="tx1"/>
              </a:solidFill>
            </a:ln>
          </p:spPr>
          <p:txBody>
            <a:bodyPr wrap="square">
              <a:spAutoFit/>
            </a:bodyPr>
            <a:lstStyle/>
            <a:p>
              <a:pPr algn="ctr"/>
              <a:r>
                <a:rPr lang="en-US" altLang="zh-CN" sz="1600" i="1" dirty="0" smtClean="0">
                  <a:solidFill>
                    <a:srgbClr val="0070C0"/>
                  </a:solidFill>
                  <a:latin typeface="Times New Roman" pitchFamily="18" charset="0"/>
                  <a:ea typeface="楷体" pitchFamily="49" charset="-122"/>
                  <a:cs typeface="Times New Roman" pitchFamily="18" charset="0"/>
                </a:rPr>
                <a:t>Combination</a:t>
              </a:r>
              <a:endParaRPr lang="zh-CN" altLang="en-US" sz="1600" dirty="0">
                <a:solidFill>
                  <a:srgbClr val="0070C0"/>
                </a:solidFill>
                <a:latin typeface="Times New Roman" pitchFamily="18" charset="0"/>
                <a:ea typeface="楷体" pitchFamily="49" charset="-122"/>
                <a:cs typeface="Times New Roman" pitchFamily="18" charset="0"/>
              </a:endParaRPr>
            </a:p>
          </p:txBody>
        </p:sp>
        <p:sp>
          <p:nvSpPr>
            <p:cNvPr id="41" name="矩形 40"/>
            <p:cNvSpPr/>
            <p:nvPr/>
          </p:nvSpPr>
          <p:spPr>
            <a:xfrm>
              <a:off x="539552" y="1897668"/>
              <a:ext cx="1908212" cy="523220"/>
            </a:xfrm>
            <a:prstGeom prst="rect">
              <a:avLst/>
            </a:prstGeom>
          </p:spPr>
          <p:txBody>
            <a:bodyPr wrap="square">
              <a:spAutoFit/>
            </a:bodyPr>
            <a:lstStyle/>
            <a:p>
              <a:pPr algn="ctr"/>
              <a:r>
                <a:rPr lang="en-US" altLang="zh-CN" sz="1400" dirty="0">
                  <a:latin typeface="Times New Roman" pitchFamily="18" charset="0"/>
                  <a:ea typeface="楷体" pitchFamily="49" charset="-122"/>
                  <a:cs typeface="Times New Roman" pitchFamily="18" charset="0"/>
                </a:rPr>
                <a:t>Collected when system</a:t>
              </a:r>
            </a:p>
            <a:p>
              <a:pPr algn="ctr"/>
              <a:r>
                <a:rPr lang="en-US" altLang="zh-CN" sz="1400" dirty="0">
                  <a:latin typeface="Times New Roman" pitchFamily="18" charset="0"/>
                  <a:ea typeface="楷体" pitchFamily="49" charset="-122"/>
                  <a:cs typeface="Times New Roman" pitchFamily="18" charset="0"/>
                </a:rPr>
                <a:t>running normally</a:t>
              </a:r>
            </a:p>
          </p:txBody>
        </p:sp>
        <p:sp>
          <p:nvSpPr>
            <p:cNvPr id="42" name="矩形 41"/>
            <p:cNvSpPr/>
            <p:nvPr/>
          </p:nvSpPr>
          <p:spPr>
            <a:xfrm>
              <a:off x="575556" y="3501008"/>
              <a:ext cx="1908212" cy="738664"/>
            </a:xfrm>
            <a:prstGeom prst="rect">
              <a:avLst/>
            </a:prstGeom>
          </p:spPr>
          <p:txBody>
            <a:bodyPr wrap="square">
              <a:spAutoFit/>
            </a:bodyPr>
            <a:lstStyle/>
            <a:p>
              <a:pPr algn="ctr"/>
              <a:r>
                <a:rPr lang="en-US" altLang="zh-CN" sz="1400" dirty="0">
                  <a:latin typeface="Times New Roman" pitchFamily="18" charset="0"/>
                  <a:ea typeface="楷体" pitchFamily="49" charset="-122"/>
                  <a:cs typeface="Times New Roman" pitchFamily="18" charset="0"/>
                </a:rPr>
                <a:t>Collected when a </a:t>
              </a:r>
            </a:p>
            <a:p>
              <a:pPr algn="ctr"/>
              <a:r>
                <a:rPr lang="en-US" altLang="zh-CN" sz="1400" dirty="0">
                  <a:latin typeface="Times New Roman" pitchFamily="18" charset="0"/>
                  <a:ea typeface="楷体" pitchFamily="49" charset="-122"/>
                  <a:cs typeface="Times New Roman" pitchFamily="18" charset="0"/>
                </a:rPr>
                <a:t>permanent fault injected </a:t>
              </a:r>
            </a:p>
          </p:txBody>
        </p:sp>
        <p:sp>
          <p:nvSpPr>
            <p:cNvPr id="43" name="矩形 42"/>
            <p:cNvSpPr/>
            <p:nvPr/>
          </p:nvSpPr>
          <p:spPr>
            <a:xfrm>
              <a:off x="539552" y="5138608"/>
              <a:ext cx="1908212" cy="738664"/>
            </a:xfrm>
            <a:prstGeom prst="rect">
              <a:avLst/>
            </a:prstGeom>
          </p:spPr>
          <p:txBody>
            <a:bodyPr wrap="square">
              <a:spAutoFit/>
            </a:bodyPr>
            <a:lstStyle/>
            <a:p>
              <a:pPr algn="ctr"/>
              <a:r>
                <a:rPr lang="en-US" altLang="zh-CN" sz="1400" dirty="0">
                  <a:latin typeface="Times New Roman" pitchFamily="18" charset="0"/>
                  <a:ea typeface="楷体" pitchFamily="49" charset="-122"/>
                  <a:cs typeface="Times New Roman" pitchFamily="18" charset="0"/>
                </a:rPr>
                <a:t>Collected when system </a:t>
              </a:r>
            </a:p>
            <a:p>
              <a:pPr algn="ctr"/>
              <a:r>
                <a:rPr lang="en-US" altLang="zh-CN" sz="1400" dirty="0">
                  <a:latin typeface="Times New Roman" pitchFamily="18" charset="0"/>
                  <a:ea typeface="楷体" pitchFamily="49" charset="-122"/>
                  <a:cs typeface="Times New Roman" pitchFamily="18" charset="0"/>
                </a:rPr>
                <a:t>encountering temporal faults</a:t>
              </a:r>
            </a:p>
          </p:txBody>
        </p:sp>
        <p:sp>
          <p:nvSpPr>
            <p:cNvPr id="44" name="矩形 43"/>
            <p:cNvSpPr/>
            <p:nvPr/>
          </p:nvSpPr>
          <p:spPr>
            <a:xfrm>
              <a:off x="887643" y="894288"/>
              <a:ext cx="1296144" cy="369332"/>
            </a:xfrm>
            <a:prstGeom prst="rect">
              <a:avLst/>
            </a:prstGeom>
          </p:spPr>
          <p:txBody>
            <a:bodyPr wrap="square">
              <a:spAutoFit/>
            </a:bodyPr>
            <a:lstStyle/>
            <a:p>
              <a:pPr algn="ctr"/>
              <a:r>
                <a:rPr lang="en-US" altLang="zh-CN" b="1" dirty="0" smtClean="0">
                  <a:latin typeface="Times New Roman" pitchFamily="18" charset="0"/>
                  <a:ea typeface="楷体" pitchFamily="49" charset="-122"/>
                  <a:cs typeface="Times New Roman" pitchFamily="18" charset="0"/>
                </a:rPr>
                <a:t>Class</a:t>
              </a:r>
              <a:endParaRPr lang="zh-CN" altLang="en-US" b="1" dirty="0">
                <a:latin typeface="Times New Roman" pitchFamily="18" charset="0"/>
                <a:ea typeface="楷体" pitchFamily="49" charset="-122"/>
                <a:cs typeface="Times New Roman" pitchFamily="18" charset="0"/>
              </a:endParaRPr>
            </a:p>
          </p:txBody>
        </p:sp>
        <p:cxnSp>
          <p:nvCxnSpPr>
            <p:cNvPr id="45" name="直接连接符 44"/>
            <p:cNvCxnSpPr/>
            <p:nvPr/>
          </p:nvCxnSpPr>
          <p:spPr>
            <a:xfrm>
              <a:off x="647564" y="2492896"/>
              <a:ext cx="1723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671268" y="4365104"/>
              <a:ext cx="170016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7" name="标题 1"/>
          <p:cNvSpPr>
            <a:spLocks noGrp="1"/>
          </p:cNvSpPr>
          <p:nvPr>
            <p:ph type="title"/>
          </p:nvPr>
        </p:nvSpPr>
        <p:spPr>
          <a:xfrm>
            <a:off x="0" y="0"/>
            <a:ext cx="9144000" cy="692696"/>
          </a:xfrm>
        </p:spPr>
        <p:txBody>
          <a:bodyPr anchor="b" anchorCtr="1">
            <a:normAutofit/>
          </a:bodyPr>
          <a:lstStyle/>
          <a:p>
            <a:r>
              <a:rPr lang="en-US" altLang="zh-CN" sz="3600" dirty="0" smtClean="0">
                <a:latin typeface="High Tower Text" pitchFamily="18" charset="0"/>
              </a:rPr>
              <a:t>Structure</a:t>
            </a:r>
            <a:endParaRPr lang="zh-CN" altLang="en-US" sz="3600" dirty="0">
              <a:latin typeface="High Tower Text" pitchFamily="18" charset="0"/>
            </a:endParaRPr>
          </a:p>
        </p:txBody>
      </p:sp>
      <p:sp>
        <p:nvSpPr>
          <p:cNvPr id="50"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17</a:t>
            </a:fld>
            <a:endParaRPr lang="zh-CN" altLang="en-US" dirty="0"/>
          </a:p>
        </p:txBody>
      </p:sp>
    </p:spTree>
    <p:extLst>
      <p:ext uri="{BB962C8B-B14F-4D97-AF65-F5344CB8AC3E}">
        <p14:creationId xmlns:p14="http://schemas.microsoft.com/office/powerpoint/2010/main" val="56947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18</a:t>
            </a:fld>
            <a:endParaRPr lang="zh-CN" altLang="en-US" dirty="0"/>
          </a:p>
        </p:txBody>
      </p:sp>
      <p:sp>
        <p:nvSpPr>
          <p:cNvPr id="5" name="标题 1"/>
          <p:cNvSpPr>
            <a:spLocks noGrp="1"/>
          </p:cNvSpPr>
          <p:nvPr>
            <p:ph type="title"/>
          </p:nvPr>
        </p:nvSpPr>
        <p:spPr>
          <a:xfrm>
            <a:off x="0" y="0"/>
            <a:ext cx="9144000" cy="692696"/>
          </a:xfrm>
        </p:spPr>
        <p:txBody>
          <a:bodyPr anchor="b" anchorCtr="1">
            <a:normAutofit/>
          </a:bodyPr>
          <a:lstStyle/>
          <a:p>
            <a:r>
              <a:rPr lang="en-US" altLang="zh-CN" sz="3600" dirty="0" smtClean="0">
                <a:latin typeface="High Tower Text" pitchFamily="18" charset="0"/>
              </a:rPr>
              <a:t>Statistics</a:t>
            </a:r>
            <a:endParaRPr lang="zh-CN" altLang="en-US" sz="3600" dirty="0">
              <a:latin typeface="High Tower Text" pitchFamily="18" charset="0"/>
            </a:endParaRPr>
          </a:p>
        </p:txBody>
      </p:sp>
      <p:sp>
        <p:nvSpPr>
          <p:cNvPr id="8" name="内容占位符 2"/>
          <p:cNvSpPr>
            <a:spLocks noGrp="1"/>
          </p:cNvSpPr>
          <p:nvPr>
            <p:ph idx="1"/>
          </p:nvPr>
        </p:nvSpPr>
        <p:spPr>
          <a:xfrm>
            <a:off x="457200" y="836712"/>
            <a:ext cx="8363272" cy="5420397"/>
          </a:xfrm>
        </p:spPr>
        <p:txBody>
          <a:bodyPr/>
          <a:lstStyle/>
          <a:p>
            <a:r>
              <a:rPr lang="en-US" altLang="zh-CN" sz="2400" dirty="0" smtClean="0">
                <a:latin typeface="Candara" pitchFamily="34" charset="0"/>
                <a:ea typeface="华文新魏" pitchFamily="2" charset="-122"/>
                <a:cs typeface="Times New Roman" pitchFamily="18" charset="0"/>
              </a:rPr>
              <a:t>The whole collection work lasted for </a:t>
            </a:r>
            <a:r>
              <a:rPr lang="en-US" altLang="zh-CN" sz="2400" dirty="0" smtClean="0">
                <a:solidFill>
                  <a:srgbClr val="FF0000"/>
                </a:solidFill>
                <a:latin typeface="Candara" pitchFamily="34" charset="0"/>
                <a:ea typeface="华文新魏" pitchFamily="2" charset="-122"/>
                <a:cs typeface="Times New Roman" pitchFamily="18" charset="0"/>
              </a:rPr>
              <a:t>more than half a year</a:t>
            </a:r>
            <a:r>
              <a:rPr lang="en-US" altLang="zh-CN" sz="2400" dirty="0" smtClean="0">
                <a:latin typeface="Candara" pitchFamily="34" charset="0"/>
                <a:ea typeface="华文新魏" pitchFamily="2" charset="-122"/>
                <a:cs typeface="Times New Roman" pitchFamily="18" charset="0"/>
              </a:rPr>
              <a:t>.</a:t>
            </a:r>
          </a:p>
          <a:p>
            <a:pPr>
              <a:spcBef>
                <a:spcPts val="1800"/>
              </a:spcBef>
            </a:pPr>
            <a:r>
              <a:rPr lang="en-US" altLang="zh-CN" sz="2400" dirty="0">
                <a:latin typeface="Candara" pitchFamily="34" charset="0"/>
                <a:ea typeface="华文新魏" pitchFamily="2" charset="-122"/>
                <a:cs typeface="Times New Roman" pitchFamily="18" charset="0"/>
              </a:rPr>
              <a:t>50 clients + (50+1) HDFS nodes + others </a:t>
            </a:r>
            <a:r>
              <a:rPr lang="en-US" altLang="zh-CN" sz="2400" dirty="0" smtClean="0">
                <a:solidFill>
                  <a:srgbClr val="FF0000"/>
                </a:solidFill>
                <a:latin typeface="Candara" pitchFamily="34" charset="0"/>
                <a:ea typeface="华文新魏" pitchFamily="2" charset="-122"/>
                <a:cs typeface="Times New Roman" pitchFamily="18" charset="0"/>
              </a:rPr>
              <a:t>&gt; 100 </a:t>
            </a:r>
            <a:r>
              <a:rPr lang="en-US" altLang="zh-CN" sz="2400" dirty="0" smtClean="0">
                <a:solidFill>
                  <a:srgbClr val="FF0000"/>
                </a:solidFill>
                <a:latin typeface="Candara" pitchFamily="34" charset="0"/>
                <a:ea typeface="华文新魏" pitchFamily="2" charset="-122"/>
                <a:cs typeface="Times New Roman" pitchFamily="18" charset="0"/>
              </a:rPr>
              <a:t>hosts</a:t>
            </a:r>
            <a:endParaRPr lang="en-US" altLang="zh-CN" sz="2400" dirty="0" smtClean="0">
              <a:solidFill>
                <a:srgbClr val="FF0000"/>
              </a:solidFill>
              <a:latin typeface="Candara" pitchFamily="34" charset="0"/>
              <a:ea typeface="华文新魏" pitchFamily="2" charset="-122"/>
              <a:cs typeface="Times New Roman" pitchFamily="18" charset="0"/>
            </a:endParaRPr>
          </a:p>
          <a:p>
            <a:r>
              <a:rPr lang="en-US" altLang="zh-CN" sz="2400" dirty="0">
                <a:latin typeface="Candara" pitchFamily="34" charset="0"/>
                <a:ea typeface="华文新魏" pitchFamily="2" charset="-122"/>
                <a:cs typeface="Times New Roman" pitchFamily="18" charset="0"/>
              </a:rPr>
              <a:t>inject 14 faults of 4 types</a:t>
            </a:r>
          </a:p>
          <a:p>
            <a:pPr>
              <a:spcBef>
                <a:spcPts val="1800"/>
              </a:spcBef>
            </a:pPr>
            <a:r>
              <a:rPr lang="en-US" altLang="zh-CN" sz="2400" dirty="0">
                <a:latin typeface="Candara" pitchFamily="34" charset="0"/>
                <a:ea typeface="华文新魏" pitchFamily="2" charset="-122"/>
                <a:cs typeface="Times New Roman" pitchFamily="18" charset="0"/>
              </a:rPr>
              <a:t>whole size of </a:t>
            </a:r>
            <a:r>
              <a:rPr lang="en-US" altLang="zh-CN" sz="2400" dirty="0" err="1">
                <a:latin typeface="Candara" pitchFamily="34" charset="0"/>
                <a:ea typeface="华文新魏" pitchFamily="2" charset="-122"/>
                <a:cs typeface="Times New Roman" pitchFamily="18" charset="0"/>
              </a:rPr>
              <a:t>TraceBench</a:t>
            </a:r>
            <a:r>
              <a:rPr lang="en-US" altLang="zh-CN" sz="2400" dirty="0">
                <a:latin typeface="Candara" pitchFamily="34" charset="0"/>
                <a:ea typeface="华文新魏" pitchFamily="2" charset="-122"/>
                <a:cs typeface="Times New Roman" pitchFamily="18" charset="0"/>
              </a:rPr>
              <a:t> </a:t>
            </a:r>
            <a:r>
              <a:rPr lang="zh-CN" altLang="en-US" sz="2400" dirty="0">
                <a:latin typeface="Candara" pitchFamily="34" charset="0"/>
                <a:ea typeface="华文新魏" pitchFamily="2" charset="-122"/>
                <a:cs typeface="Times New Roman" pitchFamily="18" charset="0"/>
              </a:rPr>
              <a:t>≈ </a:t>
            </a:r>
            <a:r>
              <a:rPr lang="en-US" altLang="zh-CN" sz="2400" dirty="0" smtClean="0">
                <a:solidFill>
                  <a:srgbClr val="FF0000"/>
                </a:solidFill>
                <a:latin typeface="Candara" pitchFamily="34" charset="0"/>
                <a:ea typeface="华文新魏" pitchFamily="2" charset="-122"/>
                <a:cs typeface="Times New Roman" pitchFamily="18" charset="0"/>
              </a:rPr>
              <a:t>3.2 GB</a:t>
            </a:r>
            <a:r>
              <a:rPr lang="en-US" altLang="zh-CN" sz="2400" dirty="0" smtClean="0">
                <a:latin typeface="Candara" pitchFamily="34" charset="0"/>
                <a:ea typeface="华文新魏" pitchFamily="2" charset="-122"/>
                <a:cs typeface="Times New Roman" pitchFamily="18" charset="0"/>
              </a:rPr>
              <a:t>,</a:t>
            </a:r>
            <a:r>
              <a:rPr lang="en-US" altLang="zh-CN" sz="2400" dirty="0" smtClean="0">
                <a:solidFill>
                  <a:srgbClr val="FF0000"/>
                </a:solidFill>
                <a:latin typeface="Candara" pitchFamily="34" charset="0"/>
                <a:ea typeface="华文新魏" pitchFamily="2" charset="-122"/>
                <a:cs typeface="Times New Roman" pitchFamily="18" charset="0"/>
              </a:rPr>
              <a:t> </a:t>
            </a:r>
            <a:r>
              <a:rPr lang="en-US" altLang="zh-CN" sz="2400" dirty="0" smtClean="0">
                <a:latin typeface="Candara" pitchFamily="34" charset="0"/>
                <a:ea typeface="华文新魏" pitchFamily="2" charset="-122"/>
                <a:cs typeface="Times New Roman" pitchFamily="18" charset="0"/>
              </a:rPr>
              <a:t>including:</a:t>
            </a:r>
            <a:endParaRPr lang="en-US" altLang="zh-CN" sz="2400" dirty="0" smtClean="0">
              <a:solidFill>
                <a:srgbClr val="FF0000"/>
              </a:solidFill>
              <a:latin typeface="Candara" pitchFamily="34" charset="0"/>
              <a:ea typeface="华文新魏" pitchFamily="2" charset="-122"/>
              <a:cs typeface="Times New Roman" pitchFamily="18" charset="0"/>
            </a:endParaRPr>
          </a:p>
          <a:p>
            <a:pPr lvl="2" indent="-342900"/>
            <a:r>
              <a:rPr lang="en-US" altLang="zh-CN" dirty="0">
                <a:latin typeface="Candara" pitchFamily="34" charset="0"/>
                <a:ea typeface="华文新魏" pitchFamily="2" charset="-122"/>
                <a:cs typeface="Times New Roman" pitchFamily="18" charset="0"/>
              </a:rPr>
              <a:t>361 </a:t>
            </a:r>
            <a:r>
              <a:rPr lang="en-US" altLang="zh-CN" dirty="0" smtClean="0">
                <a:latin typeface="Candara" pitchFamily="34" charset="0"/>
                <a:ea typeface="华文新魏" pitchFamily="2" charset="-122"/>
                <a:cs typeface="Times New Roman" pitchFamily="18" charset="0"/>
              </a:rPr>
              <a:t>trace files</a:t>
            </a:r>
            <a:endParaRPr lang="en-US" altLang="zh-CN" dirty="0">
              <a:latin typeface="Candara" pitchFamily="34" charset="0"/>
              <a:ea typeface="华文新魏" pitchFamily="2" charset="-122"/>
              <a:cs typeface="Times New Roman" pitchFamily="18" charset="0"/>
            </a:endParaRPr>
          </a:p>
          <a:p>
            <a:pPr lvl="2" indent="-342900"/>
            <a:r>
              <a:rPr lang="en-US" altLang="zh-CN" dirty="0">
                <a:latin typeface="Candara" pitchFamily="34" charset="0"/>
                <a:ea typeface="华文新魏" pitchFamily="2" charset="-122"/>
                <a:cs typeface="Times New Roman" pitchFamily="18" charset="0"/>
              </a:rPr>
              <a:t>366,487 traces</a:t>
            </a:r>
          </a:p>
          <a:p>
            <a:pPr lvl="2" indent="-342900"/>
            <a:r>
              <a:rPr lang="en-US" altLang="zh-CN" dirty="0">
                <a:latin typeface="Candara" pitchFamily="34" charset="0"/>
                <a:ea typeface="华文新魏" pitchFamily="2" charset="-122"/>
                <a:cs typeface="Times New Roman" pitchFamily="18" charset="0"/>
              </a:rPr>
              <a:t>14,724,959 events</a:t>
            </a:r>
          </a:p>
          <a:p>
            <a:pPr lvl="2" indent="-342900"/>
            <a:r>
              <a:rPr lang="en-US" altLang="zh-CN" dirty="0">
                <a:latin typeface="Candara" pitchFamily="34" charset="0"/>
                <a:ea typeface="华文新魏" pitchFamily="2" charset="-122"/>
                <a:cs typeface="Times New Roman" pitchFamily="18" charset="0"/>
              </a:rPr>
              <a:t>6,273,497 relationships</a:t>
            </a:r>
          </a:p>
          <a:p>
            <a:pPr>
              <a:spcBef>
                <a:spcPts val="1800"/>
              </a:spcBef>
            </a:pPr>
            <a:r>
              <a:rPr lang="en-US" altLang="zh-CN" sz="2400" dirty="0">
                <a:latin typeface="Candara" pitchFamily="34" charset="0"/>
                <a:ea typeface="华文新魏" pitchFamily="2" charset="-122"/>
                <a:cs typeface="Times New Roman" pitchFamily="18" charset="0"/>
              </a:rPr>
              <a:t>trace </a:t>
            </a:r>
            <a:r>
              <a:rPr lang="en-US" altLang="zh-CN" sz="2400" dirty="0" smtClean="0">
                <a:latin typeface="Candara" pitchFamily="34" charset="0"/>
                <a:ea typeface="华文新魏" pitchFamily="2" charset="-122"/>
                <a:cs typeface="Times New Roman" pitchFamily="18" charset="0"/>
              </a:rPr>
              <a:t>length = [</a:t>
            </a:r>
            <a:r>
              <a:rPr lang="en-US" altLang="zh-CN" sz="2400" dirty="0">
                <a:latin typeface="Candara" pitchFamily="34" charset="0"/>
                <a:ea typeface="华文新魏" pitchFamily="2" charset="-122"/>
                <a:cs typeface="Times New Roman" pitchFamily="18" charset="0"/>
              </a:rPr>
              <a:t>5, 420]</a:t>
            </a:r>
          </a:p>
          <a:p>
            <a:r>
              <a:rPr lang="en-US" altLang="zh-CN" sz="2400" dirty="0" smtClean="0">
                <a:latin typeface="Candara" pitchFamily="34" charset="0"/>
                <a:ea typeface="华文新魏" pitchFamily="2" charset="-122"/>
                <a:cs typeface="Times New Roman" pitchFamily="18" charset="0"/>
              </a:rPr>
              <a:t>nodes </a:t>
            </a:r>
            <a:r>
              <a:rPr lang="en-US" altLang="zh-CN" sz="2400" dirty="0">
                <a:latin typeface="Candara" pitchFamily="34" charset="0"/>
                <a:ea typeface="华文新魏" pitchFamily="2" charset="-122"/>
                <a:cs typeface="Times New Roman" pitchFamily="18" charset="0"/>
              </a:rPr>
              <a:t>per trace = [2, 44</a:t>
            </a:r>
            <a:r>
              <a:rPr lang="en-US" altLang="zh-CN" sz="2400" dirty="0" smtClean="0">
                <a:latin typeface="Candara" pitchFamily="34" charset="0"/>
                <a:ea typeface="华文新魏" pitchFamily="2" charset="-122"/>
                <a:cs typeface="Times New Roman" pitchFamily="18" charset="0"/>
              </a:rPr>
              <a:t>]</a:t>
            </a:r>
          </a:p>
          <a:p>
            <a:r>
              <a:rPr lang="en-US" altLang="zh-CN" sz="2400" dirty="0" smtClean="0">
                <a:latin typeface="Candara" pitchFamily="34" charset="0"/>
                <a:ea typeface="华文新魏" pitchFamily="2" charset="-122"/>
                <a:cs typeface="Times New Roman" pitchFamily="18" charset="0"/>
              </a:rPr>
              <a:t>……</a:t>
            </a:r>
            <a:endParaRPr lang="en-US" altLang="zh-CN" sz="2400" dirty="0">
              <a:latin typeface="Candara" pitchFamily="34" charset="0"/>
              <a:ea typeface="华文新魏" pitchFamily="2" charset="-122"/>
              <a:cs typeface="Times New Roman" pitchFamily="18" charset="0"/>
            </a:endParaRPr>
          </a:p>
          <a:p>
            <a:endParaRPr lang="en-US" altLang="zh-CN" sz="2400" dirty="0">
              <a:latin typeface="Candara" pitchFamily="34" charset="0"/>
              <a:ea typeface="华文新魏" pitchFamily="2" charset="-122"/>
              <a:cs typeface="Times New Roman" pitchFamily="18" charset="0"/>
            </a:endParaRPr>
          </a:p>
          <a:p>
            <a:endParaRPr lang="en-US" altLang="zh-CN" sz="2400" dirty="0" smtClean="0">
              <a:latin typeface="Candara" pitchFamily="34" charset="0"/>
              <a:ea typeface="华文新魏" pitchFamily="2" charset="-122"/>
              <a:cs typeface="Times New Roman" pitchFamily="18" charset="0"/>
            </a:endParaRPr>
          </a:p>
        </p:txBody>
      </p:sp>
    </p:spTree>
    <p:extLst>
      <p:ext uri="{BB962C8B-B14F-4D97-AF65-F5344CB8AC3E}">
        <p14:creationId xmlns:p14="http://schemas.microsoft.com/office/powerpoint/2010/main" val="189153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0"/>
            <a:ext cx="9144000" cy="692696"/>
          </a:xfrm>
        </p:spPr>
        <p:txBody>
          <a:bodyPr anchor="b" anchorCtr="1">
            <a:normAutofit/>
          </a:bodyPr>
          <a:lstStyle/>
          <a:p>
            <a:r>
              <a:rPr lang="en-US" altLang="zh-CN" sz="3600" dirty="0" smtClean="0">
                <a:latin typeface="High Tower Text" pitchFamily="18" charset="0"/>
              </a:rPr>
              <a:t>Collection Process</a:t>
            </a:r>
            <a:endParaRPr lang="zh-CN" altLang="en-US" sz="3600" dirty="0">
              <a:latin typeface="High Tower Text" pitchFamily="18" charset="0"/>
            </a:endParaRPr>
          </a:p>
        </p:txBody>
      </p:sp>
      <p:sp>
        <p:nvSpPr>
          <p:cNvPr id="5"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19</a:t>
            </a:fld>
            <a:endParaRPr lang="zh-CN" altLang="en-US" dirty="0"/>
          </a:p>
        </p:txBody>
      </p:sp>
      <p:grpSp>
        <p:nvGrpSpPr>
          <p:cNvPr id="7" name="组合 6"/>
          <p:cNvGrpSpPr/>
          <p:nvPr/>
        </p:nvGrpSpPr>
        <p:grpSpPr>
          <a:xfrm>
            <a:off x="179512" y="1052736"/>
            <a:ext cx="8856985" cy="5184576"/>
            <a:chOff x="179512" y="1196752"/>
            <a:chExt cx="8856985" cy="5184576"/>
          </a:xfrm>
        </p:grpSpPr>
        <p:sp>
          <p:nvSpPr>
            <p:cNvPr id="8" name="矩形 7"/>
            <p:cNvSpPr/>
            <p:nvPr/>
          </p:nvSpPr>
          <p:spPr>
            <a:xfrm>
              <a:off x="179512" y="1196752"/>
              <a:ext cx="8856984" cy="518457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rgbClr val="FF0000"/>
                </a:solidFill>
              </a:endParaRPr>
            </a:p>
          </p:txBody>
        </p:sp>
        <p:sp>
          <p:nvSpPr>
            <p:cNvPr id="9" name="TextBox 8"/>
            <p:cNvSpPr txBox="1"/>
            <p:nvPr/>
          </p:nvSpPr>
          <p:spPr>
            <a:xfrm>
              <a:off x="7524329" y="5995316"/>
              <a:ext cx="1512168" cy="369332"/>
            </a:xfrm>
            <a:prstGeom prst="rect">
              <a:avLst/>
            </a:prstGeom>
            <a:noFill/>
          </p:spPr>
          <p:txBody>
            <a:bodyPr wrap="square" rtlCol="0">
              <a:spAutoFit/>
            </a:bodyPr>
            <a:lstStyle/>
            <a:p>
              <a:pPr algn="r"/>
              <a:r>
                <a:rPr lang="en-US" altLang="zh-CN" dirty="0" err="1" smtClean="0"/>
                <a:t>CloudStack</a:t>
              </a:r>
              <a:endParaRPr lang="zh-CN" altLang="en-US" dirty="0" smtClean="0"/>
            </a:p>
          </p:txBody>
        </p:sp>
      </p:grpSp>
      <p:grpSp>
        <p:nvGrpSpPr>
          <p:cNvPr id="10" name="组合 9"/>
          <p:cNvGrpSpPr/>
          <p:nvPr/>
        </p:nvGrpSpPr>
        <p:grpSpPr>
          <a:xfrm>
            <a:off x="1857356" y="1221660"/>
            <a:ext cx="5482161" cy="1012274"/>
            <a:chOff x="3214678" y="928670"/>
            <a:chExt cx="5482161" cy="1012274"/>
          </a:xfrm>
        </p:grpSpPr>
        <p:sp>
          <p:nvSpPr>
            <p:cNvPr id="11" name="矩形 10"/>
            <p:cNvSpPr/>
            <p:nvPr/>
          </p:nvSpPr>
          <p:spPr>
            <a:xfrm>
              <a:off x="3500430" y="1214422"/>
              <a:ext cx="1071570" cy="3571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latin typeface="Times New Roman" pitchFamily="18" charset="0"/>
                  <a:cs typeface="Times New Roman" pitchFamily="18" charset="0"/>
                </a:rPr>
                <a:t>client001</a:t>
              </a:r>
              <a:endParaRPr lang="zh-CN" altLang="en-US" dirty="0">
                <a:latin typeface="Times New Roman" pitchFamily="18" charset="0"/>
                <a:cs typeface="Times New Roman" pitchFamily="18" charset="0"/>
              </a:endParaRPr>
            </a:p>
          </p:txBody>
        </p:sp>
        <p:sp>
          <p:nvSpPr>
            <p:cNvPr id="12" name="矩形 11"/>
            <p:cNvSpPr/>
            <p:nvPr/>
          </p:nvSpPr>
          <p:spPr>
            <a:xfrm>
              <a:off x="5072066" y="1214422"/>
              <a:ext cx="1071570" cy="3571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latin typeface="Times New Roman" pitchFamily="18" charset="0"/>
                  <a:cs typeface="Times New Roman" pitchFamily="18" charset="0"/>
                </a:rPr>
                <a:t>client002</a:t>
              </a:r>
              <a:endParaRPr lang="zh-CN" altLang="en-US" dirty="0">
                <a:latin typeface="Times New Roman" pitchFamily="18" charset="0"/>
                <a:cs typeface="Times New Roman" pitchFamily="18" charset="0"/>
              </a:endParaRPr>
            </a:p>
          </p:txBody>
        </p:sp>
        <p:sp>
          <p:nvSpPr>
            <p:cNvPr id="13" name="矩形 12"/>
            <p:cNvSpPr/>
            <p:nvPr/>
          </p:nvSpPr>
          <p:spPr>
            <a:xfrm>
              <a:off x="7286644" y="1214422"/>
              <a:ext cx="1071570" cy="3571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err="1" smtClean="0">
                  <a:latin typeface="Times New Roman" pitchFamily="18" charset="0"/>
                  <a:cs typeface="Times New Roman" pitchFamily="18" charset="0"/>
                </a:rPr>
                <a:t>clientN</a:t>
              </a:r>
              <a:endParaRPr lang="zh-CN" altLang="en-US" dirty="0">
                <a:latin typeface="Times New Roman" pitchFamily="18" charset="0"/>
                <a:cs typeface="Times New Roman" pitchFamily="18" charset="0"/>
              </a:endParaRPr>
            </a:p>
          </p:txBody>
        </p:sp>
        <p:sp>
          <p:nvSpPr>
            <p:cNvPr id="14" name="TextBox 13"/>
            <p:cNvSpPr txBox="1"/>
            <p:nvPr/>
          </p:nvSpPr>
          <p:spPr>
            <a:xfrm>
              <a:off x="6572264" y="1142984"/>
              <a:ext cx="415498"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a:t>
              </a:r>
            </a:p>
          </p:txBody>
        </p:sp>
        <p:sp>
          <p:nvSpPr>
            <p:cNvPr id="15" name="矩形 14"/>
            <p:cNvSpPr/>
            <p:nvPr/>
          </p:nvSpPr>
          <p:spPr>
            <a:xfrm>
              <a:off x="3214678" y="928670"/>
              <a:ext cx="5429288" cy="928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16" name="TextBox 15"/>
            <p:cNvSpPr txBox="1"/>
            <p:nvPr/>
          </p:nvSpPr>
          <p:spPr>
            <a:xfrm>
              <a:off x="7858148" y="1571612"/>
              <a:ext cx="838691" cy="369332"/>
            </a:xfrm>
            <a:prstGeom prst="rect">
              <a:avLst/>
            </a:prstGeom>
            <a:noFill/>
          </p:spPr>
          <p:txBody>
            <a:bodyPr wrap="none" rtlCol="0">
              <a:spAutoFit/>
            </a:bodyPr>
            <a:lstStyle/>
            <a:p>
              <a:r>
                <a:rPr lang="en-US" altLang="zh-CN" dirty="0">
                  <a:latin typeface="Times New Roman" pitchFamily="18" charset="0"/>
                  <a:cs typeface="Times New Roman" pitchFamily="18" charset="0"/>
                </a:rPr>
                <a:t>C</a:t>
              </a:r>
              <a:r>
                <a:rPr lang="en-US" altLang="zh-CN" dirty="0" smtClean="0">
                  <a:latin typeface="Times New Roman" pitchFamily="18" charset="0"/>
                  <a:cs typeface="Times New Roman" pitchFamily="18" charset="0"/>
                </a:rPr>
                <a:t>lients</a:t>
              </a:r>
              <a:endParaRPr lang="zh-CN" altLang="en-US" dirty="0">
                <a:latin typeface="Times New Roman" pitchFamily="18" charset="0"/>
                <a:cs typeface="Times New Roman" pitchFamily="18" charset="0"/>
              </a:endParaRPr>
            </a:p>
          </p:txBody>
        </p:sp>
      </p:grpSp>
      <p:grpSp>
        <p:nvGrpSpPr>
          <p:cNvPr id="17" name="组合 16"/>
          <p:cNvGrpSpPr/>
          <p:nvPr/>
        </p:nvGrpSpPr>
        <p:grpSpPr>
          <a:xfrm>
            <a:off x="1857356" y="4507808"/>
            <a:ext cx="5489479" cy="1369464"/>
            <a:chOff x="3071802" y="2285992"/>
            <a:chExt cx="5489479" cy="1369464"/>
          </a:xfrm>
        </p:grpSpPr>
        <p:sp>
          <p:nvSpPr>
            <p:cNvPr id="18" name="矩形 17"/>
            <p:cNvSpPr/>
            <p:nvPr/>
          </p:nvSpPr>
          <p:spPr>
            <a:xfrm>
              <a:off x="3214678" y="2428868"/>
              <a:ext cx="1500198" cy="3571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latin typeface="Times New Roman" pitchFamily="18" charset="0"/>
                  <a:cs typeface="Times New Roman" pitchFamily="18" charset="0"/>
                </a:rPr>
                <a:t>Datanode001</a:t>
              </a:r>
              <a:endParaRPr lang="zh-CN" altLang="en-US" dirty="0">
                <a:latin typeface="Times New Roman" pitchFamily="18" charset="0"/>
                <a:cs typeface="Times New Roman" pitchFamily="18" charset="0"/>
              </a:endParaRPr>
            </a:p>
          </p:txBody>
        </p:sp>
        <p:sp>
          <p:nvSpPr>
            <p:cNvPr id="19" name="矩形 18"/>
            <p:cNvSpPr/>
            <p:nvPr/>
          </p:nvSpPr>
          <p:spPr>
            <a:xfrm>
              <a:off x="4857752" y="2428868"/>
              <a:ext cx="1500198" cy="3571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latin typeface="Times New Roman" pitchFamily="18" charset="0"/>
                  <a:cs typeface="Times New Roman" pitchFamily="18" charset="0"/>
                </a:rPr>
                <a:t>Datanode002</a:t>
              </a:r>
              <a:endParaRPr lang="zh-CN" altLang="en-US" dirty="0">
                <a:latin typeface="Times New Roman" pitchFamily="18" charset="0"/>
                <a:cs typeface="Times New Roman" pitchFamily="18" charset="0"/>
              </a:endParaRPr>
            </a:p>
          </p:txBody>
        </p:sp>
        <p:sp>
          <p:nvSpPr>
            <p:cNvPr id="20" name="矩形 19"/>
            <p:cNvSpPr/>
            <p:nvPr/>
          </p:nvSpPr>
          <p:spPr>
            <a:xfrm>
              <a:off x="6858016" y="2428868"/>
              <a:ext cx="1500198" cy="3571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smtClean="0">
                  <a:latin typeface="Times New Roman" pitchFamily="18" charset="0"/>
                  <a:cs typeface="Times New Roman" pitchFamily="18" charset="0"/>
                </a:rPr>
                <a:t>DatanodeM</a:t>
              </a:r>
              <a:endParaRPr lang="zh-CN" altLang="en-US" dirty="0">
                <a:latin typeface="Times New Roman" pitchFamily="18" charset="0"/>
                <a:cs typeface="Times New Roman" pitchFamily="18" charset="0"/>
              </a:endParaRPr>
            </a:p>
          </p:txBody>
        </p:sp>
        <p:sp>
          <p:nvSpPr>
            <p:cNvPr id="21" name="TextBox 20"/>
            <p:cNvSpPr txBox="1"/>
            <p:nvPr/>
          </p:nvSpPr>
          <p:spPr>
            <a:xfrm>
              <a:off x="6429388" y="2357430"/>
              <a:ext cx="415498"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a:t>
              </a:r>
            </a:p>
          </p:txBody>
        </p:sp>
        <p:sp>
          <p:nvSpPr>
            <p:cNvPr id="22" name="矩形 21"/>
            <p:cNvSpPr/>
            <p:nvPr/>
          </p:nvSpPr>
          <p:spPr>
            <a:xfrm>
              <a:off x="3071802" y="2285992"/>
              <a:ext cx="5429288" cy="13573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23" name="TextBox 22"/>
            <p:cNvSpPr txBox="1"/>
            <p:nvPr/>
          </p:nvSpPr>
          <p:spPr>
            <a:xfrm>
              <a:off x="7786710" y="3286124"/>
              <a:ext cx="774571"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HDFS</a:t>
              </a:r>
              <a:endParaRPr lang="zh-CN" altLang="en-US" dirty="0">
                <a:latin typeface="Times New Roman" pitchFamily="18" charset="0"/>
                <a:cs typeface="Times New Roman" pitchFamily="18" charset="0"/>
              </a:endParaRPr>
            </a:p>
          </p:txBody>
        </p:sp>
        <p:sp>
          <p:nvSpPr>
            <p:cNvPr id="24" name="矩形 23"/>
            <p:cNvSpPr/>
            <p:nvPr/>
          </p:nvSpPr>
          <p:spPr>
            <a:xfrm>
              <a:off x="5143504" y="3143248"/>
              <a:ext cx="1285884" cy="3571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smtClean="0">
                  <a:latin typeface="Times New Roman" pitchFamily="18" charset="0"/>
                  <a:cs typeface="Times New Roman" pitchFamily="18" charset="0"/>
                </a:rPr>
                <a:t>Namenode</a:t>
              </a:r>
              <a:endParaRPr lang="zh-CN" altLang="en-US" dirty="0">
                <a:latin typeface="Times New Roman" pitchFamily="18" charset="0"/>
                <a:cs typeface="Times New Roman" pitchFamily="18" charset="0"/>
              </a:endParaRPr>
            </a:p>
          </p:txBody>
        </p:sp>
        <p:cxnSp>
          <p:nvCxnSpPr>
            <p:cNvPr id="25" name="直接连接符 24"/>
            <p:cNvCxnSpPr>
              <a:stCxn id="18" idx="2"/>
              <a:endCxn id="24" idx="0"/>
            </p:cNvCxnSpPr>
            <p:nvPr/>
          </p:nvCxnSpPr>
          <p:spPr>
            <a:xfrm rot="16200000" flipH="1">
              <a:off x="4697016" y="2053818"/>
              <a:ext cx="357190" cy="1821669"/>
            </a:xfrm>
            <a:prstGeom prst="line">
              <a:avLst/>
            </a:prstGeom>
            <a:ln w="28575">
              <a:prstDash val="dash"/>
            </a:ln>
          </p:spPr>
          <p:style>
            <a:lnRef idx="1">
              <a:schemeClr val="accent3"/>
            </a:lnRef>
            <a:fillRef idx="0">
              <a:schemeClr val="accent3"/>
            </a:fillRef>
            <a:effectRef idx="0">
              <a:schemeClr val="accent3"/>
            </a:effectRef>
            <a:fontRef idx="minor">
              <a:schemeClr val="tx1"/>
            </a:fontRef>
          </p:style>
        </p:cxnSp>
        <p:cxnSp>
          <p:nvCxnSpPr>
            <p:cNvPr id="26" name="直接连接符 25"/>
            <p:cNvCxnSpPr>
              <a:stCxn id="19" idx="2"/>
              <a:endCxn id="24" idx="0"/>
            </p:cNvCxnSpPr>
            <p:nvPr/>
          </p:nvCxnSpPr>
          <p:spPr>
            <a:xfrm rot="16200000" flipH="1">
              <a:off x="5518553" y="2875355"/>
              <a:ext cx="357190" cy="178595"/>
            </a:xfrm>
            <a:prstGeom prst="line">
              <a:avLst/>
            </a:prstGeom>
            <a:ln w="28575">
              <a:prstDash val="dash"/>
            </a:ln>
          </p:spPr>
          <p:style>
            <a:lnRef idx="1">
              <a:schemeClr val="accent3"/>
            </a:lnRef>
            <a:fillRef idx="0">
              <a:schemeClr val="accent3"/>
            </a:fillRef>
            <a:effectRef idx="0">
              <a:schemeClr val="accent3"/>
            </a:effectRef>
            <a:fontRef idx="minor">
              <a:schemeClr val="tx1"/>
            </a:fontRef>
          </p:style>
        </p:cxnSp>
        <p:cxnSp>
          <p:nvCxnSpPr>
            <p:cNvPr id="27" name="直接连接符 26"/>
            <p:cNvCxnSpPr>
              <a:stCxn id="20" idx="2"/>
              <a:endCxn id="24" idx="0"/>
            </p:cNvCxnSpPr>
            <p:nvPr/>
          </p:nvCxnSpPr>
          <p:spPr>
            <a:xfrm rot="5400000">
              <a:off x="6518686" y="2053819"/>
              <a:ext cx="357190" cy="1821669"/>
            </a:xfrm>
            <a:prstGeom prst="line">
              <a:avLst/>
            </a:prstGeom>
            <a:ln w="28575">
              <a:prstDash val="dash"/>
            </a:ln>
          </p:spPr>
          <p:style>
            <a:lnRef idx="1">
              <a:schemeClr val="accent3"/>
            </a:lnRef>
            <a:fillRef idx="0">
              <a:schemeClr val="accent3"/>
            </a:fillRef>
            <a:effectRef idx="0">
              <a:schemeClr val="accent3"/>
            </a:effectRef>
            <a:fontRef idx="minor">
              <a:schemeClr val="tx1"/>
            </a:fontRef>
          </p:style>
        </p:cxnSp>
      </p:grpSp>
      <p:sp>
        <p:nvSpPr>
          <p:cNvPr id="28" name="矩形 27"/>
          <p:cNvSpPr/>
          <p:nvPr/>
        </p:nvSpPr>
        <p:spPr>
          <a:xfrm>
            <a:off x="2714612" y="3007610"/>
            <a:ext cx="1857388" cy="5000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dirty="0" err="1" smtClean="0">
                <a:latin typeface="Times New Roman" pitchFamily="18" charset="0"/>
                <a:cs typeface="Times New Roman" pitchFamily="18" charset="0"/>
              </a:rPr>
              <a:t>MTracer</a:t>
            </a:r>
            <a:r>
              <a:rPr lang="en-US" altLang="zh-CN" sz="1600" dirty="0" smtClean="0">
                <a:latin typeface="Times New Roman" pitchFamily="18" charset="0"/>
                <a:cs typeface="Times New Roman" pitchFamily="18" charset="0"/>
              </a:rPr>
              <a:t> Server</a:t>
            </a:r>
            <a:endParaRPr lang="zh-CN" altLang="en-US" sz="1600" dirty="0">
              <a:latin typeface="Times New Roman" pitchFamily="18" charset="0"/>
              <a:cs typeface="Times New Roman" pitchFamily="18" charset="0"/>
            </a:endParaRPr>
          </a:p>
        </p:txBody>
      </p:sp>
      <p:sp>
        <p:nvSpPr>
          <p:cNvPr id="29" name="矩形 28"/>
          <p:cNvSpPr/>
          <p:nvPr/>
        </p:nvSpPr>
        <p:spPr>
          <a:xfrm>
            <a:off x="428596" y="3007610"/>
            <a:ext cx="142876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Times New Roman" pitchFamily="18" charset="0"/>
                <a:cs typeface="Times New Roman" pitchFamily="18" charset="0"/>
              </a:rPr>
              <a:t>controller</a:t>
            </a:r>
            <a:endParaRPr lang="zh-CN" altLang="en-US" dirty="0">
              <a:latin typeface="Times New Roman" pitchFamily="18" charset="0"/>
              <a:cs typeface="Times New Roman" pitchFamily="18" charset="0"/>
            </a:endParaRPr>
          </a:p>
        </p:txBody>
      </p:sp>
      <p:sp>
        <p:nvSpPr>
          <p:cNvPr id="30" name="矩形 29"/>
          <p:cNvSpPr/>
          <p:nvPr/>
        </p:nvSpPr>
        <p:spPr>
          <a:xfrm>
            <a:off x="7286644" y="3007610"/>
            <a:ext cx="1605836" cy="5000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latin typeface="Times New Roman" pitchFamily="18" charset="0"/>
                <a:cs typeface="Times New Roman" pitchFamily="18" charset="0"/>
              </a:rPr>
              <a:t>Ganglia Server</a:t>
            </a:r>
            <a:endParaRPr lang="zh-CN" altLang="en-US" dirty="0">
              <a:latin typeface="Times New Roman" pitchFamily="18" charset="0"/>
              <a:cs typeface="Times New Roman" pitchFamily="18" charset="0"/>
            </a:endParaRPr>
          </a:p>
        </p:txBody>
      </p:sp>
      <p:cxnSp>
        <p:nvCxnSpPr>
          <p:cNvPr id="31" name="直接箭头连接符 30"/>
          <p:cNvCxnSpPr/>
          <p:nvPr/>
        </p:nvCxnSpPr>
        <p:spPr>
          <a:xfrm rot="5400000">
            <a:off x="4679951" y="3328287"/>
            <a:ext cx="2357454" cy="1588"/>
          </a:xfrm>
          <a:prstGeom prst="straightConnector1">
            <a:avLst/>
          </a:prstGeom>
          <a:ln w="28575">
            <a:prstDash val="dash"/>
            <a:tailEnd type="arrow"/>
          </a:ln>
        </p:spPr>
        <p:style>
          <a:lnRef idx="1">
            <a:schemeClr val="accent6"/>
          </a:lnRef>
          <a:fillRef idx="0">
            <a:schemeClr val="accent6"/>
          </a:fillRef>
          <a:effectRef idx="0">
            <a:schemeClr val="accent6"/>
          </a:effectRef>
          <a:fontRef idx="minor">
            <a:schemeClr val="tx1"/>
          </a:fontRef>
        </p:style>
      </p:cxnSp>
      <p:sp>
        <p:nvSpPr>
          <p:cNvPr id="32" name="TextBox 31"/>
          <p:cNvSpPr txBox="1"/>
          <p:nvPr/>
        </p:nvSpPr>
        <p:spPr>
          <a:xfrm>
            <a:off x="5292080" y="2271205"/>
            <a:ext cx="1277914" cy="307777"/>
          </a:xfrm>
          <a:prstGeom prst="rect">
            <a:avLst/>
          </a:prstGeom>
          <a:noFill/>
        </p:spPr>
        <p:txBody>
          <a:bodyPr wrap="none" rtlCol="0">
            <a:spAutoFit/>
          </a:bodyPr>
          <a:lstStyle/>
          <a:p>
            <a:r>
              <a:rPr lang="en-US" altLang="zh-CN" sz="1400" dirty="0" smtClean="0">
                <a:latin typeface="Times New Roman" pitchFamily="18" charset="0"/>
                <a:cs typeface="Times New Roman" pitchFamily="18" charset="0"/>
              </a:rPr>
              <a:t>HDFS requests</a:t>
            </a:r>
            <a:endParaRPr lang="zh-CN" altLang="en-US" sz="1400" dirty="0">
              <a:latin typeface="Times New Roman" pitchFamily="18" charset="0"/>
              <a:cs typeface="Times New Roman" pitchFamily="18" charset="0"/>
            </a:endParaRPr>
          </a:p>
        </p:txBody>
      </p:sp>
      <p:cxnSp>
        <p:nvCxnSpPr>
          <p:cNvPr id="33" name="直接箭头连接符 32"/>
          <p:cNvCxnSpPr>
            <a:stCxn id="28" idx="0"/>
          </p:cNvCxnSpPr>
          <p:nvPr/>
        </p:nvCxnSpPr>
        <p:spPr>
          <a:xfrm rot="5400000" flipH="1" flipV="1">
            <a:off x="3214679" y="2578981"/>
            <a:ext cx="857256" cy="2"/>
          </a:xfrm>
          <a:prstGeom prst="straightConnector1">
            <a:avLst/>
          </a:prstGeom>
          <a:ln w="28575">
            <a:prstDash val="dash"/>
            <a:tailEnd type="arrow"/>
          </a:ln>
        </p:spPr>
        <p:style>
          <a:lnRef idx="1">
            <a:schemeClr val="accent2"/>
          </a:lnRef>
          <a:fillRef idx="0">
            <a:schemeClr val="accent2"/>
          </a:fillRef>
          <a:effectRef idx="0">
            <a:schemeClr val="accent2"/>
          </a:effectRef>
          <a:fontRef idx="minor">
            <a:schemeClr val="tx1"/>
          </a:fontRef>
        </p:style>
      </p:cxnSp>
      <p:cxnSp>
        <p:nvCxnSpPr>
          <p:cNvPr id="34" name="直接箭头连接符 33"/>
          <p:cNvCxnSpPr>
            <a:stCxn id="28" idx="2"/>
          </p:cNvCxnSpPr>
          <p:nvPr/>
        </p:nvCxnSpPr>
        <p:spPr>
          <a:xfrm rot="5400000">
            <a:off x="3143240" y="4007742"/>
            <a:ext cx="1000132" cy="1588"/>
          </a:xfrm>
          <a:prstGeom prst="straightConnector1">
            <a:avLst/>
          </a:prstGeom>
          <a:ln w="28575">
            <a:prstDash val="dash"/>
            <a:tailEnd type="arrow"/>
          </a:ln>
        </p:spPr>
        <p:style>
          <a:lnRef idx="1">
            <a:schemeClr val="accent2"/>
          </a:lnRef>
          <a:fillRef idx="0">
            <a:schemeClr val="accent2"/>
          </a:fillRef>
          <a:effectRef idx="0">
            <a:schemeClr val="accent2"/>
          </a:effectRef>
          <a:fontRef idx="minor">
            <a:schemeClr val="tx1"/>
          </a:fontRef>
        </p:style>
      </p:cxnSp>
      <p:sp>
        <p:nvSpPr>
          <p:cNvPr id="35" name="TextBox 34"/>
          <p:cNvSpPr txBox="1"/>
          <p:nvPr/>
        </p:nvSpPr>
        <p:spPr>
          <a:xfrm>
            <a:off x="3452197" y="2293230"/>
            <a:ext cx="543739" cy="307777"/>
          </a:xfrm>
          <a:prstGeom prst="rect">
            <a:avLst/>
          </a:prstGeom>
          <a:noFill/>
        </p:spPr>
        <p:txBody>
          <a:bodyPr wrap="none" rtlCol="0">
            <a:spAutoFit/>
          </a:bodyPr>
          <a:lstStyle/>
          <a:p>
            <a:r>
              <a:rPr lang="en-US" altLang="zh-CN" sz="1400" dirty="0" smtClean="0">
                <a:latin typeface="Times New Roman" pitchFamily="18" charset="0"/>
                <a:cs typeface="Times New Roman" pitchFamily="18" charset="0"/>
              </a:rPr>
              <a:t>track</a:t>
            </a:r>
            <a:endParaRPr lang="zh-CN" altLang="en-US" sz="1400" dirty="0">
              <a:latin typeface="Times New Roman" pitchFamily="18" charset="0"/>
              <a:cs typeface="Times New Roman" pitchFamily="18" charset="0"/>
            </a:endParaRPr>
          </a:p>
        </p:txBody>
      </p:sp>
      <p:sp>
        <p:nvSpPr>
          <p:cNvPr id="36" name="TextBox 35"/>
          <p:cNvSpPr txBox="1"/>
          <p:nvPr/>
        </p:nvSpPr>
        <p:spPr>
          <a:xfrm>
            <a:off x="3452197" y="4007742"/>
            <a:ext cx="543739" cy="307777"/>
          </a:xfrm>
          <a:prstGeom prst="rect">
            <a:avLst/>
          </a:prstGeom>
          <a:noFill/>
        </p:spPr>
        <p:txBody>
          <a:bodyPr wrap="none" rtlCol="0">
            <a:spAutoFit/>
          </a:bodyPr>
          <a:lstStyle/>
          <a:p>
            <a:r>
              <a:rPr lang="en-US" altLang="zh-CN" sz="1400" dirty="0" smtClean="0">
                <a:latin typeface="Times New Roman" pitchFamily="18" charset="0"/>
                <a:cs typeface="Times New Roman" pitchFamily="18" charset="0"/>
              </a:rPr>
              <a:t>track</a:t>
            </a:r>
            <a:endParaRPr lang="zh-CN" altLang="en-US" sz="1400" dirty="0">
              <a:latin typeface="Times New Roman" pitchFamily="18" charset="0"/>
              <a:cs typeface="Times New Roman" pitchFamily="18" charset="0"/>
            </a:endParaRPr>
          </a:p>
        </p:txBody>
      </p:sp>
      <p:cxnSp>
        <p:nvCxnSpPr>
          <p:cNvPr id="37" name="直接箭头连接符 36"/>
          <p:cNvCxnSpPr>
            <a:stCxn id="29" idx="0"/>
          </p:cNvCxnSpPr>
          <p:nvPr/>
        </p:nvCxnSpPr>
        <p:spPr>
          <a:xfrm rot="5400000" flipH="1" flipV="1">
            <a:off x="839366" y="1989620"/>
            <a:ext cx="1321601" cy="71438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8" name="直接箭头连接符 37"/>
          <p:cNvCxnSpPr>
            <a:stCxn id="29" idx="3"/>
            <a:endCxn id="28" idx="1"/>
          </p:cNvCxnSpPr>
          <p:nvPr/>
        </p:nvCxnSpPr>
        <p:spPr>
          <a:xfrm>
            <a:off x="1857356" y="3257643"/>
            <a:ext cx="857256" cy="158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9" name="直接箭头连接符 38"/>
          <p:cNvCxnSpPr>
            <a:stCxn id="29" idx="2"/>
          </p:cNvCxnSpPr>
          <p:nvPr/>
        </p:nvCxnSpPr>
        <p:spPr>
          <a:xfrm rot="16200000" flipH="1">
            <a:off x="660770" y="3989882"/>
            <a:ext cx="1678792" cy="71438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725907" y="2293230"/>
            <a:ext cx="702821" cy="307777"/>
          </a:xfrm>
          <a:prstGeom prst="rect">
            <a:avLst/>
          </a:prstGeom>
          <a:noFill/>
        </p:spPr>
        <p:txBody>
          <a:bodyPr wrap="none" rtlCol="0">
            <a:spAutoFit/>
          </a:bodyPr>
          <a:lstStyle/>
          <a:p>
            <a:r>
              <a:rPr lang="en-US" altLang="zh-CN" sz="1400" dirty="0" smtClean="0">
                <a:latin typeface="Times New Roman" pitchFamily="18" charset="0"/>
                <a:cs typeface="Times New Roman" pitchFamily="18" charset="0"/>
              </a:rPr>
              <a:t>control</a:t>
            </a:r>
            <a:endParaRPr lang="zh-CN" altLang="en-US" sz="1400" dirty="0">
              <a:latin typeface="Times New Roman" pitchFamily="18" charset="0"/>
              <a:cs typeface="Times New Roman" pitchFamily="18" charset="0"/>
            </a:endParaRPr>
          </a:p>
        </p:txBody>
      </p:sp>
      <p:cxnSp>
        <p:nvCxnSpPr>
          <p:cNvPr id="41" name="直接箭头连接符 40"/>
          <p:cNvCxnSpPr>
            <a:stCxn id="30" idx="0"/>
            <a:endCxn id="15" idx="3"/>
          </p:cNvCxnSpPr>
          <p:nvPr/>
        </p:nvCxnSpPr>
        <p:spPr>
          <a:xfrm flipH="1" flipV="1">
            <a:off x="7286644" y="1686007"/>
            <a:ext cx="802918" cy="1321603"/>
          </a:xfrm>
          <a:prstGeom prst="straightConnector1">
            <a:avLst/>
          </a:prstGeom>
          <a:ln>
            <a:solidFill>
              <a:schemeClr val="accent4"/>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2" name="直接箭头连接符 41"/>
          <p:cNvCxnSpPr>
            <a:stCxn id="30" idx="2"/>
            <a:endCxn id="22" idx="3"/>
          </p:cNvCxnSpPr>
          <p:nvPr/>
        </p:nvCxnSpPr>
        <p:spPr>
          <a:xfrm flipH="1">
            <a:off x="7286644" y="3507676"/>
            <a:ext cx="802918" cy="1678793"/>
          </a:xfrm>
          <a:prstGeom prst="straightConnector1">
            <a:avLst/>
          </a:prstGeom>
          <a:ln>
            <a:solidFill>
              <a:schemeClr val="accent4"/>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3" name="直接箭头连接符 42"/>
          <p:cNvCxnSpPr>
            <a:stCxn id="30" idx="1"/>
            <a:endCxn id="28" idx="3"/>
          </p:cNvCxnSpPr>
          <p:nvPr/>
        </p:nvCxnSpPr>
        <p:spPr>
          <a:xfrm flipH="1">
            <a:off x="4572000" y="3257643"/>
            <a:ext cx="2714644" cy="0"/>
          </a:xfrm>
          <a:prstGeom prst="straightConnector1">
            <a:avLst/>
          </a:prstGeom>
          <a:ln>
            <a:solidFill>
              <a:schemeClr val="accent4"/>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591827" y="4079180"/>
            <a:ext cx="1027845" cy="523220"/>
          </a:xfrm>
          <a:prstGeom prst="rect">
            <a:avLst/>
          </a:prstGeom>
          <a:noFill/>
        </p:spPr>
        <p:txBody>
          <a:bodyPr wrap="none" rtlCol="0">
            <a:spAutoFit/>
          </a:bodyPr>
          <a:lstStyle/>
          <a:p>
            <a:pPr algn="ctr"/>
            <a:r>
              <a:rPr lang="en-US" altLang="zh-CN" sz="1400" dirty="0" smtClean="0">
                <a:latin typeface="Times New Roman" pitchFamily="18" charset="0"/>
                <a:cs typeface="Times New Roman" pitchFamily="18" charset="0"/>
              </a:rPr>
              <a:t>control</a:t>
            </a:r>
          </a:p>
          <a:p>
            <a:pPr algn="ctr"/>
            <a:r>
              <a:rPr lang="en-US" altLang="zh-CN" sz="1400" dirty="0" smtClean="0">
                <a:latin typeface="Times New Roman" pitchFamily="18" charset="0"/>
                <a:cs typeface="Times New Roman" pitchFamily="18" charset="0"/>
              </a:rPr>
              <a:t>inject faults</a:t>
            </a:r>
            <a:endParaRPr lang="zh-CN" altLang="en-US" sz="1400" dirty="0">
              <a:latin typeface="Times New Roman" pitchFamily="18" charset="0"/>
              <a:cs typeface="Times New Roman" pitchFamily="18" charset="0"/>
            </a:endParaRPr>
          </a:p>
        </p:txBody>
      </p:sp>
      <p:sp>
        <p:nvSpPr>
          <p:cNvPr id="45" name="TextBox 44"/>
          <p:cNvSpPr txBox="1"/>
          <p:nvPr/>
        </p:nvSpPr>
        <p:spPr>
          <a:xfrm>
            <a:off x="1857356" y="2936172"/>
            <a:ext cx="702821" cy="307777"/>
          </a:xfrm>
          <a:prstGeom prst="rect">
            <a:avLst/>
          </a:prstGeom>
          <a:noFill/>
        </p:spPr>
        <p:txBody>
          <a:bodyPr wrap="none" rtlCol="0">
            <a:spAutoFit/>
          </a:bodyPr>
          <a:lstStyle/>
          <a:p>
            <a:r>
              <a:rPr lang="en-US" altLang="zh-CN" sz="1400" dirty="0" smtClean="0">
                <a:latin typeface="Times New Roman" pitchFamily="18" charset="0"/>
                <a:cs typeface="Times New Roman" pitchFamily="18" charset="0"/>
              </a:rPr>
              <a:t>control</a:t>
            </a:r>
            <a:endParaRPr lang="zh-CN" altLang="en-US" sz="1400" dirty="0">
              <a:latin typeface="Times New Roman" pitchFamily="18" charset="0"/>
              <a:cs typeface="Times New Roman" pitchFamily="18" charset="0"/>
            </a:endParaRPr>
          </a:p>
        </p:txBody>
      </p:sp>
      <p:sp>
        <p:nvSpPr>
          <p:cNvPr id="46" name="TextBox 45"/>
          <p:cNvSpPr txBox="1"/>
          <p:nvPr/>
        </p:nvSpPr>
        <p:spPr>
          <a:xfrm>
            <a:off x="7643834" y="2221792"/>
            <a:ext cx="774443" cy="307777"/>
          </a:xfrm>
          <a:prstGeom prst="rect">
            <a:avLst/>
          </a:prstGeom>
          <a:noFill/>
        </p:spPr>
        <p:txBody>
          <a:bodyPr wrap="none" rtlCol="0">
            <a:spAutoFit/>
          </a:bodyPr>
          <a:lstStyle/>
          <a:p>
            <a:r>
              <a:rPr lang="en-US" altLang="zh-CN" sz="1400" dirty="0" smtClean="0">
                <a:latin typeface="Times New Roman" pitchFamily="18" charset="0"/>
                <a:cs typeface="Times New Roman" pitchFamily="18" charset="0"/>
              </a:rPr>
              <a:t>monitor</a:t>
            </a:r>
            <a:endParaRPr lang="zh-CN" altLang="en-US" sz="1400" dirty="0">
              <a:latin typeface="Times New Roman" pitchFamily="18" charset="0"/>
              <a:cs typeface="Times New Roman" pitchFamily="18" charset="0"/>
            </a:endParaRPr>
          </a:p>
        </p:txBody>
      </p:sp>
      <p:sp>
        <p:nvSpPr>
          <p:cNvPr id="47" name="TextBox 46"/>
          <p:cNvSpPr txBox="1"/>
          <p:nvPr/>
        </p:nvSpPr>
        <p:spPr>
          <a:xfrm>
            <a:off x="7715272" y="4079180"/>
            <a:ext cx="774443" cy="307777"/>
          </a:xfrm>
          <a:prstGeom prst="rect">
            <a:avLst/>
          </a:prstGeom>
          <a:noFill/>
        </p:spPr>
        <p:txBody>
          <a:bodyPr wrap="none" rtlCol="0">
            <a:spAutoFit/>
          </a:bodyPr>
          <a:lstStyle/>
          <a:p>
            <a:r>
              <a:rPr lang="en-US" altLang="zh-CN" sz="1400" dirty="0" smtClean="0">
                <a:latin typeface="Times New Roman" pitchFamily="18" charset="0"/>
                <a:cs typeface="Times New Roman" pitchFamily="18" charset="0"/>
              </a:rPr>
              <a:t>monitor</a:t>
            </a:r>
            <a:endParaRPr lang="zh-CN" altLang="en-US" sz="1400" dirty="0">
              <a:latin typeface="Times New Roman" pitchFamily="18" charset="0"/>
              <a:cs typeface="Times New Roman" pitchFamily="18" charset="0"/>
            </a:endParaRPr>
          </a:p>
        </p:txBody>
      </p:sp>
      <p:sp>
        <p:nvSpPr>
          <p:cNvPr id="48" name="TextBox 47"/>
          <p:cNvSpPr txBox="1"/>
          <p:nvPr/>
        </p:nvSpPr>
        <p:spPr>
          <a:xfrm>
            <a:off x="6500826" y="2936172"/>
            <a:ext cx="774443" cy="307777"/>
          </a:xfrm>
          <a:prstGeom prst="rect">
            <a:avLst/>
          </a:prstGeom>
          <a:noFill/>
        </p:spPr>
        <p:txBody>
          <a:bodyPr wrap="none" rtlCol="0">
            <a:spAutoFit/>
          </a:bodyPr>
          <a:lstStyle/>
          <a:p>
            <a:r>
              <a:rPr lang="en-US" altLang="zh-CN" sz="1400" dirty="0" smtClean="0">
                <a:latin typeface="Times New Roman" pitchFamily="18" charset="0"/>
                <a:cs typeface="Times New Roman" pitchFamily="18" charset="0"/>
              </a:rPr>
              <a:t>monitor</a:t>
            </a:r>
            <a:endParaRPr lang="zh-CN" altLang="en-US" sz="1400" dirty="0">
              <a:latin typeface="Times New Roman" pitchFamily="18" charset="0"/>
              <a:cs typeface="Times New Roman" pitchFamily="18" charset="0"/>
            </a:endParaRPr>
          </a:p>
        </p:txBody>
      </p:sp>
      <p:cxnSp>
        <p:nvCxnSpPr>
          <p:cNvPr id="49" name="肘形连接符 48"/>
          <p:cNvCxnSpPr/>
          <p:nvPr/>
        </p:nvCxnSpPr>
        <p:spPr>
          <a:xfrm rot="16200000" flipH="1">
            <a:off x="4535487" y="400123"/>
            <a:ext cx="1588" cy="6215106"/>
          </a:xfrm>
          <a:prstGeom prst="bentConnector3">
            <a:avLst>
              <a:gd name="adj1" fmla="val 15502776"/>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1857356" y="3485651"/>
            <a:ext cx="702821" cy="307777"/>
          </a:xfrm>
          <a:prstGeom prst="rect">
            <a:avLst/>
          </a:prstGeom>
          <a:noFill/>
        </p:spPr>
        <p:txBody>
          <a:bodyPr wrap="none" rtlCol="0">
            <a:spAutoFit/>
          </a:bodyPr>
          <a:lstStyle/>
          <a:p>
            <a:r>
              <a:rPr lang="en-US" altLang="zh-CN" sz="1400" dirty="0" smtClean="0">
                <a:latin typeface="Times New Roman" pitchFamily="18" charset="0"/>
                <a:cs typeface="Times New Roman" pitchFamily="18" charset="0"/>
              </a:rPr>
              <a:t>control</a:t>
            </a:r>
            <a:endParaRPr lang="zh-CN" altLang="en-US" sz="1400" dirty="0">
              <a:latin typeface="Times New Roman" pitchFamily="18" charset="0"/>
              <a:cs typeface="Times New Roman" pitchFamily="18" charset="0"/>
            </a:endParaRPr>
          </a:p>
        </p:txBody>
      </p:sp>
      <p:cxnSp>
        <p:nvCxnSpPr>
          <p:cNvPr id="51" name="肘形连接符 50"/>
          <p:cNvCxnSpPr/>
          <p:nvPr/>
        </p:nvCxnSpPr>
        <p:spPr>
          <a:xfrm rot="16200000" flipV="1">
            <a:off x="4535487" y="-99943"/>
            <a:ext cx="1588" cy="6215106"/>
          </a:xfrm>
          <a:prstGeom prst="bentConnector3">
            <a:avLst>
              <a:gd name="adj1" fmla="val 14395466"/>
            </a:avLst>
          </a:prstGeom>
          <a:ln>
            <a:solidFill>
              <a:schemeClr val="accent4"/>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6500826" y="2507544"/>
            <a:ext cx="774443" cy="307777"/>
          </a:xfrm>
          <a:prstGeom prst="rect">
            <a:avLst/>
          </a:prstGeom>
          <a:noFill/>
        </p:spPr>
        <p:txBody>
          <a:bodyPr wrap="none" rtlCol="0">
            <a:spAutoFit/>
          </a:bodyPr>
          <a:lstStyle/>
          <a:p>
            <a:r>
              <a:rPr lang="en-US" altLang="zh-CN" sz="1400" dirty="0" smtClean="0">
                <a:latin typeface="Times New Roman" pitchFamily="18" charset="0"/>
                <a:cs typeface="Times New Roman" pitchFamily="18" charset="0"/>
              </a:rPr>
              <a:t>monitor</a:t>
            </a:r>
            <a:endParaRPr lang="zh-CN" alt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39387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2" grpId="0"/>
      <p:bldP spid="35" grpId="0"/>
      <p:bldP spid="36" grpId="0"/>
      <p:bldP spid="40" grpId="0"/>
      <p:bldP spid="44" grpId="0"/>
      <p:bldP spid="45" grpId="0"/>
      <p:bldP spid="46" grpId="0"/>
      <p:bldP spid="47" grpId="0"/>
      <p:bldP spid="48" grpId="0"/>
      <p:bldP spid="50" grpId="0"/>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24944"/>
            <a:ext cx="9144000" cy="830997"/>
          </a:xfrm>
          <a:prstGeom prst="rect">
            <a:avLst/>
          </a:prstGeom>
          <a:noFill/>
        </p:spPr>
        <p:txBody>
          <a:bodyPr wrap="square" rtlCol="0">
            <a:spAutoFit/>
          </a:bodyPr>
          <a:lstStyle/>
          <a:p>
            <a:pPr algn="ctr"/>
            <a:r>
              <a:rPr lang="en-US" altLang="zh-CN" sz="4800" dirty="0" smtClean="0">
                <a:latin typeface="Simplified Arabic Fixed" pitchFamily="49" charset="-78"/>
                <a:cs typeface="Simplified Arabic Fixed" pitchFamily="49" charset="-78"/>
              </a:rPr>
              <a:t>Motivation</a:t>
            </a:r>
            <a:endParaRPr lang="zh-CN" altLang="en-US" sz="4800" dirty="0">
              <a:latin typeface="Simplified Arabic Fixed" pitchFamily="49" charset="-78"/>
              <a:cs typeface="Simplified Arabic Fixed" pitchFamily="49" charset="-78"/>
            </a:endParaRPr>
          </a:p>
        </p:txBody>
      </p:sp>
      <p:sp>
        <p:nvSpPr>
          <p:cNvPr id="6"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2</a:t>
            </a:fld>
            <a:endParaRPr lang="zh-CN" altLang="en-US" dirty="0"/>
          </a:p>
        </p:txBody>
      </p:sp>
    </p:spTree>
    <p:extLst>
      <p:ext uri="{BB962C8B-B14F-4D97-AF65-F5344CB8AC3E}">
        <p14:creationId xmlns:p14="http://schemas.microsoft.com/office/powerpoint/2010/main" val="28573974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0"/>
            <a:ext cx="9144000" cy="692696"/>
          </a:xfrm>
        </p:spPr>
        <p:txBody>
          <a:bodyPr anchor="b" anchorCtr="1">
            <a:normAutofit/>
          </a:bodyPr>
          <a:lstStyle/>
          <a:p>
            <a:r>
              <a:rPr lang="en-US" altLang="zh-CN" sz="3600" dirty="0" smtClean="0">
                <a:latin typeface="High Tower Text" pitchFamily="18" charset="0"/>
              </a:rPr>
              <a:t>Collection Process</a:t>
            </a:r>
            <a:endParaRPr lang="zh-CN" altLang="en-US" sz="3600" dirty="0">
              <a:latin typeface="High Tower Text" pitchFamily="18" charset="0"/>
            </a:endParaRPr>
          </a:p>
        </p:txBody>
      </p:sp>
      <p:sp>
        <p:nvSpPr>
          <p:cNvPr id="5" name="矩形 4"/>
          <p:cNvSpPr/>
          <p:nvPr/>
        </p:nvSpPr>
        <p:spPr>
          <a:xfrm>
            <a:off x="2411760" y="1309032"/>
            <a:ext cx="4824536" cy="695777"/>
          </a:xfrm>
          <a:prstGeom prst="rect">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sp>
        <p:nvSpPr>
          <p:cNvPr id="6" name="矩形 5"/>
          <p:cNvSpPr/>
          <p:nvPr/>
        </p:nvSpPr>
        <p:spPr>
          <a:xfrm>
            <a:off x="1907704" y="765865"/>
            <a:ext cx="1008112" cy="430887"/>
          </a:xfrm>
          <a:prstGeom prst="rect">
            <a:avLst/>
          </a:prstGeom>
          <a:ln>
            <a:noFill/>
          </a:ln>
        </p:spPr>
        <p:txBody>
          <a:bodyPr wrap="square">
            <a:spAutoFit/>
          </a:bodyPr>
          <a:lstStyle/>
          <a:p>
            <a:pPr algn="ctr"/>
            <a:r>
              <a:rPr lang="en-US" altLang="zh-CN" sz="1100" dirty="0" smtClean="0">
                <a:latin typeface="Times New Roman" pitchFamily="18" charset="0"/>
                <a:ea typeface="楷体" pitchFamily="49" charset="-122"/>
                <a:cs typeface="Times New Roman" pitchFamily="18" charset="0"/>
              </a:rPr>
              <a:t>start </a:t>
            </a:r>
            <a:r>
              <a:rPr lang="en-US" altLang="zh-CN" sz="1100" dirty="0" err="1" smtClean="0">
                <a:latin typeface="Times New Roman" pitchFamily="18" charset="0"/>
                <a:ea typeface="楷体" pitchFamily="49" charset="-122"/>
                <a:cs typeface="Times New Roman" pitchFamily="18" charset="0"/>
              </a:rPr>
              <a:t>MTracer</a:t>
            </a:r>
            <a:r>
              <a:rPr lang="en-US" altLang="zh-CN" sz="1100" dirty="0" smtClean="0">
                <a:latin typeface="Times New Roman" pitchFamily="18" charset="0"/>
                <a:ea typeface="楷体" pitchFamily="49" charset="-122"/>
                <a:cs typeface="Times New Roman" pitchFamily="18" charset="0"/>
              </a:rPr>
              <a:t> </a:t>
            </a:r>
          </a:p>
          <a:p>
            <a:pPr algn="ctr"/>
            <a:r>
              <a:rPr lang="en-US" altLang="zh-CN" sz="1100" dirty="0" smtClean="0">
                <a:latin typeface="Times New Roman" pitchFamily="18" charset="0"/>
                <a:ea typeface="楷体" pitchFamily="49" charset="-122"/>
                <a:cs typeface="Times New Roman" pitchFamily="18" charset="0"/>
              </a:rPr>
              <a:t>and HDFS </a:t>
            </a:r>
            <a:endParaRPr lang="en-US" altLang="zh-CN" sz="1600" dirty="0" smtClean="0">
              <a:latin typeface="Times New Roman" pitchFamily="18" charset="0"/>
              <a:ea typeface="楷体" pitchFamily="49" charset="-122"/>
              <a:cs typeface="Times New Roman" pitchFamily="18" charset="0"/>
            </a:endParaRPr>
          </a:p>
        </p:txBody>
      </p:sp>
      <p:cxnSp>
        <p:nvCxnSpPr>
          <p:cNvPr id="7" name="直接连接符 6"/>
          <p:cNvCxnSpPr/>
          <p:nvPr/>
        </p:nvCxnSpPr>
        <p:spPr>
          <a:xfrm>
            <a:off x="2411760" y="1309032"/>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2411760" y="1155143"/>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7236296" y="1155143"/>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67405" y="1438172"/>
            <a:ext cx="1296144" cy="400110"/>
          </a:xfrm>
          <a:prstGeom prst="rect">
            <a:avLst/>
          </a:prstGeom>
          <a:ln>
            <a:noFill/>
          </a:ln>
        </p:spPr>
        <p:txBody>
          <a:bodyPr wrap="square">
            <a:spAutoFit/>
          </a:bodyPr>
          <a:lstStyle/>
          <a:p>
            <a:pPr algn="ctr"/>
            <a:r>
              <a:rPr lang="en-US" altLang="zh-CN" sz="2000" i="1" dirty="0" smtClean="0">
                <a:latin typeface="Times New Roman" pitchFamily="18" charset="0"/>
                <a:ea typeface="楷体" pitchFamily="49" charset="-122"/>
                <a:cs typeface="Times New Roman" pitchFamily="18" charset="0"/>
              </a:rPr>
              <a:t>Normal</a:t>
            </a:r>
            <a:endParaRPr lang="en-US" altLang="zh-CN" sz="2000" dirty="0" smtClean="0">
              <a:latin typeface="Times New Roman" pitchFamily="18" charset="0"/>
              <a:ea typeface="楷体" pitchFamily="49" charset="-122"/>
              <a:cs typeface="Times New Roman" pitchFamily="18" charset="0"/>
            </a:endParaRPr>
          </a:p>
        </p:txBody>
      </p:sp>
      <p:cxnSp>
        <p:nvCxnSpPr>
          <p:cNvPr id="11" name="直接箭头连接符 10"/>
          <p:cNvCxnSpPr/>
          <p:nvPr/>
        </p:nvCxnSpPr>
        <p:spPr>
          <a:xfrm>
            <a:off x="1835696" y="2004809"/>
            <a:ext cx="633670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699793" y="1367190"/>
            <a:ext cx="864095" cy="261610"/>
          </a:xfrm>
          <a:prstGeom prst="rect">
            <a:avLst/>
          </a:prstGeom>
          <a:ln>
            <a:noFill/>
          </a:ln>
        </p:spPr>
        <p:txBody>
          <a:bodyPr wrap="square">
            <a:spAutoFit/>
          </a:bodyPr>
          <a:lstStyle/>
          <a:p>
            <a:pPr algn="ctr"/>
            <a:r>
              <a:rPr lang="en-US" altLang="zh-CN" sz="1100" dirty="0" smtClean="0">
                <a:latin typeface="Times New Roman" pitchFamily="18" charset="0"/>
                <a:ea typeface="楷体" pitchFamily="49" charset="-122"/>
                <a:cs typeface="Times New Roman" pitchFamily="18" charset="0"/>
              </a:rPr>
              <a:t>start Clients</a:t>
            </a:r>
          </a:p>
        </p:txBody>
      </p:sp>
      <p:sp>
        <p:nvSpPr>
          <p:cNvPr id="13" name="矩形 12"/>
          <p:cNvSpPr/>
          <p:nvPr/>
        </p:nvSpPr>
        <p:spPr>
          <a:xfrm>
            <a:off x="3131840" y="1637871"/>
            <a:ext cx="3384376" cy="347889"/>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cxnSp>
        <p:nvCxnSpPr>
          <p:cNvPr id="14" name="直接连接符 13"/>
          <p:cNvCxnSpPr/>
          <p:nvPr/>
        </p:nvCxnSpPr>
        <p:spPr>
          <a:xfrm>
            <a:off x="3131840" y="1637871"/>
            <a:ext cx="33843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131840" y="1560926"/>
            <a:ext cx="0" cy="4248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516216" y="1560926"/>
            <a:ext cx="0" cy="4248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732240" y="764704"/>
            <a:ext cx="1008112" cy="430887"/>
          </a:xfrm>
          <a:prstGeom prst="rect">
            <a:avLst/>
          </a:prstGeom>
          <a:ln>
            <a:noFill/>
          </a:ln>
        </p:spPr>
        <p:txBody>
          <a:bodyPr wrap="square">
            <a:spAutoFit/>
          </a:bodyPr>
          <a:lstStyle/>
          <a:p>
            <a:pPr algn="ctr"/>
            <a:r>
              <a:rPr lang="en-US" altLang="zh-CN" sz="1100" dirty="0" smtClean="0">
                <a:latin typeface="Times New Roman" pitchFamily="18" charset="0"/>
                <a:ea typeface="楷体" pitchFamily="49" charset="-122"/>
                <a:cs typeface="Times New Roman" pitchFamily="18" charset="0"/>
              </a:rPr>
              <a:t>stop </a:t>
            </a:r>
            <a:r>
              <a:rPr lang="en-US" altLang="zh-CN" sz="1100" dirty="0" err="1" smtClean="0">
                <a:latin typeface="Times New Roman" pitchFamily="18" charset="0"/>
                <a:ea typeface="楷体" pitchFamily="49" charset="-122"/>
                <a:cs typeface="Times New Roman" pitchFamily="18" charset="0"/>
              </a:rPr>
              <a:t>MTracer</a:t>
            </a:r>
            <a:r>
              <a:rPr lang="en-US" altLang="zh-CN" sz="1100" dirty="0" smtClean="0">
                <a:latin typeface="Times New Roman" pitchFamily="18" charset="0"/>
                <a:ea typeface="楷体" pitchFamily="49" charset="-122"/>
                <a:cs typeface="Times New Roman" pitchFamily="18" charset="0"/>
              </a:rPr>
              <a:t> </a:t>
            </a:r>
          </a:p>
          <a:p>
            <a:pPr algn="ctr"/>
            <a:r>
              <a:rPr lang="en-US" altLang="zh-CN" sz="1100" dirty="0" smtClean="0">
                <a:latin typeface="Times New Roman" pitchFamily="18" charset="0"/>
                <a:ea typeface="楷体" pitchFamily="49" charset="-122"/>
                <a:cs typeface="Times New Roman" pitchFamily="18" charset="0"/>
              </a:rPr>
              <a:t>and HDFS </a:t>
            </a:r>
            <a:endParaRPr lang="en-US" altLang="zh-CN" sz="1600" dirty="0" smtClean="0">
              <a:latin typeface="Times New Roman" pitchFamily="18" charset="0"/>
              <a:ea typeface="楷体" pitchFamily="49" charset="-122"/>
              <a:cs typeface="Times New Roman" pitchFamily="18" charset="0"/>
            </a:endParaRPr>
          </a:p>
        </p:txBody>
      </p:sp>
      <p:sp>
        <p:nvSpPr>
          <p:cNvPr id="18" name="矩形 17"/>
          <p:cNvSpPr/>
          <p:nvPr/>
        </p:nvSpPr>
        <p:spPr>
          <a:xfrm>
            <a:off x="6049875" y="1367190"/>
            <a:ext cx="970397" cy="261610"/>
          </a:xfrm>
          <a:prstGeom prst="rect">
            <a:avLst/>
          </a:prstGeom>
          <a:ln>
            <a:noFill/>
          </a:ln>
        </p:spPr>
        <p:txBody>
          <a:bodyPr wrap="square">
            <a:spAutoFit/>
          </a:bodyPr>
          <a:lstStyle/>
          <a:p>
            <a:pPr algn="ctr"/>
            <a:r>
              <a:rPr lang="en-US" altLang="zh-CN" sz="1100" dirty="0" smtClean="0">
                <a:latin typeface="Times New Roman" pitchFamily="18" charset="0"/>
                <a:ea typeface="楷体" pitchFamily="49" charset="-122"/>
                <a:cs typeface="Times New Roman" pitchFamily="18" charset="0"/>
              </a:rPr>
              <a:t>stop Clients</a:t>
            </a:r>
          </a:p>
        </p:txBody>
      </p:sp>
      <p:sp>
        <p:nvSpPr>
          <p:cNvPr id="19" name="矩形 18"/>
          <p:cNvSpPr/>
          <p:nvPr/>
        </p:nvSpPr>
        <p:spPr>
          <a:xfrm>
            <a:off x="3892424" y="1700060"/>
            <a:ext cx="1863207" cy="307777"/>
          </a:xfrm>
          <a:prstGeom prst="rect">
            <a:avLst/>
          </a:prstGeom>
          <a:ln>
            <a:noFill/>
          </a:ln>
        </p:spPr>
        <p:txBody>
          <a:bodyPr wrap="square">
            <a:spAutoFit/>
          </a:bodyPr>
          <a:lstStyle/>
          <a:p>
            <a:pPr algn="ctr"/>
            <a:r>
              <a:rPr lang="en-US" altLang="zh-CN" sz="1400" dirty="0" smtClean="0">
                <a:solidFill>
                  <a:srgbClr val="00B050"/>
                </a:solidFill>
                <a:latin typeface="Times New Roman" pitchFamily="18" charset="0"/>
                <a:ea typeface="楷体" pitchFamily="49" charset="-122"/>
                <a:cs typeface="Times New Roman" pitchFamily="18" charset="0"/>
              </a:rPr>
              <a:t>request handling period</a:t>
            </a:r>
          </a:p>
        </p:txBody>
      </p:sp>
      <p:sp>
        <p:nvSpPr>
          <p:cNvPr id="20" name="矩形 19"/>
          <p:cNvSpPr/>
          <p:nvPr/>
        </p:nvSpPr>
        <p:spPr>
          <a:xfrm>
            <a:off x="3892423" y="1321023"/>
            <a:ext cx="1863207" cy="307777"/>
          </a:xfrm>
          <a:prstGeom prst="rect">
            <a:avLst/>
          </a:prstGeom>
          <a:ln>
            <a:noFill/>
          </a:ln>
        </p:spPr>
        <p:txBody>
          <a:bodyPr wrap="square">
            <a:spAutoFit/>
          </a:bodyPr>
          <a:lstStyle/>
          <a:p>
            <a:pPr algn="ctr"/>
            <a:r>
              <a:rPr lang="en-US" altLang="zh-CN" sz="1400" dirty="0" smtClean="0">
                <a:solidFill>
                  <a:schemeClr val="accent3">
                    <a:lumMod val="20000"/>
                    <a:lumOff val="80000"/>
                  </a:schemeClr>
                </a:solidFill>
                <a:latin typeface="Times New Roman" pitchFamily="18" charset="0"/>
                <a:ea typeface="楷体" pitchFamily="49" charset="-122"/>
                <a:cs typeface="Times New Roman" pitchFamily="18" charset="0"/>
              </a:rPr>
              <a:t>trace collection period</a:t>
            </a:r>
          </a:p>
        </p:txBody>
      </p:sp>
      <p:grpSp>
        <p:nvGrpSpPr>
          <p:cNvPr id="21" name="组合 20"/>
          <p:cNvGrpSpPr/>
          <p:nvPr/>
        </p:nvGrpSpPr>
        <p:grpSpPr>
          <a:xfrm>
            <a:off x="367405" y="3027351"/>
            <a:ext cx="7804995" cy="849666"/>
            <a:chOff x="367405" y="3027351"/>
            <a:chExt cx="7804995" cy="849666"/>
          </a:xfrm>
        </p:grpSpPr>
        <p:grpSp>
          <p:nvGrpSpPr>
            <p:cNvPr id="22" name="组合 21"/>
            <p:cNvGrpSpPr/>
            <p:nvPr/>
          </p:nvGrpSpPr>
          <p:grpSpPr>
            <a:xfrm>
              <a:off x="2411760" y="3027351"/>
              <a:ext cx="4824536" cy="849666"/>
              <a:chOff x="2411760" y="918592"/>
              <a:chExt cx="4824536" cy="849666"/>
            </a:xfrm>
          </p:grpSpPr>
          <p:sp>
            <p:nvSpPr>
              <p:cNvPr id="25" name="矩形 24"/>
              <p:cNvSpPr/>
              <p:nvPr/>
            </p:nvSpPr>
            <p:spPr>
              <a:xfrm>
                <a:off x="2411760" y="1072481"/>
                <a:ext cx="4824536" cy="695777"/>
              </a:xfrm>
              <a:prstGeom prst="rect">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cxnSp>
            <p:nvCxnSpPr>
              <p:cNvPr id="26" name="直接连接符 25"/>
              <p:cNvCxnSpPr/>
              <p:nvPr/>
            </p:nvCxnSpPr>
            <p:spPr>
              <a:xfrm>
                <a:off x="2411760" y="1072481"/>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411760" y="918592"/>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7236296" y="918592"/>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367405" y="3329073"/>
              <a:ext cx="1296144" cy="400110"/>
            </a:xfrm>
            <a:prstGeom prst="rect">
              <a:avLst/>
            </a:prstGeom>
            <a:ln>
              <a:noFill/>
            </a:ln>
          </p:spPr>
          <p:txBody>
            <a:bodyPr wrap="square">
              <a:spAutoFit/>
            </a:bodyPr>
            <a:lstStyle/>
            <a:p>
              <a:pPr algn="ctr"/>
              <a:r>
                <a:rPr lang="en-US" altLang="zh-CN" sz="2000" i="1" dirty="0" smtClean="0">
                  <a:latin typeface="Times New Roman" pitchFamily="18" charset="0"/>
                  <a:ea typeface="楷体" pitchFamily="49" charset="-122"/>
                  <a:cs typeface="Times New Roman" pitchFamily="18" charset="0"/>
                </a:rPr>
                <a:t>Abnormal</a:t>
              </a:r>
              <a:endParaRPr lang="en-US" altLang="zh-CN" sz="2000" dirty="0" smtClean="0">
                <a:latin typeface="Times New Roman" pitchFamily="18" charset="0"/>
                <a:ea typeface="楷体" pitchFamily="49" charset="-122"/>
                <a:cs typeface="Times New Roman" pitchFamily="18" charset="0"/>
              </a:endParaRPr>
            </a:p>
          </p:txBody>
        </p:sp>
        <p:cxnSp>
          <p:nvCxnSpPr>
            <p:cNvPr id="24" name="直接箭头连接符 23"/>
            <p:cNvCxnSpPr/>
            <p:nvPr/>
          </p:nvCxnSpPr>
          <p:spPr>
            <a:xfrm>
              <a:off x="1835696" y="3877017"/>
              <a:ext cx="633670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2721473" y="3181884"/>
            <a:ext cx="4082775" cy="674470"/>
          </a:xfrm>
          <a:prstGeom prst="rect">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cxnSp>
        <p:nvCxnSpPr>
          <p:cNvPr id="30" name="直接连接符 29"/>
          <p:cNvCxnSpPr/>
          <p:nvPr/>
        </p:nvCxnSpPr>
        <p:spPr>
          <a:xfrm>
            <a:off x="2721474" y="3177772"/>
            <a:ext cx="40827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2721474" y="3028595"/>
            <a:ext cx="0" cy="8236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804248" y="3028126"/>
            <a:ext cx="0" cy="8236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3131840" y="3433135"/>
            <a:ext cx="3384376" cy="424833"/>
            <a:chOff x="2411760" y="918592"/>
            <a:chExt cx="4824536" cy="849666"/>
          </a:xfrm>
        </p:grpSpPr>
        <p:sp>
          <p:nvSpPr>
            <p:cNvPr id="34" name="矩形 33"/>
            <p:cNvSpPr/>
            <p:nvPr/>
          </p:nvSpPr>
          <p:spPr>
            <a:xfrm>
              <a:off x="2411760" y="1072481"/>
              <a:ext cx="4824536" cy="695777"/>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cxnSp>
          <p:nvCxnSpPr>
            <p:cNvPr id="35" name="直接连接符 34"/>
            <p:cNvCxnSpPr/>
            <p:nvPr/>
          </p:nvCxnSpPr>
          <p:spPr>
            <a:xfrm>
              <a:off x="2411760" y="1072481"/>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411760" y="918592"/>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7236296" y="918592"/>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8" name="矩形 37"/>
          <p:cNvSpPr/>
          <p:nvPr/>
        </p:nvSpPr>
        <p:spPr>
          <a:xfrm>
            <a:off x="2411760" y="2636912"/>
            <a:ext cx="674339" cy="430887"/>
          </a:xfrm>
          <a:prstGeom prst="rect">
            <a:avLst/>
          </a:prstGeom>
          <a:ln>
            <a:noFill/>
          </a:ln>
        </p:spPr>
        <p:txBody>
          <a:bodyPr wrap="square">
            <a:spAutoFit/>
          </a:bodyPr>
          <a:lstStyle/>
          <a:p>
            <a:pPr algn="ctr"/>
            <a:r>
              <a:rPr lang="en-US" altLang="zh-CN" sz="1100" dirty="0" smtClean="0">
                <a:latin typeface="Times New Roman" pitchFamily="18" charset="0"/>
                <a:ea typeface="楷体" pitchFamily="49" charset="-122"/>
                <a:cs typeface="Times New Roman" pitchFamily="18" charset="0"/>
              </a:rPr>
              <a:t>inject </a:t>
            </a:r>
          </a:p>
          <a:p>
            <a:pPr algn="ctr"/>
            <a:r>
              <a:rPr lang="en-US" altLang="zh-CN" sz="1100" dirty="0" smtClean="0">
                <a:latin typeface="Times New Roman" pitchFamily="18" charset="0"/>
                <a:ea typeface="楷体" pitchFamily="49" charset="-122"/>
                <a:cs typeface="Times New Roman" pitchFamily="18" charset="0"/>
              </a:rPr>
              <a:t>a fault</a:t>
            </a:r>
          </a:p>
        </p:txBody>
      </p:sp>
      <p:sp>
        <p:nvSpPr>
          <p:cNvPr id="39" name="矩形 38"/>
          <p:cNvSpPr/>
          <p:nvPr/>
        </p:nvSpPr>
        <p:spPr>
          <a:xfrm>
            <a:off x="6408204" y="2650912"/>
            <a:ext cx="792088" cy="430887"/>
          </a:xfrm>
          <a:prstGeom prst="rect">
            <a:avLst/>
          </a:prstGeom>
          <a:ln>
            <a:noFill/>
          </a:ln>
        </p:spPr>
        <p:txBody>
          <a:bodyPr wrap="square">
            <a:spAutoFit/>
          </a:bodyPr>
          <a:lstStyle/>
          <a:p>
            <a:pPr algn="ctr"/>
            <a:r>
              <a:rPr lang="en-US" altLang="zh-CN" sz="1100" dirty="0" smtClean="0">
                <a:latin typeface="Times New Roman" pitchFamily="18" charset="0"/>
                <a:ea typeface="楷体" pitchFamily="49" charset="-122"/>
                <a:cs typeface="Times New Roman" pitchFamily="18" charset="0"/>
              </a:rPr>
              <a:t>recover</a:t>
            </a:r>
          </a:p>
          <a:p>
            <a:pPr algn="ctr"/>
            <a:r>
              <a:rPr lang="en-US" altLang="zh-CN" sz="1100" dirty="0" smtClean="0">
                <a:latin typeface="Times New Roman" pitchFamily="18" charset="0"/>
                <a:ea typeface="楷体" pitchFamily="49" charset="-122"/>
                <a:cs typeface="Times New Roman" pitchFamily="18" charset="0"/>
              </a:rPr>
              <a:t>the system</a:t>
            </a:r>
          </a:p>
        </p:txBody>
      </p:sp>
      <p:grpSp>
        <p:nvGrpSpPr>
          <p:cNvPr id="40" name="组合 39"/>
          <p:cNvGrpSpPr/>
          <p:nvPr/>
        </p:nvGrpSpPr>
        <p:grpSpPr>
          <a:xfrm>
            <a:off x="217288" y="4969709"/>
            <a:ext cx="7955112" cy="849666"/>
            <a:chOff x="217288" y="4969709"/>
            <a:chExt cx="7955112" cy="849666"/>
          </a:xfrm>
        </p:grpSpPr>
        <p:grpSp>
          <p:nvGrpSpPr>
            <p:cNvPr id="41" name="组合 40"/>
            <p:cNvGrpSpPr/>
            <p:nvPr/>
          </p:nvGrpSpPr>
          <p:grpSpPr>
            <a:xfrm>
              <a:off x="2411760" y="4969709"/>
              <a:ext cx="4824536" cy="849666"/>
              <a:chOff x="2411760" y="918592"/>
              <a:chExt cx="4824536" cy="849666"/>
            </a:xfrm>
          </p:grpSpPr>
          <p:sp>
            <p:nvSpPr>
              <p:cNvPr id="44" name="矩形 43"/>
              <p:cNvSpPr/>
              <p:nvPr/>
            </p:nvSpPr>
            <p:spPr>
              <a:xfrm>
                <a:off x="2411760" y="1072481"/>
                <a:ext cx="4824536" cy="695777"/>
              </a:xfrm>
              <a:prstGeom prst="rect">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cxnSp>
            <p:nvCxnSpPr>
              <p:cNvPr id="45" name="直接连接符 44"/>
              <p:cNvCxnSpPr/>
              <p:nvPr/>
            </p:nvCxnSpPr>
            <p:spPr>
              <a:xfrm>
                <a:off x="2411760" y="1072481"/>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2411760" y="918592"/>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7236296" y="918592"/>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2" name="矩形 41"/>
            <p:cNvSpPr/>
            <p:nvPr/>
          </p:nvSpPr>
          <p:spPr>
            <a:xfrm>
              <a:off x="217288" y="5199162"/>
              <a:ext cx="1596377" cy="400110"/>
            </a:xfrm>
            <a:prstGeom prst="rect">
              <a:avLst/>
            </a:prstGeom>
            <a:ln>
              <a:noFill/>
            </a:ln>
          </p:spPr>
          <p:txBody>
            <a:bodyPr wrap="square">
              <a:spAutoFit/>
            </a:bodyPr>
            <a:lstStyle/>
            <a:p>
              <a:pPr algn="ctr"/>
              <a:r>
                <a:rPr lang="en-US" altLang="zh-CN" sz="2000" i="1" dirty="0" smtClean="0">
                  <a:latin typeface="Times New Roman" pitchFamily="18" charset="0"/>
                  <a:ea typeface="楷体" pitchFamily="49" charset="-122"/>
                  <a:cs typeface="Times New Roman" pitchFamily="18" charset="0"/>
                </a:rPr>
                <a:t>Combination</a:t>
              </a:r>
              <a:endParaRPr lang="en-US" altLang="zh-CN" sz="2000" dirty="0" smtClean="0">
                <a:latin typeface="Times New Roman" pitchFamily="18" charset="0"/>
                <a:ea typeface="楷体" pitchFamily="49" charset="-122"/>
                <a:cs typeface="Times New Roman" pitchFamily="18" charset="0"/>
              </a:endParaRPr>
            </a:p>
          </p:txBody>
        </p:sp>
        <p:cxnSp>
          <p:nvCxnSpPr>
            <p:cNvPr id="43" name="直接箭头连接符 42"/>
            <p:cNvCxnSpPr/>
            <p:nvPr/>
          </p:nvCxnSpPr>
          <p:spPr>
            <a:xfrm>
              <a:off x="1835696" y="5819375"/>
              <a:ext cx="633670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3026532" y="4540066"/>
            <a:ext cx="674339" cy="1258645"/>
            <a:chOff x="3026532" y="4540066"/>
            <a:chExt cx="674339" cy="1258645"/>
          </a:xfrm>
        </p:grpSpPr>
        <p:grpSp>
          <p:nvGrpSpPr>
            <p:cNvPr id="49" name="组合 48"/>
            <p:cNvGrpSpPr/>
            <p:nvPr/>
          </p:nvGrpSpPr>
          <p:grpSpPr>
            <a:xfrm>
              <a:off x="3292634" y="4951434"/>
              <a:ext cx="144017" cy="847277"/>
              <a:chOff x="2411759" y="898456"/>
              <a:chExt cx="4824537" cy="874044"/>
            </a:xfrm>
          </p:grpSpPr>
          <p:sp>
            <p:nvSpPr>
              <p:cNvPr id="51" name="矩形 50"/>
              <p:cNvSpPr/>
              <p:nvPr/>
            </p:nvSpPr>
            <p:spPr>
              <a:xfrm>
                <a:off x="2411759" y="1076723"/>
                <a:ext cx="4824537" cy="695777"/>
              </a:xfrm>
              <a:prstGeom prst="rect">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cxnSp>
            <p:nvCxnSpPr>
              <p:cNvPr id="52" name="直接连接符 51"/>
              <p:cNvCxnSpPr/>
              <p:nvPr/>
            </p:nvCxnSpPr>
            <p:spPr>
              <a:xfrm>
                <a:off x="2411760" y="1072481"/>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2411759" y="900111"/>
                <a:ext cx="0" cy="8496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236296" y="898456"/>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0" name="矩形 49"/>
            <p:cNvSpPr/>
            <p:nvPr/>
          </p:nvSpPr>
          <p:spPr>
            <a:xfrm>
              <a:off x="3026532" y="4540066"/>
              <a:ext cx="674339" cy="430887"/>
            </a:xfrm>
            <a:prstGeom prst="rect">
              <a:avLst/>
            </a:prstGeom>
            <a:ln>
              <a:noFill/>
            </a:ln>
          </p:spPr>
          <p:txBody>
            <a:bodyPr wrap="square">
              <a:spAutoFit/>
            </a:bodyPr>
            <a:lstStyle/>
            <a:p>
              <a:pPr algn="ctr"/>
              <a:r>
                <a:rPr lang="en-US" altLang="zh-CN" sz="1100" dirty="0" smtClean="0">
                  <a:latin typeface="Times New Roman" pitchFamily="18" charset="0"/>
                  <a:ea typeface="楷体" pitchFamily="49" charset="-122"/>
                  <a:cs typeface="Times New Roman" pitchFamily="18" charset="0"/>
                </a:rPr>
                <a:t>inject </a:t>
              </a:r>
            </a:p>
            <a:p>
              <a:pPr algn="ctr"/>
              <a:r>
                <a:rPr lang="en-US" altLang="zh-CN" sz="1100" dirty="0" smtClean="0">
                  <a:latin typeface="Times New Roman" pitchFamily="18" charset="0"/>
                  <a:ea typeface="楷体" pitchFamily="49" charset="-122"/>
                  <a:cs typeface="Times New Roman" pitchFamily="18" charset="0"/>
                </a:rPr>
                <a:t>a fault</a:t>
              </a:r>
            </a:p>
          </p:txBody>
        </p:sp>
      </p:grpSp>
      <p:grpSp>
        <p:nvGrpSpPr>
          <p:cNvPr id="55" name="组合 54"/>
          <p:cNvGrpSpPr/>
          <p:nvPr/>
        </p:nvGrpSpPr>
        <p:grpSpPr>
          <a:xfrm>
            <a:off x="3806217" y="4530960"/>
            <a:ext cx="674339" cy="1258645"/>
            <a:chOff x="3806217" y="4530960"/>
            <a:chExt cx="674339" cy="1258645"/>
          </a:xfrm>
        </p:grpSpPr>
        <p:grpSp>
          <p:nvGrpSpPr>
            <p:cNvPr id="56" name="组合 55"/>
            <p:cNvGrpSpPr/>
            <p:nvPr/>
          </p:nvGrpSpPr>
          <p:grpSpPr>
            <a:xfrm>
              <a:off x="3981211" y="4941167"/>
              <a:ext cx="319536" cy="848438"/>
              <a:chOff x="2411759" y="897259"/>
              <a:chExt cx="4824537" cy="875241"/>
            </a:xfrm>
          </p:grpSpPr>
          <p:sp>
            <p:nvSpPr>
              <p:cNvPr id="58" name="矩形 57"/>
              <p:cNvSpPr/>
              <p:nvPr/>
            </p:nvSpPr>
            <p:spPr>
              <a:xfrm>
                <a:off x="2411759" y="1076723"/>
                <a:ext cx="4824537" cy="695777"/>
              </a:xfrm>
              <a:prstGeom prst="rect">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cxnSp>
            <p:nvCxnSpPr>
              <p:cNvPr id="59" name="直接连接符 58"/>
              <p:cNvCxnSpPr/>
              <p:nvPr/>
            </p:nvCxnSpPr>
            <p:spPr>
              <a:xfrm>
                <a:off x="2411760" y="1072481"/>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2411759" y="897259"/>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7236296" y="898456"/>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7" name="矩形 56"/>
            <p:cNvSpPr/>
            <p:nvPr/>
          </p:nvSpPr>
          <p:spPr>
            <a:xfrm>
              <a:off x="3806217" y="4530960"/>
              <a:ext cx="674339" cy="430887"/>
            </a:xfrm>
            <a:prstGeom prst="rect">
              <a:avLst/>
            </a:prstGeom>
            <a:ln>
              <a:noFill/>
            </a:ln>
          </p:spPr>
          <p:txBody>
            <a:bodyPr wrap="square">
              <a:spAutoFit/>
            </a:bodyPr>
            <a:lstStyle/>
            <a:p>
              <a:pPr algn="ctr"/>
              <a:r>
                <a:rPr lang="en-US" altLang="zh-CN" sz="1100" dirty="0" smtClean="0">
                  <a:latin typeface="Times New Roman" pitchFamily="18" charset="0"/>
                  <a:ea typeface="楷体" pitchFamily="49" charset="-122"/>
                  <a:cs typeface="Times New Roman" pitchFamily="18" charset="0"/>
                </a:rPr>
                <a:t>inject </a:t>
              </a:r>
            </a:p>
            <a:p>
              <a:pPr algn="ctr"/>
              <a:r>
                <a:rPr lang="en-US" altLang="zh-CN" sz="1100" dirty="0" smtClean="0">
                  <a:latin typeface="Times New Roman" pitchFamily="18" charset="0"/>
                  <a:ea typeface="楷体" pitchFamily="49" charset="-122"/>
                  <a:cs typeface="Times New Roman" pitchFamily="18" charset="0"/>
                </a:rPr>
                <a:t>a fault</a:t>
              </a:r>
            </a:p>
          </p:txBody>
        </p:sp>
      </p:grpSp>
      <p:grpSp>
        <p:nvGrpSpPr>
          <p:cNvPr id="62" name="组合 61"/>
          <p:cNvGrpSpPr/>
          <p:nvPr/>
        </p:nvGrpSpPr>
        <p:grpSpPr>
          <a:xfrm>
            <a:off x="4458381" y="4532935"/>
            <a:ext cx="584334" cy="1266195"/>
            <a:chOff x="4458381" y="4532935"/>
            <a:chExt cx="584334" cy="1266195"/>
          </a:xfrm>
        </p:grpSpPr>
        <p:grpSp>
          <p:nvGrpSpPr>
            <p:cNvPr id="63" name="组合 62"/>
            <p:cNvGrpSpPr/>
            <p:nvPr/>
          </p:nvGrpSpPr>
          <p:grpSpPr>
            <a:xfrm>
              <a:off x="4645280" y="4951853"/>
              <a:ext cx="206367" cy="847277"/>
              <a:chOff x="2411759" y="898456"/>
              <a:chExt cx="4824537" cy="874044"/>
            </a:xfrm>
          </p:grpSpPr>
          <p:sp>
            <p:nvSpPr>
              <p:cNvPr id="65" name="矩形 64"/>
              <p:cNvSpPr/>
              <p:nvPr/>
            </p:nvSpPr>
            <p:spPr>
              <a:xfrm>
                <a:off x="2411759" y="1076723"/>
                <a:ext cx="4824537" cy="695777"/>
              </a:xfrm>
              <a:prstGeom prst="rect">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cxnSp>
            <p:nvCxnSpPr>
              <p:cNvPr id="66" name="直接连接符 65"/>
              <p:cNvCxnSpPr/>
              <p:nvPr/>
            </p:nvCxnSpPr>
            <p:spPr>
              <a:xfrm>
                <a:off x="2411760" y="1072481"/>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2411759" y="899681"/>
                <a:ext cx="0" cy="8496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7236296" y="898456"/>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4" name="矩形 63"/>
            <p:cNvSpPr/>
            <p:nvPr/>
          </p:nvSpPr>
          <p:spPr>
            <a:xfrm>
              <a:off x="4458381" y="4532935"/>
              <a:ext cx="584334" cy="430887"/>
            </a:xfrm>
            <a:prstGeom prst="rect">
              <a:avLst/>
            </a:prstGeom>
            <a:ln>
              <a:noFill/>
            </a:ln>
          </p:spPr>
          <p:txBody>
            <a:bodyPr wrap="square">
              <a:spAutoFit/>
            </a:bodyPr>
            <a:lstStyle/>
            <a:p>
              <a:pPr algn="ctr"/>
              <a:r>
                <a:rPr lang="en-US" altLang="zh-CN" sz="1100" dirty="0" smtClean="0">
                  <a:latin typeface="Times New Roman" pitchFamily="18" charset="0"/>
                  <a:ea typeface="楷体" pitchFamily="49" charset="-122"/>
                  <a:cs typeface="Times New Roman" pitchFamily="18" charset="0"/>
                </a:rPr>
                <a:t>inject </a:t>
              </a:r>
            </a:p>
            <a:p>
              <a:pPr algn="ctr"/>
              <a:r>
                <a:rPr lang="en-US" altLang="zh-CN" sz="1100" dirty="0" smtClean="0">
                  <a:latin typeface="Times New Roman" pitchFamily="18" charset="0"/>
                  <a:ea typeface="楷体" pitchFamily="49" charset="-122"/>
                  <a:cs typeface="Times New Roman" pitchFamily="18" charset="0"/>
                </a:rPr>
                <a:t>a fault</a:t>
              </a:r>
            </a:p>
          </p:txBody>
        </p:sp>
      </p:grpSp>
      <p:grpSp>
        <p:nvGrpSpPr>
          <p:cNvPr id="69" name="组合 68"/>
          <p:cNvGrpSpPr/>
          <p:nvPr/>
        </p:nvGrpSpPr>
        <p:grpSpPr>
          <a:xfrm>
            <a:off x="5380867" y="4528172"/>
            <a:ext cx="674339" cy="1269587"/>
            <a:chOff x="5380867" y="4528172"/>
            <a:chExt cx="674339" cy="1269587"/>
          </a:xfrm>
        </p:grpSpPr>
        <p:grpSp>
          <p:nvGrpSpPr>
            <p:cNvPr id="70" name="组合 69"/>
            <p:cNvGrpSpPr/>
            <p:nvPr/>
          </p:nvGrpSpPr>
          <p:grpSpPr>
            <a:xfrm>
              <a:off x="5683622" y="4941168"/>
              <a:ext cx="72009" cy="856591"/>
              <a:chOff x="2411759" y="883225"/>
              <a:chExt cx="4824537" cy="883651"/>
            </a:xfrm>
          </p:grpSpPr>
          <p:sp>
            <p:nvSpPr>
              <p:cNvPr id="72" name="矩形 71"/>
              <p:cNvSpPr/>
              <p:nvPr/>
            </p:nvSpPr>
            <p:spPr>
              <a:xfrm>
                <a:off x="2411759" y="1071098"/>
                <a:ext cx="4824537" cy="695778"/>
              </a:xfrm>
              <a:prstGeom prst="rect">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cxnSp>
            <p:nvCxnSpPr>
              <p:cNvPr id="73" name="直接连接符 72"/>
              <p:cNvCxnSpPr/>
              <p:nvPr/>
            </p:nvCxnSpPr>
            <p:spPr>
              <a:xfrm>
                <a:off x="2411760" y="1072481"/>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2411759" y="883225"/>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7236296" y="883225"/>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1" name="矩形 70"/>
            <p:cNvSpPr/>
            <p:nvPr/>
          </p:nvSpPr>
          <p:spPr>
            <a:xfrm>
              <a:off x="5380867" y="4528172"/>
              <a:ext cx="674339" cy="430887"/>
            </a:xfrm>
            <a:prstGeom prst="rect">
              <a:avLst/>
            </a:prstGeom>
            <a:ln>
              <a:noFill/>
            </a:ln>
          </p:spPr>
          <p:txBody>
            <a:bodyPr wrap="square">
              <a:spAutoFit/>
            </a:bodyPr>
            <a:lstStyle/>
            <a:p>
              <a:pPr algn="ctr"/>
              <a:r>
                <a:rPr lang="en-US" altLang="zh-CN" sz="1100" dirty="0" smtClean="0">
                  <a:latin typeface="Times New Roman" pitchFamily="18" charset="0"/>
                  <a:ea typeface="楷体" pitchFamily="49" charset="-122"/>
                  <a:cs typeface="Times New Roman" pitchFamily="18" charset="0"/>
                </a:rPr>
                <a:t>inject </a:t>
              </a:r>
            </a:p>
            <a:p>
              <a:pPr algn="ctr"/>
              <a:r>
                <a:rPr lang="en-US" altLang="zh-CN" sz="1100" dirty="0" smtClean="0">
                  <a:latin typeface="Times New Roman" pitchFamily="18" charset="0"/>
                  <a:ea typeface="楷体" pitchFamily="49" charset="-122"/>
                  <a:cs typeface="Times New Roman" pitchFamily="18" charset="0"/>
                </a:rPr>
                <a:t>a fault</a:t>
              </a:r>
            </a:p>
          </p:txBody>
        </p:sp>
      </p:grpSp>
      <p:grpSp>
        <p:nvGrpSpPr>
          <p:cNvPr id="76" name="组合 75"/>
          <p:cNvGrpSpPr/>
          <p:nvPr/>
        </p:nvGrpSpPr>
        <p:grpSpPr>
          <a:xfrm>
            <a:off x="5989888" y="4528172"/>
            <a:ext cx="579284" cy="1270539"/>
            <a:chOff x="5989888" y="4528172"/>
            <a:chExt cx="579284" cy="1270539"/>
          </a:xfrm>
        </p:grpSpPr>
        <p:grpSp>
          <p:nvGrpSpPr>
            <p:cNvPr id="77" name="组合 76"/>
            <p:cNvGrpSpPr/>
            <p:nvPr/>
          </p:nvGrpSpPr>
          <p:grpSpPr>
            <a:xfrm>
              <a:off x="6156176" y="4951434"/>
              <a:ext cx="246745" cy="847277"/>
              <a:chOff x="2411759" y="898456"/>
              <a:chExt cx="4824537" cy="874044"/>
            </a:xfrm>
          </p:grpSpPr>
          <p:sp>
            <p:nvSpPr>
              <p:cNvPr id="79" name="矩形 78"/>
              <p:cNvSpPr/>
              <p:nvPr/>
            </p:nvSpPr>
            <p:spPr>
              <a:xfrm>
                <a:off x="2411759" y="1076723"/>
                <a:ext cx="4824537" cy="695777"/>
              </a:xfrm>
              <a:prstGeom prst="rect">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cxnSp>
            <p:nvCxnSpPr>
              <p:cNvPr id="80" name="直接连接符 79"/>
              <p:cNvCxnSpPr/>
              <p:nvPr/>
            </p:nvCxnSpPr>
            <p:spPr>
              <a:xfrm>
                <a:off x="2411760" y="1072481"/>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2411759" y="900111"/>
                <a:ext cx="0" cy="8496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7236296" y="898456"/>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8" name="矩形 77"/>
            <p:cNvSpPr/>
            <p:nvPr/>
          </p:nvSpPr>
          <p:spPr>
            <a:xfrm>
              <a:off x="5989888" y="4528172"/>
              <a:ext cx="579284" cy="430887"/>
            </a:xfrm>
            <a:prstGeom prst="rect">
              <a:avLst/>
            </a:prstGeom>
            <a:ln>
              <a:noFill/>
            </a:ln>
          </p:spPr>
          <p:txBody>
            <a:bodyPr wrap="square">
              <a:spAutoFit/>
            </a:bodyPr>
            <a:lstStyle/>
            <a:p>
              <a:pPr algn="ctr"/>
              <a:r>
                <a:rPr lang="en-US" altLang="zh-CN" sz="1100" dirty="0" smtClean="0">
                  <a:latin typeface="Times New Roman" pitchFamily="18" charset="0"/>
                  <a:ea typeface="楷体" pitchFamily="49" charset="-122"/>
                  <a:cs typeface="Times New Roman" pitchFamily="18" charset="0"/>
                </a:rPr>
                <a:t>inject </a:t>
              </a:r>
            </a:p>
            <a:p>
              <a:pPr algn="ctr"/>
              <a:r>
                <a:rPr lang="en-US" altLang="zh-CN" sz="1100" dirty="0" smtClean="0">
                  <a:latin typeface="Times New Roman" pitchFamily="18" charset="0"/>
                  <a:ea typeface="楷体" pitchFamily="49" charset="-122"/>
                  <a:cs typeface="Times New Roman" pitchFamily="18" charset="0"/>
                </a:rPr>
                <a:t>a fault</a:t>
              </a:r>
            </a:p>
          </p:txBody>
        </p:sp>
      </p:grpSp>
      <p:sp>
        <p:nvSpPr>
          <p:cNvPr id="83" name="矩形 82"/>
          <p:cNvSpPr/>
          <p:nvPr/>
        </p:nvSpPr>
        <p:spPr>
          <a:xfrm>
            <a:off x="3892424" y="3553271"/>
            <a:ext cx="1863207" cy="307777"/>
          </a:xfrm>
          <a:prstGeom prst="rect">
            <a:avLst/>
          </a:prstGeom>
          <a:ln>
            <a:noFill/>
          </a:ln>
        </p:spPr>
        <p:txBody>
          <a:bodyPr wrap="square">
            <a:spAutoFit/>
          </a:bodyPr>
          <a:lstStyle/>
          <a:p>
            <a:pPr algn="ctr"/>
            <a:r>
              <a:rPr lang="en-US" altLang="zh-CN" sz="1400" dirty="0" smtClean="0">
                <a:solidFill>
                  <a:srgbClr val="C00000"/>
                </a:solidFill>
                <a:latin typeface="Times New Roman" pitchFamily="18" charset="0"/>
                <a:ea typeface="楷体" pitchFamily="49" charset="-122"/>
                <a:cs typeface="Times New Roman" pitchFamily="18" charset="0"/>
              </a:rPr>
              <a:t>request handling period</a:t>
            </a:r>
          </a:p>
        </p:txBody>
      </p:sp>
      <p:grpSp>
        <p:nvGrpSpPr>
          <p:cNvPr id="84" name="组合 83"/>
          <p:cNvGrpSpPr/>
          <p:nvPr/>
        </p:nvGrpSpPr>
        <p:grpSpPr>
          <a:xfrm>
            <a:off x="3131840" y="5370730"/>
            <a:ext cx="3384376" cy="441401"/>
            <a:chOff x="3131840" y="5370730"/>
            <a:chExt cx="3384376" cy="441401"/>
          </a:xfrm>
        </p:grpSpPr>
        <p:grpSp>
          <p:nvGrpSpPr>
            <p:cNvPr id="85" name="组合 84"/>
            <p:cNvGrpSpPr/>
            <p:nvPr/>
          </p:nvGrpSpPr>
          <p:grpSpPr>
            <a:xfrm>
              <a:off x="3131840" y="5370730"/>
              <a:ext cx="3384376" cy="424833"/>
              <a:chOff x="2411760" y="918592"/>
              <a:chExt cx="4824536" cy="849666"/>
            </a:xfrm>
          </p:grpSpPr>
          <p:sp>
            <p:nvSpPr>
              <p:cNvPr id="87" name="矩形 86"/>
              <p:cNvSpPr/>
              <p:nvPr/>
            </p:nvSpPr>
            <p:spPr>
              <a:xfrm>
                <a:off x="2411760" y="1072481"/>
                <a:ext cx="4824536" cy="695777"/>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cxnSp>
            <p:nvCxnSpPr>
              <p:cNvPr id="88" name="直接连接符 87"/>
              <p:cNvCxnSpPr/>
              <p:nvPr/>
            </p:nvCxnSpPr>
            <p:spPr>
              <a:xfrm>
                <a:off x="2411760" y="1072481"/>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2411760" y="918592"/>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7236296" y="918592"/>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86" name="矩形 85"/>
            <p:cNvSpPr/>
            <p:nvPr/>
          </p:nvSpPr>
          <p:spPr>
            <a:xfrm>
              <a:off x="3981211" y="5504354"/>
              <a:ext cx="1863207" cy="307777"/>
            </a:xfrm>
            <a:prstGeom prst="rect">
              <a:avLst/>
            </a:prstGeom>
            <a:ln>
              <a:noFill/>
            </a:ln>
          </p:spPr>
          <p:txBody>
            <a:bodyPr wrap="square">
              <a:spAutoFit/>
            </a:bodyPr>
            <a:lstStyle/>
            <a:p>
              <a:pPr algn="ctr"/>
              <a:r>
                <a:rPr lang="en-US" altLang="zh-CN" sz="1400" dirty="0" smtClean="0">
                  <a:solidFill>
                    <a:srgbClr val="0070C0"/>
                  </a:solidFill>
                  <a:latin typeface="Times New Roman" pitchFamily="18" charset="0"/>
                  <a:ea typeface="楷体" pitchFamily="49" charset="-122"/>
                  <a:cs typeface="Times New Roman" pitchFamily="18" charset="0"/>
                </a:rPr>
                <a:t>request handling period</a:t>
              </a:r>
            </a:p>
          </p:txBody>
        </p:sp>
      </p:grpSp>
      <p:sp>
        <p:nvSpPr>
          <p:cNvPr id="91"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20</a:t>
            </a:fld>
            <a:endParaRPr lang="zh-CN" altLang="en-US" dirty="0"/>
          </a:p>
        </p:txBody>
      </p:sp>
    </p:spTree>
    <p:extLst>
      <p:ext uri="{BB962C8B-B14F-4D97-AF65-F5344CB8AC3E}">
        <p14:creationId xmlns:p14="http://schemas.microsoft.com/office/powerpoint/2010/main" val="389569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childTnLst>
                          </p:cTn>
                        </p:par>
                        <p:par>
                          <p:cTn id="85" fill="hold">
                            <p:stCondLst>
                              <p:cond delay="0"/>
                            </p:stCondLst>
                            <p:childTnLst>
                              <p:par>
                                <p:cTn id="86" presetID="1" presetClass="entr" presetSubtype="0" fill="hold" nodeType="afterEffect">
                                  <p:stCondLst>
                                    <p:cond delay="200"/>
                                  </p:stCondLst>
                                  <p:childTnLst>
                                    <p:set>
                                      <p:cBhvr>
                                        <p:cTn id="87" dur="1" fill="hold">
                                          <p:stCondLst>
                                            <p:cond delay="0"/>
                                          </p:stCondLst>
                                        </p:cTn>
                                        <p:tgtEl>
                                          <p:spTgt spid="55"/>
                                        </p:tgtEl>
                                        <p:attrNameLst>
                                          <p:attrName>style.visibility</p:attrName>
                                        </p:attrNameLst>
                                      </p:cBhvr>
                                      <p:to>
                                        <p:strVal val="visible"/>
                                      </p:to>
                                    </p:set>
                                  </p:childTnLst>
                                </p:cTn>
                              </p:par>
                            </p:childTnLst>
                          </p:cTn>
                        </p:par>
                        <p:par>
                          <p:cTn id="88" fill="hold">
                            <p:stCondLst>
                              <p:cond delay="200"/>
                            </p:stCondLst>
                            <p:childTnLst>
                              <p:par>
                                <p:cTn id="89" presetID="1" presetClass="entr" presetSubtype="0" fill="hold" nodeType="afterEffect">
                                  <p:stCondLst>
                                    <p:cond delay="200"/>
                                  </p:stCondLst>
                                  <p:childTnLst>
                                    <p:set>
                                      <p:cBhvr>
                                        <p:cTn id="90" dur="1" fill="hold">
                                          <p:stCondLst>
                                            <p:cond delay="0"/>
                                          </p:stCondLst>
                                        </p:cTn>
                                        <p:tgtEl>
                                          <p:spTgt spid="62"/>
                                        </p:tgtEl>
                                        <p:attrNameLst>
                                          <p:attrName>style.visibility</p:attrName>
                                        </p:attrNameLst>
                                      </p:cBhvr>
                                      <p:to>
                                        <p:strVal val="visible"/>
                                      </p:to>
                                    </p:set>
                                  </p:childTnLst>
                                </p:cTn>
                              </p:par>
                            </p:childTnLst>
                          </p:cTn>
                        </p:par>
                        <p:par>
                          <p:cTn id="91" fill="hold">
                            <p:stCondLst>
                              <p:cond delay="400"/>
                            </p:stCondLst>
                            <p:childTnLst>
                              <p:par>
                                <p:cTn id="92" presetID="1" presetClass="entr" presetSubtype="0" fill="hold" nodeType="afterEffect">
                                  <p:stCondLst>
                                    <p:cond delay="200"/>
                                  </p:stCondLst>
                                  <p:childTnLst>
                                    <p:set>
                                      <p:cBhvr>
                                        <p:cTn id="93" dur="1" fill="hold">
                                          <p:stCondLst>
                                            <p:cond delay="0"/>
                                          </p:stCondLst>
                                        </p:cTn>
                                        <p:tgtEl>
                                          <p:spTgt spid="69"/>
                                        </p:tgtEl>
                                        <p:attrNameLst>
                                          <p:attrName>style.visibility</p:attrName>
                                        </p:attrNameLst>
                                      </p:cBhvr>
                                      <p:to>
                                        <p:strVal val="visible"/>
                                      </p:to>
                                    </p:set>
                                  </p:childTnLst>
                                </p:cTn>
                              </p:par>
                            </p:childTnLst>
                          </p:cTn>
                        </p:par>
                        <p:par>
                          <p:cTn id="94" fill="hold">
                            <p:stCondLst>
                              <p:cond delay="600"/>
                            </p:stCondLst>
                            <p:childTnLst>
                              <p:par>
                                <p:cTn id="95" presetID="1" presetClass="entr" presetSubtype="0" fill="hold" nodeType="afterEffect">
                                  <p:stCondLst>
                                    <p:cond delay="200"/>
                                  </p:stCondLst>
                                  <p:childTnLst>
                                    <p:set>
                                      <p:cBhvr>
                                        <p:cTn id="9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p:bldP spid="12" grpId="0"/>
      <p:bldP spid="13" grpId="0" animBg="1"/>
      <p:bldP spid="17" grpId="0"/>
      <p:bldP spid="18" grpId="0"/>
      <p:bldP spid="19" grpId="0"/>
      <p:bldP spid="20" grpId="0"/>
      <p:bldP spid="29" grpId="0" animBg="1"/>
      <p:bldP spid="38" grpId="0"/>
      <p:bldP spid="39" grpId="0"/>
      <p:bldP spid="8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24944"/>
            <a:ext cx="9144000" cy="830997"/>
          </a:xfrm>
          <a:prstGeom prst="rect">
            <a:avLst/>
          </a:prstGeom>
          <a:noFill/>
        </p:spPr>
        <p:txBody>
          <a:bodyPr wrap="square" rtlCol="0">
            <a:spAutoFit/>
          </a:bodyPr>
          <a:lstStyle/>
          <a:p>
            <a:pPr algn="ctr"/>
            <a:r>
              <a:rPr lang="en-US" altLang="zh-CN" sz="4800" dirty="0" smtClean="0">
                <a:latin typeface="Simplified Arabic Fixed" pitchFamily="49" charset="-78"/>
                <a:cs typeface="Simplified Arabic Fixed" pitchFamily="49" charset="-78"/>
              </a:rPr>
              <a:t>Applications</a:t>
            </a:r>
            <a:endParaRPr lang="zh-CN" altLang="en-US" sz="4800" dirty="0">
              <a:latin typeface="Simplified Arabic Fixed" pitchFamily="49" charset="-78"/>
              <a:cs typeface="Simplified Arabic Fixed" pitchFamily="49" charset="-78"/>
            </a:endParaRPr>
          </a:p>
        </p:txBody>
      </p:sp>
      <p:sp>
        <p:nvSpPr>
          <p:cNvPr id="3"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21</a:t>
            </a:fld>
            <a:endParaRPr lang="zh-CN" altLang="en-US" dirty="0"/>
          </a:p>
        </p:txBody>
      </p:sp>
    </p:spTree>
    <p:extLst>
      <p:ext uri="{BB962C8B-B14F-4D97-AF65-F5344CB8AC3E}">
        <p14:creationId xmlns:p14="http://schemas.microsoft.com/office/powerpoint/2010/main" val="10269682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4676"/>
          <a:stretch/>
        </p:blipFill>
        <p:spPr bwMode="auto">
          <a:xfrm>
            <a:off x="179512" y="1484784"/>
            <a:ext cx="5769803" cy="1843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10246"/>
          <a:stretch/>
        </p:blipFill>
        <p:spPr bwMode="auto">
          <a:xfrm>
            <a:off x="6228184" y="1484784"/>
            <a:ext cx="2736304" cy="193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b="11567"/>
          <a:stretch/>
        </p:blipFill>
        <p:spPr bwMode="auto">
          <a:xfrm>
            <a:off x="971600" y="3747219"/>
            <a:ext cx="3087904" cy="220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b="11567"/>
          <a:stretch/>
        </p:blipFill>
        <p:spPr bwMode="auto">
          <a:xfrm>
            <a:off x="4617536" y="3747219"/>
            <a:ext cx="3117261" cy="220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22</a:t>
            </a:fld>
            <a:endParaRPr lang="zh-CN" altLang="en-US"/>
          </a:p>
        </p:txBody>
      </p:sp>
      <p:sp>
        <p:nvSpPr>
          <p:cNvPr id="12" name="标题 1"/>
          <p:cNvSpPr>
            <a:spLocks noGrp="1"/>
          </p:cNvSpPr>
          <p:nvPr>
            <p:ph type="title"/>
          </p:nvPr>
        </p:nvSpPr>
        <p:spPr>
          <a:xfrm>
            <a:off x="0" y="0"/>
            <a:ext cx="9144000" cy="692696"/>
          </a:xfrm>
        </p:spPr>
        <p:txBody>
          <a:bodyPr anchor="b" anchorCtr="1">
            <a:normAutofit/>
          </a:bodyPr>
          <a:lstStyle/>
          <a:p>
            <a:r>
              <a:rPr lang="en-US" altLang="zh-CN" sz="3600" dirty="0" smtClean="0">
                <a:latin typeface="High Tower Text" pitchFamily="18" charset="0"/>
              </a:rPr>
              <a:t>Data Analysis</a:t>
            </a:r>
            <a:endParaRPr lang="zh-CN" altLang="en-US" sz="3600" dirty="0">
              <a:latin typeface="High Tower Text" pitchFamily="18" charset="0"/>
            </a:endParaRPr>
          </a:p>
        </p:txBody>
      </p:sp>
      <p:sp>
        <p:nvSpPr>
          <p:cNvPr id="13" name="TextBox 12"/>
          <p:cNvSpPr txBox="1"/>
          <p:nvPr/>
        </p:nvSpPr>
        <p:spPr>
          <a:xfrm>
            <a:off x="539552" y="692696"/>
            <a:ext cx="8280920" cy="707886"/>
          </a:xfrm>
          <a:prstGeom prst="rect">
            <a:avLst/>
          </a:prstGeom>
          <a:noFill/>
        </p:spPr>
        <p:txBody>
          <a:bodyPr wrap="square" rtlCol="0">
            <a:spAutoFit/>
          </a:bodyPr>
          <a:lstStyle/>
          <a:p>
            <a:r>
              <a:rPr lang="en-US" altLang="zh-CN" sz="2000" dirty="0">
                <a:latin typeface="Candara" pitchFamily="34" charset="0"/>
                <a:ea typeface="华文新魏" pitchFamily="2" charset="-122"/>
                <a:cs typeface="Times New Roman" pitchFamily="18" charset="0"/>
              </a:rPr>
              <a:t>Based on </a:t>
            </a:r>
            <a:r>
              <a:rPr lang="en-US" altLang="zh-CN" sz="2000" dirty="0" err="1">
                <a:latin typeface="Candara" pitchFamily="34" charset="0"/>
                <a:ea typeface="华文新魏" pitchFamily="2" charset="-122"/>
                <a:cs typeface="Times New Roman" pitchFamily="18" charset="0"/>
              </a:rPr>
              <a:t>TraceBench</a:t>
            </a:r>
            <a:r>
              <a:rPr lang="en-US" altLang="zh-CN" sz="2000" dirty="0">
                <a:latin typeface="Candara" pitchFamily="34" charset="0"/>
                <a:ea typeface="华文新魏" pitchFamily="2" charset="-122"/>
                <a:cs typeface="Times New Roman" pitchFamily="18" charset="0"/>
              </a:rPr>
              <a:t>, we </a:t>
            </a:r>
            <a:r>
              <a:rPr lang="en-US" altLang="zh-CN" sz="2000" dirty="0" smtClean="0">
                <a:latin typeface="Candara" pitchFamily="34" charset="0"/>
                <a:ea typeface="华文新魏" pitchFamily="2" charset="-122"/>
                <a:cs typeface="Times New Roman" pitchFamily="18" charset="0"/>
              </a:rPr>
              <a:t>analyzed </a:t>
            </a:r>
            <a:r>
              <a:rPr lang="en-US" altLang="zh-CN" sz="2000" dirty="0">
                <a:latin typeface="Candara" pitchFamily="34" charset="0"/>
                <a:ea typeface="华文新魏" pitchFamily="2" charset="-122"/>
                <a:cs typeface="Times New Roman" pitchFamily="18" charset="0"/>
              </a:rPr>
              <a:t>the behaviors </a:t>
            </a:r>
            <a:r>
              <a:rPr lang="en-US" altLang="zh-CN" sz="2000" dirty="0" smtClean="0">
                <a:latin typeface="Candara" pitchFamily="34" charset="0"/>
                <a:ea typeface="华文新魏" pitchFamily="2" charset="-122"/>
                <a:cs typeface="Times New Roman" pitchFamily="18" charset="0"/>
              </a:rPr>
              <a:t>of HDFS </a:t>
            </a:r>
            <a:r>
              <a:rPr lang="en-US" altLang="zh-CN" sz="2000" dirty="0">
                <a:latin typeface="Candara" pitchFamily="34" charset="0"/>
                <a:ea typeface="华文新魏" pitchFamily="2" charset="-122"/>
                <a:cs typeface="Times New Roman" pitchFamily="18" charset="0"/>
              </a:rPr>
              <a:t>on the aspects of request handling, workload </a:t>
            </a:r>
            <a:r>
              <a:rPr lang="en-US" altLang="zh-CN" sz="2000" dirty="0" smtClean="0">
                <a:latin typeface="Candara" pitchFamily="34" charset="0"/>
                <a:ea typeface="华文新魏" pitchFamily="2" charset="-122"/>
                <a:cs typeface="Times New Roman" pitchFamily="18" charset="0"/>
              </a:rPr>
              <a:t>balancing, fault </a:t>
            </a:r>
            <a:r>
              <a:rPr lang="en-US" altLang="zh-CN" sz="2000" dirty="0">
                <a:latin typeface="Candara" pitchFamily="34" charset="0"/>
                <a:ea typeface="华文新魏" pitchFamily="2" charset="-122"/>
                <a:cs typeface="Times New Roman" pitchFamily="18" charset="0"/>
              </a:rPr>
              <a:t>influence, </a:t>
            </a:r>
            <a:r>
              <a:rPr lang="en-US" altLang="zh-CN" sz="2000" i="1" dirty="0">
                <a:latin typeface="Candara" pitchFamily="34" charset="0"/>
                <a:ea typeface="华文新魏" pitchFamily="2" charset="-122"/>
                <a:cs typeface="Times New Roman" pitchFamily="18" charset="0"/>
              </a:rPr>
              <a:t>etc</a:t>
            </a:r>
            <a:r>
              <a:rPr lang="en-US" altLang="zh-CN" sz="2000" dirty="0" smtClean="0">
                <a:latin typeface="Candara" pitchFamily="34" charset="0"/>
                <a:ea typeface="华文新魏" pitchFamily="2" charset="-122"/>
                <a:cs typeface="Times New Roman" pitchFamily="18" charset="0"/>
              </a:rPr>
              <a:t>.</a:t>
            </a:r>
          </a:p>
        </p:txBody>
      </p:sp>
    </p:spTree>
    <p:extLst>
      <p:ext uri="{BB962C8B-B14F-4D97-AF65-F5344CB8AC3E}">
        <p14:creationId xmlns:p14="http://schemas.microsoft.com/office/powerpoint/2010/main" val="34946406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320" y="3683944"/>
            <a:ext cx="3150640" cy="2265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23</a:t>
            </a:fld>
            <a:endParaRPr lang="zh-CN" altLang="en-US"/>
          </a:p>
        </p:txBody>
      </p:sp>
      <p:sp>
        <p:nvSpPr>
          <p:cNvPr id="12" name="标题 1"/>
          <p:cNvSpPr>
            <a:spLocks noGrp="1"/>
          </p:cNvSpPr>
          <p:nvPr>
            <p:ph type="title"/>
          </p:nvPr>
        </p:nvSpPr>
        <p:spPr>
          <a:xfrm>
            <a:off x="0" y="0"/>
            <a:ext cx="9144000" cy="692696"/>
          </a:xfrm>
        </p:spPr>
        <p:txBody>
          <a:bodyPr anchor="b" anchorCtr="1">
            <a:normAutofit/>
          </a:bodyPr>
          <a:lstStyle/>
          <a:p>
            <a:r>
              <a:rPr lang="en-US" altLang="zh-CN" sz="3600" dirty="0" smtClean="0">
                <a:latin typeface="High Tower Text" pitchFamily="18" charset="0"/>
              </a:rPr>
              <a:t>Data Analysis</a:t>
            </a:r>
            <a:endParaRPr lang="zh-CN" altLang="en-US" sz="3600" dirty="0">
              <a:latin typeface="High Tower Text" pitchFamily="18" charset="0"/>
            </a:endParaRPr>
          </a:p>
        </p:txBody>
      </p:sp>
      <p:sp>
        <p:nvSpPr>
          <p:cNvPr id="15" name="TextBox 14"/>
          <p:cNvSpPr txBox="1"/>
          <p:nvPr/>
        </p:nvSpPr>
        <p:spPr>
          <a:xfrm>
            <a:off x="539552" y="692696"/>
            <a:ext cx="8280920" cy="707886"/>
          </a:xfrm>
          <a:prstGeom prst="rect">
            <a:avLst/>
          </a:prstGeom>
          <a:noFill/>
        </p:spPr>
        <p:txBody>
          <a:bodyPr wrap="square" rtlCol="0">
            <a:spAutoFit/>
          </a:bodyPr>
          <a:lstStyle/>
          <a:p>
            <a:r>
              <a:rPr lang="en-US" altLang="zh-CN" sz="2000" dirty="0">
                <a:latin typeface="Candara" pitchFamily="34" charset="0"/>
                <a:ea typeface="华文新魏" pitchFamily="2" charset="-122"/>
                <a:cs typeface="Times New Roman" pitchFamily="18" charset="0"/>
              </a:rPr>
              <a:t>Based on </a:t>
            </a:r>
            <a:r>
              <a:rPr lang="en-US" altLang="zh-CN" sz="2000" dirty="0" err="1">
                <a:latin typeface="Candara" pitchFamily="34" charset="0"/>
                <a:ea typeface="华文新魏" pitchFamily="2" charset="-122"/>
                <a:cs typeface="Times New Roman" pitchFamily="18" charset="0"/>
              </a:rPr>
              <a:t>TraceBench</a:t>
            </a:r>
            <a:r>
              <a:rPr lang="en-US" altLang="zh-CN" sz="2000" dirty="0">
                <a:latin typeface="Candara" pitchFamily="34" charset="0"/>
                <a:ea typeface="华文新魏" pitchFamily="2" charset="-122"/>
                <a:cs typeface="Times New Roman" pitchFamily="18" charset="0"/>
              </a:rPr>
              <a:t>, we </a:t>
            </a:r>
            <a:r>
              <a:rPr lang="en-US" altLang="zh-CN" sz="2000" dirty="0" smtClean="0">
                <a:latin typeface="Candara" pitchFamily="34" charset="0"/>
                <a:ea typeface="华文新魏" pitchFamily="2" charset="-122"/>
                <a:cs typeface="Times New Roman" pitchFamily="18" charset="0"/>
              </a:rPr>
              <a:t>analyzed </a:t>
            </a:r>
            <a:r>
              <a:rPr lang="en-US" altLang="zh-CN" sz="2000" dirty="0">
                <a:latin typeface="Candara" pitchFamily="34" charset="0"/>
                <a:ea typeface="华文新魏" pitchFamily="2" charset="-122"/>
                <a:cs typeface="Times New Roman" pitchFamily="18" charset="0"/>
              </a:rPr>
              <a:t>the behaviors </a:t>
            </a:r>
            <a:r>
              <a:rPr lang="en-US" altLang="zh-CN" sz="2000" dirty="0" smtClean="0">
                <a:latin typeface="Candara" pitchFamily="34" charset="0"/>
                <a:ea typeface="华文新魏" pitchFamily="2" charset="-122"/>
                <a:cs typeface="Times New Roman" pitchFamily="18" charset="0"/>
              </a:rPr>
              <a:t>of HDFS </a:t>
            </a:r>
            <a:r>
              <a:rPr lang="en-US" altLang="zh-CN" sz="2000" dirty="0">
                <a:latin typeface="Candara" pitchFamily="34" charset="0"/>
                <a:ea typeface="华文新魏" pitchFamily="2" charset="-122"/>
                <a:cs typeface="Times New Roman" pitchFamily="18" charset="0"/>
              </a:rPr>
              <a:t>on the aspects of request handling, workload </a:t>
            </a:r>
            <a:r>
              <a:rPr lang="en-US" altLang="zh-CN" sz="2000" dirty="0" smtClean="0">
                <a:latin typeface="Candara" pitchFamily="34" charset="0"/>
                <a:ea typeface="华文新魏" pitchFamily="2" charset="-122"/>
                <a:cs typeface="Times New Roman" pitchFamily="18" charset="0"/>
              </a:rPr>
              <a:t>balancing, fault </a:t>
            </a:r>
            <a:r>
              <a:rPr lang="en-US" altLang="zh-CN" sz="2000" dirty="0">
                <a:latin typeface="Candara" pitchFamily="34" charset="0"/>
                <a:ea typeface="华文新魏" pitchFamily="2" charset="-122"/>
                <a:cs typeface="Times New Roman" pitchFamily="18" charset="0"/>
              </a:rPr>
              <a:t>influence, </a:t>
            </a:r>
            <a:r>
              <a:rPr lang="en-US" altLang="zh-CN" sz="2000" i="1" dirty="0">
                <a:latin typeface="Candara" pitchFamily="34" charset="0"/>
                <a:ea typeface="华文新魏" pitchFamily="2" charset="-122"/>
                <a:cs typeface="Times New Roman" pitchFamily="18" charset="0"/>
              </a:rPr>
              <a:t>etc</a:t>
            </a:r>
            <a:r>
              <a:rPr lang="en-US" altLang="zh-CN" sz="2000" dirty="0" smtClean="0">
                <a:latin typeface="Candara" pitchFamily="34" charset="0"/>
                <a:ea typeface="华文新魏" pitchFamily="2" charset="-122"/>
                <a:cs typeface="Times New Roman" pitchFamily="18" charset="0"/>
              </a:rPr>
              <a:t>.</a:t>
            </a:r>
          </a:p>
        </p:txBody>
      </p:sp>
      <p:pic>
        <p:nvPicPr>
          <p:cNvPr id="21"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4676"/>
          <a:stretch/>
        </p:blipFill>
        <p:spPr bwMode="auto">
          <a:xfrm>
            <a:off x="179512" y="1484784"/>
            <a:ext cx="5769803" cy="1843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b="10246"/>
          <a:stretch/>
        </p:blipFill>
        <p:spPr bwMode="auto">
          <a:xfrm>
            <a:off x="6228184" y="1484784"/>
            <a:ext cx="2736304" cy="193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b="11567"/>
          <a:stretch/>
        </p:blipFill>
        <p:spPr bwMode="auto">
          <a:xfrm>
            <a:off x="971600" y="3747219"/>
            <a:ext cx="3087904" cy="220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79512" y="692696"/>
            <a:ext cx="8784976" cy="55446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179340"/>
            <a:ext cx="5762625"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24"/>
          <p:cNvSpPr txBox="1"/>
          <p:nvPr/>
        </p:nvSpPr>
        <p:spPr>
          <a:xfrm>
            <a:off x="431540" y="5405154"/>
            <a:ext cx="8280920" cy="400110"/>
          </a:xfrm>
          <a:prstGeom prst="rect">
            <a:avLst/>
          </a:prstGeom>
          <a:noFill/>
        </p:spPr>
        <p:txBody>
          <a:bodyPr wrap="square" rtlCol="0">
            <a:spAutoFit/>
          </a:bodyPr>
          <a:lstStyle/>
          <a:p>
            <a:pPr algn="ctr"/>
            <a:r>
              <a:rPr lang="en-US" altLang="zh-CN" sz="2000" dirty="0" smtClean="0">
                <a:latin typeface="Candara" pitchFamily="34" charset="0"/>
                <a:ea typeface="华文新魏" pitchFamily="2" charset="-122"/>
                <a:cs typeface="Times New Roman" pitchFamily="18" charset="0"/>
              </a:rPr>
              <a:t>Analysis of the influence of a performance fault</a:t>
            </a:r>
          </a:p>
        </p:txBody>
      </p:sp>
    </p:spTree>
    <p:extLst>
      <p:ext uri="{BB962C8B-B14F-4D97-AF65-F5344CB8AC3E}">
        <p14:creationId xmlns:p14="http://schemas.microsoft.com/office/powerpoint/2010/main" val="92365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1"/>
                                        </p:tgtEl>
                                      </p:cBhvr>
                                    </p:animEffect>
                                    <p:set>
                                      <p:cBhvr>
                                        <p:cTn id="10" dur="1" fill="hold">
                                          <p:stCondLst>
                                            <p:cond delay="499"/>
                                          </p:stCondLst>
                                        </p:cTn>
                                        <p:tgtEl>
                                          <p:spTgt spid="21"/>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3"/>
                                        </p:tgtEl>
                                      </p:cBhvr>
                                    </p:animEffect>
                                    <p:set>
                                      <p:cBhvr>
                                        <p:cTn id="13" dur="1" fill="hold">
                                          <p:stCondLst>
                                            <p:cond delay="499"/>
                                          </p:stCondLst>
                                        </p:cTn>
                                        <p:tgtEl>
                                          <p:spTgt spid="2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2"/>
                                        </p:tgtEl>
                                      </p:cBhvr>
                                    </p:animEffect>
                                    <p:set>
                                      <p:cBhvr>
                                        <p:cTn id="16" dur="1" fill="hold">
                                          <p:stCondLst>
                                            <p:cond delay="499"/>
                                          </p:stCondLst>
                                        </p:cTn>
                                        <p:tgtEl>
                                          <p:spTgt spid="22"/>
                                        </p:tgtEl>
                                        <p:attrNameLst>
                                          <p:attrName>style.visibility</p:attrName>
                                        </p:attrNameLst>
                                      </p:cBhvr>
                                      <p:to>
                                        <p:strVal val="hidden"/>
                                      </p:to>
                                    </p:set>
                                  </p:childTnLst>
                                </p:cTn>
                              </p:par>
                              <p:par>
                                <p:cTn id="17" presetID="42" presetClass="path" presetSubtype="0" accel="50000" decel="50000" fill="hold" nodeType="withEffect">
                                  <p:stCondLst>
                                    <p:cond delay="0"/>
                                  </p:stCondLst>
                                  <p:childTnLst>
                                    <p:animMotion origin="layout" path="M -0.00104 -0.00625 L -0.19184 -0.22962 " pathEditMode="relative" rAng="0" ptsTypes="AA">
                                      <p:cBhvr>
                                        <p:cTn id="18" dur="1000" fill="hold"/>
                                        <p:tgtEl>
                                          <p:spTgt spid="10"/>
                                        </p:tgtEl>
                                        <p:attrNameLst>
                                          <p:attrName>ppt_x</p:attrName>
                                          <p:attrName>ppt_y</p:attrName>
                                        </p:attrNameLst>
                                      </p:cBhvr>
                                      <p:rCtr x="-9549" y="-11181"/>
                                    </p:animMotion>
                                  </p:childTnLst>
                                </p:cTn>
                              </p:par>
                              <p:par>
                                <p:cTn id="19" presetID="6" presetClass="emph" presetSubtype="0" fill="hold" nodeType="withEffect">
                                  <p:stCondLst>
                                    <p:cond delay="0"/>
                                  </p:stCondLst>
                                  <p:childTnLst>
                                    <p:animScale>
                                      <p:cBhvr>
                                        <p:cTn id="20" dur="1000" fill="hold"/>
                                        <p:tgtEl>
                                          <p:spTgt spid="10"/>
                                        </p:tgtEl>
                                      </p:cBhvr>
                                      <p:by x="100000" y="182990"/>
                                    </p:animScale>
                                  </p:childTnLst>
                                </p:cTn>
                              </p:par>
                              <p:par>
                                <p:cTn id="21" presetID="6" presetClass="emph" presetSubtype="0" fill="hold" nodeType="withEffect">
                                  <p:stCondLst>
                                    <p:cond delay="0"/>
                                  </p:stCondLst>
                                  <p:childTnLst>
                                    <p:animScale>
                                      <p:cBhvr>
                                        <p:cTn id="22" dur="1000" fill="hold"/>
                                        <p:tgtEl>
                                          <p:spTgt spid="10"/>
                                        </p:tgtEl>
                                      </p:cBhvr>
                                      <p:by x="182970" y="100000"/>
                                    </p:animScale>
                                  </p:childTnLst>
                                </p:cTn>
                              </p:par>
                            </p:childTnLst>
                          </p:cTn>
                        </p:par>
                        <p:par>
                          <p:cTn id="23" fill="hold">
                            <p:stCondLst>
                              <p:cond delay="1000"/>
                            </p:stCondLst>
                            <p:childTnLst>
                              <p:par>
                                <p:cTn id="24" presetID="1" presetClass="exit" presetSubtype="0" fill="hold" nodeType="afterEffect">
                                  <p:stCondLst>
                                    <p:cond delay="0"/>
                                  </p:stCondLst>
                                  <p:childTnLst>
                                    <p:set>
                                      <p:cBhvr>
                                        <p:cTn id="25" dur="1" fill="hold">
                                          <p:stCondLst>
                                            <p:cond delay="0"/>
                                          </p:stCondLst>
                                        </p:cTn>
                                        <p:tgtEl>
                                          <p:spTgt spid="10"/>
                                        </p:tgtEl>
                                        <p:attrNameLst>
                                          <p:attrName>style.visibility</p:attrName>
                                        </p:attrNameLst>
                                      </p:cBhvr>
                                      <p:to>
                                        <p:strVal val="hidden"/>
                                      </p:to>
                                    </p:set>
                                  </p:childTnLst>
                                </p:cTn>
                              </p:par>
                            </p:childTnLst>
                          </p:cTn>
                        </p:par>
                        <p:par>
                          <p:cTn id="26" fill="hold">
                            <p:stCondLst>
                              <p:cond delay="1000"/>
                            </p:stCondLst>
                            <p:childTnLst>
                              <p:par>
                                <p:cTn id="27" presetID="1" presetClass="entr" presetSubtype="0" fill="hold" nodeType="afterEffect">
                                  <p:stCondLst>
                                    <p:cond delay="0"/>
                                  </p:stCondLst>
                                  <p:childTnLst>
                                    <p:set>
                                      <p:cBhvr>
                                        <p:cTn id="28" dur="1" fill="hold">
                                          <p:stCondLst>
                                            <p:cond delay="0"/>
                                          </p:stCondLst>
                                        </p:cTn>
                                        <p:tgtEl>
                                          <p:spTgt spid="61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 grpId="0" animBg="1"/>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12776"/>
            <a:ext cx="3153916" cy="52089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24</a:t>
            </a:fld>
            <a:endParaRPr lang="zh-CN" altLang="en-US" dirty="0"/>
          </a:p>
        </p:txBody>
      </p:sp>
      <p:sp>
        <p:nvSpPr>
          <p:cNvPr id="5" name="标题 1"/>
          <p:cNvSpPr>
            <a:spLocks noGrp="1"/>
          </p:cNvSpPr>
          <p:nvPr>
            <p:ph type="title"/>
          </p:nvPr>
        </p:nvSpPr>
        <p:spPr>
          <a:xfrm>
            <a:off x="0" y="0"/>
            <a:ext cx="9144000" cy="692696"/>
          </a:xfrm>
        </p:spPr>
        <p:txBody>
          <a:bodyPr anchor="b" anchorCtr="1">
            <a:normAutofit/>
          </a:bodyPr>
          <a:lstStyle/>
          <a:p>
            <a:r>
              <a:rPr lang="en-US" altLang="zh-CN" sz="3600" dirty="0" smtClean="0">
                <a:latin typeface="High Tower Text" pitchFamily="18" charset="0"/>
              </a:rPr>
              <a:t>Detecting Failed Requests</a:t>
            </a:r>
            <a:endParaRPr lang="zh-CN" altLang="en-US" sz="3600" dirty="0">
              <a:latin typeface="High Tower Text" pitchFamily="18" charset="0"/>
            </a:endParaRPr>
          </a:p>
        </p:txBody>
      </p:sp>
      <p:sp>
        <p:nvSpPr>
          <p:cNvPr id="6" name="TextBox 5"/>
          <p:cNvSpPr txBox="1"/>
          <p:nvPr/>
        </p:nvSpPr>
        <p:spPr>
          <a:xfrm>
            <a:off x="539552" y="620688"/>
            <a:ext cx="8280920" cy="707886"/>
          </a:xfrm>
          <a:prstGeom prst="rect">
            <a:avLst/>
          </a:prstGeom>
          <a:noFill/>
        </p:spPr>
        <p:txBody>
          <a:bodyPr wrap="square" rtlCol="0">
            <a:spAutoFit/>
          </a:bodyPr>
          <a:lstStyle/>
          <a:p>
            <a:r>
              <a:rPr lang="en-US" altLang="zh-CN" sz="2000" dirty="0">
                <a:latin typeface="Candara" pitchFamily="34" charset="0"/>
                <a:ea typeface="华文新魏" pitchFamily="2" charset="-122"/>
                <a:cs typeface="Times New Roman" pitchFamily="18" charset="0"/>
              </a:rPr>
              <a:t>The same kind of user requests usually result in the </a:t>
            </a:r>
            <a:r>
              <a:rPr lang="en-US" altLang="zh-CN" sz="2000" dirty="0" smtClean="0">
                <a:latin typeface="Candara" pitchFamily="34" charset="0"/>
                <a:ea typeface="华文新魏" pitchFamily="2" charset="-122"/>
                <a:cs typeface="Times New Roman" pitchFamily="18" charset="0"/>
              </a:rPr>
              <a:t>traces with </a:t>
            </a:r>
            <a:r>
              <a:rPr lang="en-US" altLang="zh-CN" sz="2000" dirty="0">
                <a:latin typeface="Candara" pitchFamily="34" charset="0"/>
                <a:ea typeface="华文新魏" pitchFamily="2" charset="-122"/>
                <a:cs typeface="Times New Roman" pitchFamily="18" charset="0"/>
              </a:rPr>
              <a:t>similar </a:t>
            </a:r>
            <a:r>
              <a:rPr lang="en-US" altLang="zh-CN" sz="2000" dirty="0" smtClean="0">
                <a:latin typeface="Candara" pitchFamily="34" charset="0"/>
                <a:ea typeface="华文新魏" pitchFamily="2" charset="-122"/>
                <a:cs typeface="Times New Roman" pitchFamily="18" charset="0"/>
              </a:rPr>
              <a:t>topologies, which </a:t>
            </a:r>
            <a:r>
              <a:rPr lang="en-US" altLang="zh-CN" sz="2000" dirty="0" smtClean="0">
                <a:latin typeface="Candara" pitchFamily="34" charset="0"/>
              </a:rPr>
              <a:t>can </a:t>
            </a:r>
            <a:r>
              <a:rPr lang="en-US" altLang="zh-CN" sz="2000" dirty="0">
                <a:latin typeface="Candara" pitchFamily="34" charset="0"/>
              </a:rPr>
              <a:t>be </a:t>
            </a:r>
            <a:r>
              <a:rPr lang="en-US" altLang="zh-CN" sz="2000" dirty="0" smtClean="0">
                <a:latin typeface="Candara" pitchFamily="34" charset="0"/>
              </a:rPr>
              <a:t>extracted as </a:t>
            </a:r>
            <a:r>
              <a:rPr lang="en-US" altLang="zh-CN" sz="2000" b="1" dirty="0" smtClean="0">
                <a:latin typeface="Candara" pitchFamily="34" charset="0"/>
              </a:rPr>
              <a:t>properties</a:t>
            </a:r>
            <a:r>
              <a:rPr lang="en-US" altLang="zh-CN" sz="2000" dirty="0" smtClean="0">
                <a:latin typeface="Candara" pitchFamily="34" charset="0"/>
              </a:rPr>
              <a:t>.</a:t>
            </a:r>
            <a:endParaRPr lang="en-US" altLang="zh-CN" sz="2000" dirty="0" smtClean="0">
              <a:latin typeface="Candara" pitchFamily="34" charset="0"/>
              <a:ea typeface="华文新魏" pitchFamily="2" charset="-122"/>
              <a:cs typeface="Times New Roman" pitchFamily="18" charset="0"/>
            </a:endParaRPr>
          </a:p>
        </p:txBody>
      </p:sp>
      <p:sp>
        <p:nvSpPr>
          <p:cNvPr id="8" name="TextBox 7"/>
          <p:cNvSpPr txBox="1"/>
          <p:nvPr/>
        </p:nvSpPr>
        <p:spPr>
          <a:xfrm>
            <a:off x="5868144" y="930025"/>
            <a:ext cx="1736576" cy="400110"/>
          </a:xfrm>
          <a:prstGeom prst="rect">
            <a:avLst/>
          </a:prstGeom>
          <a:noFill/>
        </p:spPr>
        <p:txBody>
          <a:bodyPr wrap="square" rtlCol="0">
            <a:spAutoFit/>
          </a:bodyPr>
          <a:lstStyle/>
          <a:p>
            <a:r>
              <a:rPr lang="en-US" altLang="zh-CN" sz="2000" dirty="0" smtClean="0">
                <a:latin typeface="Candara" pitchFamily="34" charset="0"/>
                <a:ea typeface="华文新魏" pitchFamily="2" charset="-122"/>
                <a:cs typeface="Times New Roman" pitchFamily="18" charset="0"/>
              </a:rPr>
              <a:t>For example:</a:t>
            </a:r>
          </a:p>
        </p:txBody>
      </p:sp>
      <p:sp>
        <p:nvSpPr>
          <p:cNvPr id="11" name="TextBox 10"/>
          <p:cNvSpPr txBox="1"/>
          <p:nvPr/>
        </p:nvSpPr>
        <p:spPr>
          <a:xfrm>
            <a:off x="3851920" y="1412776"/>
            <a:ext cx="4680520" cy="2246769"/>
          </a:xfrm>
          <a:prstGeom prst="rect">
            <a:avLst/>
          </a:prstGeom>
          <a:noFill/>
        </p:spPr>
        <p:txBody>
          <a:bodyPr wrap="square" rtlCol="0">
            <a:spAutoFit/>
          </a:bodyPr>
          <a:lstStyle/>
          <a:p>
            <a:r>
              <a:rPr lang="en-US" altLang="zh-CN" sz="2000" dirty="0" smtClean="0">
                <a:latin typeface="Candara" pitchFamily="34" charset="0"/>
                <a:ea typeface="华文新魏" pitchFamily="2" charset="-122"/>
                <a:cs typeface="Times New Roman" pitchFamily="18" charset="0"/>
              </a:rPr>
              <a:t>Reading a data block starts with invoking:</a:t>
            </a:r>
          </a:p>
          <a:p>
            <a:r>
              <a:rPr lang="en-US" altLang="zh-CN" sz="2000" dirty="0">
                <a:latin typeface="Candara" pitchFamily="34" charset="0"/>
                <a:ea typeface="华文新魏" pitchFamily="2" charset="-122"/>
                <a:cs typeface="Times New Roman" pitchFamily="18" charset="0"/>
              </a:rPr>
              <a:t>	</a:t>
            </a:r>
            <a:r>
              <a:rPr lang="en-US" altLang="zh-CN" sz="2000" dirty="0" err="1" smtClean="0">
                <a:solidFill>
                  <a:srgbClr val="FF0000"/>
                </a:solidFill>
                <a:latin typeface="Candara" pitchFamily="34" charset="0"/>
                <a:ea typeface="华文新魏" pitchFamily="2" charset="-122"/>
                <a:cs typeface="Times New Roman" pitchFamily="18" charset="0"/>
              </a:rPr>
              <a:t>blockSeekTo</a:t>
            </a:r>
            <a:r>
              <a:rPr lang="en-US" altLang="zh-CN" sz="2000" dirty="0" smtClean="0">
                <a:solidFill>
                  <a:srgbClr val="FF0000"/>
                </a:solidFill>
                <a:latin typeface="Candara" pitchFamily="34" charset="0"/>
                <a:ea typeface="华文新魏" pitchFamily="2" charset="-122"/>
                <a:cs typeface="Times New Roman" pitchFamily="18" charset="0"/>
              </a:rPr>
              <a:t> </a:t>
            </a:r>
            <a:r>
              <a:rPr lang="en-US" altLang="zh-CN" sz="2000" dirty="0" smtClean="0">
                <a:latin typeface="Candara" pitchFamily="34" charset="0"/>
                <a:ea typeface="华文新魏" pitchFamily="2" charset="-122"/>
                <a:cs typeface="Times New Roman" pitchFamily="18" charset="0"/>
              </a:rPr>
              <a:t>(</a:t>
            </a:r>
            <a:r>
              <a:rPr lang="en-US" altLang="zh-CN" sz="2000" dirty="0" smtClean="0">
                <a:solidFill>
                  <a:srgbClr val="FF0000"/>
                </a:solidFill>
                <a:latin typeface="Candara" pitchFamily="34" charset="0"/>
                <a:ea typeface="华文新魏" pitchFamily="2" charset="-122"/>
                <a:cs typeface="Times New Roman" pitchFamily="18" charset="0"/>
              </a:rPr>
              <a:t>B</a:t>
            </a:r>
            <a:r>
              <a:rPr lang="en-US" altLang="zh-CN" sz="2000" dirty="0" smtClean="0">
                <a:latin typeface="Candara" pitchFamily="34" charset="0"/>
                <a:ea typeface="华文新魏" pitchFamily="2" charset="-122"/>
                <a:cs typeface="Times New Roman" pitchFamily="18" charset="0"/>
              </a:rPr>
              <a:t>)</a:t>
            </a:r>
          </a:p>
          <a:p>
            <a:r>
              <a:rPr lang="en-US" altLang="zh-CN" sz="2000" dirty="0" smtClean="0">
                <a:latin typeface="Candara" pitchFamily="34" charset="0"/>
                <a:ea typeface="华文新魏" pitchFamily="2" charset="-122"/>
                <a:cs typeface="Times New Roman" pitchFamily="18" charset="0"/>
              </a:rPr>
              <a:t>if success, ends with:</a:t>
            </a:r>
          </a:p>
          <a:p>
            <a:r>
              <a:rPr lang="en-US" altLang="zh-CN" sz="2000" dirty="0">
                <a:latin typeface="Candara" pitchFamily="34" charset="0"/>
                <a:ea typeface="华文新魏" pitchFamily="2" charset="-122"/>
                <a:cs typeface="Times New Roman" pitchFamily="18" charset="0"/>
              </a:rPr>
              <a:t>	</a:t>
            </a:r>
            <a:r>
              <a:rPr lang="en-US" altLang="zh-CN" sz="2000" dirty="0" err="1" smtClean="0">
                <a:solidFill>
                  <a:srgbClr val="00B050"/>
                </a:solidFill>
                <a:latin typeface="Candara" pitchFamily="34" charset="0"/>
                <a:ea typeface="华文新魏" pitchFamily="2" charset="-122"/>
                <a:cs typeface="Times New Roman" pitchFamily="18" charset="0"/>
              </a:rPr>
              <a:t>checksumOK</a:t>
            </a:r>
            <a:r>
              <a:rPr lang="en-US" altLang="zh-CN" sz="2000" dirty="0" smtClean="0">
                <a:solidFill>
                  <a:srgbClr val="00B050"/>
                </a:solidFill>
                <a:latin typeface="Candara" pitchFamily="34" charset="0"/>
                <a:ea typeface="华文新魏" pitchFamily="2" charset="-122"/>
                <a:cs typeface="Times New Roman" pitchFamily="18" charset="0"/>
              </a:rPr>
              <a:t> </a:t>
            </a:r>
            <a:r>
              <a:rPr lang="en-US" altLang="zh-CN" sz="2000" dirty="0" smtClean="0">
                <a:latin typeface="Candara" pitchFamily="34" charset="0"/>
                <a:ea typeface="华文新魏" pitchFamily="2" charset="-122"/>
                <a:cs typeface="Times New Roman" pitchFamily="18" charset="0"/>
              </a:rPr>
              <a:t>(</a:t>
            </a:r>
            <a:r>
              <a:rPr lang="en-US" altLang="zh-CN" sz="2000" dirty="0" smtClean="0">
                <a:solidFill>
                  <a:srgbClr val="00B050"/>
                </a:solidFill>
                <a:latin typeface="Candara" pitchFamily="34" charset="0"/>
                <a:ea typeface="华文新魏" pitchFamily="2" charset="-122"/>
                <a:cs typeface="Times New Roman" pitchFamily="18" charset="0"/>
              </a:rPr>
              <a:t>K</a:t>
            </a:r>
            <a:r>
              <a:rPr lang="en-US" altLang="zh-CN" sz="2000" dirty="0" smtClean="0">
                <a:latin typeface="Candara" pitchFamily="34" charset="0"/>
                <a:ea typeface="华文新魏" pitchFamily="2" charset="-122"/>
                <a:cs typeface="Times New Roman" pitchFamily="18" charset="0"/>
              </a:rPr>
              <a:t>)</a:t>
            </a:r>
          </a:p>
          <a:p>
            <a:endParaRPr lang="en-US" altLang="zh-CN" sz="2000" dirty="0">
              <a:latin typeface="Candara" pitchFamily="34" charset="0"/>
              <a:ea typeface="华文新魏" pitchFamily="2" charset="-122"/>
              <a:cs typeface="Times New Roman" pitchFamily="18" charset="0"/>
            </a:endParaRPr>
          </a:p>
          <a:p>
            <a:r>
              <a:rPr lang="en-US" altLang="zh-CN" sz="2000" dirty="0" smtClean="0">
                <a:latin typeface="Candara" pitchFamily="34" charset="0"/>
                <a:ea typeface="华文新魏" pitchFamily="2" charset="-122"/>
                <a:cs typeface="Times New Roman" pitchFamily="18" charset="0"/>
              </a:rPr>
              <a:t>So, a successful file </a:t>
            </a:r>
            <a:r>
              <a:rPr lang="en-US" altLang="zh-CN" sz="2000" i="1" dirty="0" smtClean="0">
                <a:latin typeface="Candara" pitchFamily="34" charset="0"/>
                <a:ea typeface="华文新魏" pitchFamily="2" charset="-122"/>
                <a:cs typeface="Times New Roman" pitchFamily="18" charset="0"/>
              </a:rPr>
              <a:t>read</a:t>
            </a:r>
            <a:r>
              <a:rPr lang="en-US" altLang="zh-CN" sz="2000" dirty="0" smtClean="0">
                <a:latin typeface="Candara" pitchFamily="34" charset="0"/>
                <a:ea typeface="华文新魏" pitchFamily="2" charset="-122"/>
                <a:cs typeface="Times New Roman" pitchFamily="18" charset="0"/>
              </a:rPr>
              <a:t> request should satisfy the following LTL property:</a:t>
            </a:r>
          </a:p>
        </p:txBody>
      </p:sp>
      <p:sp>
        <p:nvSpPr>
          <p:cNvPr id="2" name="椭圆 1"/>
          <p:cNvSpPr/>
          <p:nvPr/>
        </p:nvSpPr>
        <p:spPr>
          <a:xfrm>
            <a:off x="1795587" y="1628800"/>
            <a:ext cx="648072" cy="5973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883917" y="1628800"/>
            <a:ext cx="648072" cy="59733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4371875"/>
            <a:ext cx="49911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直接连接符 17"/>
          <p:cNvCxnSpPr/>
          <p:nvPr/>
        </p:nvCxnSpPr>
        <p:spPr>
          <a:xfrm>
            <a:off x="3898528" y="4725144"/>
            <a:ext cx="504056"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25" name="直接连接符 24"/>
          <p:cNvCxnSpPr/>
          <p:nvPr/>
        </p:nvCxnSpPr>
        <p:spPr>
          <a:xfrm>
            <a:off x="5076056" y="4725144"/>
            <a:ext cx="2088232"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7" name="直接连接符 26"/>
          <p:cNvCxnSpPr/>
          <p:nvPr/>
        </p:nvCxnSpPr>
        <p:spPr>
          <a:xfrm>
            <a:off x="8028384" y="4725144"/>
            <a:ext cx="57606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09538" y="4869160"/>
            <a:ext cx="2819170" cy="369332"/>
          </a:xfrm>
          <a:prstGeom prst="rect">
            <a:avLst/>
          </a:prstGeom>
          <a:noFill/>
        </p:spPr>
        <p:txBody>
          <a:bodyPr wrap="none" rtlCol="0">
            <a:spAutoFit/>
          </a:bodyPr>
          <a:lstStyle/>
          <a:p>
            <a:r>
              <a:rPr lang="en-US" altLang="zh-CN" dirty="0" smtClean="0"/>
              <a:t>Read at least one data block</a:t>
            </a:r>
            <a:endParaRPr lang="zh-CN" altLang="en-US" dirty="0"/>
          </a:p>
        </p:txBody>
      </p:sp>
      <p:sp>
        <p:nvSpPr>
          <p:cNvPr id="31" name="TextBox 30"/>
          <p:cNvSpPr txBox="1"/>
          <p:nvPr/>
        </p:nvSpPr>
        <p:spPr>
          <a:xfrm>
            <a:off x="5004048" y="5145534"/>
            <a:ext cx="2695674" cy="369332"/>
          </a:xfrm>
          <a:prstGeom prst="rect">
            <a:avLst/>
          </a:prstGeom>
          <a:noFill/>
        </p:spPr>
        <p:txBody>
          <a:bodyPr wrap="none" rtlCol="0">
            <a:spAutoFit/>
          </a:bodyPr>
          <a:lstStyle/>
          <a:p>
            <a:r>
              <a:rPr lang="en-US" altLang="zh-CN" dirty="0" smtClean="0"/>
              <a:t>The last data block reading</a:t>
            </a:r>
            <a:endParaRPr lang="zh-CN" altLang="en-US" dirty="0"/>
          </a:p>
        </p:txBody>
      </p:sp>
      <p:sp>
        <p:nvSpPr>
          <p:cNvPr id="32" name="TextBox 31"/>
          <p:cNvSpPr txBox="1"/>
          <p:nvPr/>
        </p:nvSpPr>
        <p:spPr>
          <a:xfrm>
            <a:off x="5006578" y="5433566"/>
            <a:ext cx="2064668" cy="369332"/>
          </a:xfrm>
          <a:prstGeom prst="rect">
            <a:avLst/>
          </a:prstGeom>
          <a:noFill/>
        </p:spPr>
        <p:txBody>
          <a:bodyPr wrap="none" rtlCol="0">
            <a:spAutoFit/>
          </a:bodyPr>
          <a:lstStyle/>
          <a:p>
            <a:r>
              <a:rPr lang="en-US" altLang="zh-CN" dirty="0" smtClean="0"/>
              <a:t>Successfully reading</a:t>
            </a:r>
            <a:endParaRPr lang="zh-CN" altLang="en-US" dirty="0"/>
          </a:p>
        </p:txBody>
      </p:sp>
      <p:cxnSp>
        <p:nvCxnSpPr>
          <p:cNvPr id="33" name="直接连接符 32"/>
          <p:cNvCxnSpPr/>
          <p:nvPr/>
        </p:nvCxnSpPr>
        <p:spPr>
          <a:xfrm>
            <a:off x="4499992" y="5038576"/>
            <a:ext cx="504056"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4" name="直接连接符 33"/>
          <p:cNvCxnSpPr/>
          <p:nvPr/>
        </p:nvCxnSpPr>
        <p:spPr>
          <a:xfrm>
            <a:off x="4499992" y="5326608"/>
            <a:ext cx="504056"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35" name="直接连接符 34"/>
          <p:cNvCxnSpPr/>
          <p:nvPr/>
        </p:nvCxnSpPr>
        <p:spPr>
          <a:xfrm>
            <a:off x="4499992" y="5614640"/>
            <a:ext cx="504056"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3707904" y="3717032"/>
            <a:ext cx="2662957" cy="642667"/>
            <a:chOff x="3707904" y="3717032"/>
            <a:chExt cx="2662957" cy="642667"/>
          </a:xfrm>
        </p:grpSpPr>
        <p:cxnSp>
          <p:nvCxnSpPr>
            <p:cNvPr id="26" name="直接箭头连接符 25"/>
            <p:cNvCxnSpPr/>
            <p:nvPr/>
          </p:nvCxnSpPr>
          <p:spPr>
            <a:xfrm>
              <a:off x="4017144" y="4017240"/>
              <a:ext cx="0" cy="3424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707904" y="3717032"/>
              <a:ext cx="613309" cy="369332"/>
            </a:xfrm>
            <a:prstGeom prst="rect">
              <a:avLst/>
            </a:prstGeom>
            <a:noFill/>
          </p:spPr>
          <p:txBody>
            <a:bodyPr wrap="none" rtlCol="0">
              <a:spAutoFit/>
            </a:bodyPr>
            <a:lstStyle/>
            <a:p>
              <a:r>
                <a:rPr lang="en-US" altLang="zh-CN" i="1" dirty="0" smtClean="0"/>
                <a:t>Exist</a:t>
              </a:r>
              <a:endParaRPr lang="zh-CN" altLang="en-US" i="1" dirty="0"/>
            </a:p>
          </p:txBody>
        </p:sp>
        <p:cxnSp>
          <p:nvCxnSpPr>
            <p:cNvPr id="42" name="直接箭头连接符 41"/>
            <p:cNvCxnSpPr/>
            <p:nvPr/>
          </p:nvCxnSpPr>
          <p:spPr>
            <a:xfrm>
              <a:off x="4881240" y="4017240"/>
              <a:ext cx="0" cy="3424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470400" y="3717032"/>
              <a:ext cx="846707" cy="369332"/>
            </a:xfrm>
            <a:prstGeom prst="rect">
              <a:avLst/>
            </a:prstGeom>
            <a:noFill/>
          </p:spPr>
          <p:txBody>
            <a:bodyPr wrap="none" rtlCol="0">
              <a:spAutoFit/>
            </a:bodyPr>
            <a:lstStyle/>
            <a:p>
              <a:r>
                <a:rPr lang="en-US" altLang="zh-CN" i="1" dirty="0" smtClean="0"/>
                <a:t>Always</a:t>
              </a:r>
              <a:endParaRPr lang="zh-CN" altLang="en-US" i="1" dirty="0"/>
            </a:p>
          </p:txBody>
        </p:sp>
        <p:cxnSp>
          <p:nvCxnSpPr>
            <p:cNvPr id="44" name="直接箭头连接符 43"/>
            <p:cNvCxnSpPr/>
            <p:nvPr/>
          </p:nvCxnSpPr>
          <p:spPr>
            <a:xfrm>
              <a:off x="6063457" y="4017240"/>
              <a:ext cx="0" cy="3424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754217" y="3717032"/>
              <a:ext cx="616644" cy="369332"/>
            </a:xfrm>
            <a:prstGeom prst="rect">
              <a:avLst/>
            </a:prstGeom>
            <a:noFill/>
          </p:spPr>
          <p:txBody>
            <a:bodyPr wrap="none" rtlCol="0">
              <a:spAutoFit/>
            </a:bodyPr>
            <a:lstStyle/>
            <a:p>
              <a:r>
                <a:rPr lang="en-US" altLang="zh-CN" i="1" dirty="0" smtClean="0"/>
                <a:t>Next</a:t>
              </a:r>
              <a:endParaRPr lang="zh-CN" altLang="en-US" i="1" dirty="0"/>
            </a:p>
          </p:txBody>
        </p:sp>
      </p:grpSp>
      <p:sp>
        <p:nvSpPr>
          <p:cNvPr id="47" name="TextBox 46"/>
          <p:cNvSpPr txBox="1"/>
          <p:nvPr/>
        </p:nvSpPr>
        <p:spPr>
          <a:xfrm>
            <a:off x="3923928" y="5877272"/>
            <a:ext cx="5220072" cy="707886"/>
          </a:xfrm>
          <a:prstGeom prst="rect">
            <a:avLst/>
          </a:prstGeom>
          <a:noFill/>
        </p:spPr>
        <p:txBody>
          <a:bodyPr wrap="square" rtlCol="0">
            <a:spAutoFit/>
          </a:bodyPr>
          <a:lstStyle/>
          <a:p>
            <a:r>
              <a:rPr lang="en-US" altLang="zh-CN" sz="2000" dirty="0">
                <a:latin typeface="Candara" pitchFamily="34" charset="0"/>
                <a:ea typeface="华文新魏" pitchFamily="2" charset="-122"/>
                <a:cs typeface="Times New Roman" pitchFamily="18" charset="0"/>
              </a:rPr>
              <a:t>If a trace of read request violates </a:t>
            </a:r>
            <a:r>
              <a:rPr lang="en-US" altLang="zh-CN" sz="2000" dirty="0" smtClean="0">
                <a:latin typeface="Candara" pitchFamily="34" charset="0"/>
                <a:ea typeface="华文新魏" pitchFamily="2" charset="-122"/>
                <a:cs typeface="Times New Roman" pitchFamily="18" charset="0"/>
              </a:rPr>
              <a:t>the property</a:t>
            </a:r>
            <a:r>
              <a:rPr lang="en-US" altLang="zh-CN" sz="2000" dirty="0">
                <a:latin typeface="Candara" pitchFamily="34" charset="0"/>
                <a:ea typeface="华文新魏" pitchFamily="2" charset="-122"/>
                <a:cs typeface="Times New Roman" pitchFamily="18" charset="0"/>
              </a:rPr>
              <a:t>, we say </a:t>
            </a:r>
            <a:r>
              <a:rPr lang="en-US" altLang="zh-CN" sz="2000" b="1" dirty="0">
                <a:latin typeface="Candara" pitchFamily="34" charset="0"/>
                <a:ea typeface="华文新魏" pitchFamily="2" charset="-122"/>
                <a:cs typeface="Times New Roman" pitchFamily="18" charset="0"/>
              </a:rPr>
              <a:t>a failure happens</a:t>
            </a:r>
            <a:r>
              <a:rPr lang="en-US" altLang="zh-CN" sz="2000" dirty="0">
                <a:latin typeface="Candara" pitchFamily="34" charset="0"/>
                <a:ea typeface="华文新魏" pitchFamily="2" charset="-122"/>
                <a:cs typeface="Times New Roman" pitchFamily="18" charset="0"/>
              </a:rPr>
              <a:t>.</a:t>
            </a:r>
            <a:endParaRPr lang="en-US" altLang="zh-CN" sz="2000" dirty="0" smtClean="0">
              <a:latin typeface="Candara" pitchFamily="34" charset="0"/>
              <a:ea typeface="华文新魏" pitchFamily="2" charset="-122"/>
              <a:cs typeface="Times New Roman" pitchFamily="18" charset="0"/>
            </a:endParaRPr>
          </a:p>
        </p:txBody>
      </p:sp>
    </p:spTree>
    <p:extLst>
      <p:ext uri="{BB962C8B-B14F-4D97-AF65-F5344CB8AC3E}">
        <p14:creationId xmlns:p14="http://schemas.microsoft.com/office/powerpoint/2010/main" val="140840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1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2" grpId="0" animBg="1"/>
      <p:bldP spid="12" grpId="0" animBg="1"/>
      <p:bldP spid="23" grpId="0"/>
      <p:bldP spid="31" grpId="0"/>
      <p:bldP spid="32" grpId="0"/>
      <p:bldP spid="4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25</a:t>
            </a:fld>
            <a:endParaRPr lang="zh-CN" altLang="en-US" dirty="0"/>
          </a:p>
        </p:txBody>
      </p:sp>
      <p:sp>
        <p:nvSpPr>
          <p:cNvPr id="6" name="标题 1"/>
          <p:cNvSpPr txBox="1">
            <a:spLocks/>
          </p:cNvSpPr>
          <p:nvPr/>
        </p:nvSpPr>
        <p:spPr>
          <a:xfrm>
            <a:off x="0" y="0"/>
            <a:ext cx="9144000" cy="692696"/>
          </a:xfrm>
          <a:prstGeom prst="rect">
            <a:avLst/>
          </a:prstGeom>
        </p:spPr>
        <p:txBody>
          <a:bodyPr vert="horz" lIns="91440" tIns="45720" rIns="91440" bIns="45720" rtlCol="0" anchor="b" anchorCtr="1">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600" dirty="0" smtClean="0">
                <a:latin typeface="High Tower Text" pitchFamily="18" charset="0"/>
              </a:rPr>
              <a:t>Detecting Failed Requests</a:t>
            </a:r>
            <a:endParaRPr lang="zh-CN" altLang="en-US" sz="3600" dirty="0">
              <a:latin typeface="High Tower Text" pitchFamily="18" charset="0"/>
            </a:endParaRPr>
          </a:p>
        </p:txBody>
      </p:sp>
      <p:sp>
        <p:nvSpPr>
          <p:cNvPr id="7" name="TextBox 6"/>
          <p:cNvSpPr txBox="1"/>
          <p:nvPr/>
        </p:nvSpPr>
        <p:spPr>
          <a:xfrm>
            <a:off x="395536" y="879103"/>
            <a:ext cx="8280920" cy="461665"/>
          </a:xfrm>
          <a:prstGeom prst="rect">
            <a:avLst/>
          </a:prstGeom>
          <a:noFill/>
        </p:spPr>
        <p:txBody>
          <a:bodyPr wrap="square" rtlCol="0">
            <a:spAutoFit/>
          </a:bodyPr>
          <a:lstStyle/>
          <a:p>
            <a:r>
              <a:rPr lang="en-US" altLang="zh-CN" sz="2400" dirty="0" smtClean="0">
                <a:latin typeface="Candara" pitchFamily="34" charset="0"/>
                <a:ea typeface="华文新魏" pitchFamily="2" charset="-122"/>
                <a:cs typeface="Times New Roman" pitchFamily="18" charset="0"/>
              </a:rPr>
              <a:t>Similarly, we extracted properties for other requests</a:t>
            </a:r>
            <a:r>
              <a:rPr lang="en-US" altLang="zh-CN" sz="2400" dirty="0">
                <a:latin typeface="Candara" pitchFamily="34" charset="0"/>
                <a:ea typeface="华文新魏" pitchFamily="2" charset="-122"/>
                <a:cs typeface="Times New Roman" pitchFamily="18" charset="0"/>
              </a:rPr>
              <a:t>:</a:t>
            </a:r>
            <a:endParaRPr lang="en-US" altLang="zh-CN" sz="2400" dirty="0" smtClean="0">
              <a:latin typeface="Candara" pitchFamily="34" charset="0"/>
              <a:ea typeface="华文新魏" pitchFamily="2" charset="-122"/>
              <a:cs typeface="Times New Roman" pitchFamily="18" charset="0"/>
            </a:endParaRPr>
          </a:p>
        </p:txBody>
      </p:sp>
      <p:sp>
        <p:nvSpPr>
          <p:cNvPr id="12" name="内容占位符 2"/>
          <p:cNvSpPr txBox="1">
            <a:spLocks/>
          </p:cNvSpPr>
          <p:nvPr/>
        </p:nvSpPr>
        <p:spPr>
          <a:xfrm>
            <a:off x="179512" y="2780928"/>
            <a:ext cx="8784976" cy="28083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a:latin typeface="Candara" pitchFamily="34" charset="0"/>
                <a:ea typeface="华文新魏" pitchFamily="2" charset="-122"/>
                <a:cs typeface="Times New Roman" pitchFamily="18" charset="0"/>
              </a:rPr>
              <a:t>In the form of SQL queries, we check the traces with above properties in </a:t>
            </a:r>
            <a:r>
              <a:rPr lang="en-US" altLang="zh-CN" sz="2400" dirty="0" smtClean="0">
                <a:latin typeface="Candara" pitchFamily="34" charset="0"/>
                <a:ea typeface="华文新魏" pitchFamily="2" charset="-122"/>
                <a:cs typeface="Times New Roman" pitchFamily="18" charset="0"/>
              </a:rPr>
              <a:t>some </a:t>
            </a:r>
            <a:r>
              <a:rPr lang="en-US" altLang="zh-CN" sz="2400" dirty="0" err="1" smtClean="0">
                <a:latin typeface="Candara" pitchFamily="34" charset="0"/>
                <a:ea typeface="华文新魏" pitchFamily="2" charset="-122"/>
                <a:cs typeface="Times New Roman" pitchFamily="18" charset="0"/>
              </a:rPr>
              <a:t>TraceBench</a:t>
            </a:r>
            <a:r>
              <a:rPr lang="en-US" altLang="zh-CN" sz="2400" dirty="0" smtClean="0">
                <a:latin typeface="Candara" pitchFamily="34" charset="0"/>
                <a:ea typeface="华文新魏" pitchFamily="2" charset="-122"/>
                <a:cs typeface="Times New Roman" pitchFamily="18" charset="0"/>
              </a:rPr>
              <a:t> sets </a:t>
            </a:r>
            <a:r>
              <a:rPr lang="en-US" altLang="zh-CN" sz="2400" dirty="0">
                <a:latin typeface="Candara" pitchFamily="34" charset="0"/>
                <a:ea typeface="华文新魏" pitchFamily="2" charset="-122"/>
                <a:cs typeface="Times New Roman" pitchFamily="18" charset="0"/>
              </a:rPr>
              <a:t>with faults injected in</a:t>
            </a:r>
            <a:r>
              <a:rPr lang="en-US" altLang="zh-CN" sz="2400" dirty="0" smtClean="0">
                <a:latin typeface="Candara" pitchFamily="34" charset="0"/>
                <a:ea typeface="华文新魏" pitchFamily="2" charset="-122"/>
                <a:cs typeface="Times New Roman" pitchFamily="18" charset="0"/>
              </a:rPr>
              <a:t>.</a:t>
            </a:r>
            <a:endParaRPr lang="en-US" altLang="zh-CN" sz="2400" dirty="0">
              <a:latin typeface="Candara" pitchFamily="34" charset="0"/>
              <a:ea typeface="华文新魏" pitchFamily="2" charset="-122"/>
              <a:cs typeface="Times New Roman" pitchFamily="18" charset="0"/>
            </a:endParaRPr>
          </a:p>
          <a:p>
            <a:r>
              <a:rPr lang="en-US" altLang="zh-CN" sz="2400" dirty="0">
                <a:solidFill>
                  <a:srgbClr val="FF0000"/>
                </a:solidFill>
                <a:latin typeface="Candara" pitchFamily="34" charset="0"/>
                <a:ea typeface="华文新魏" pitchFamily="2" charset="-122"/>
                <a:cs typeface="Times New Roman" pitchFamily="18" charset="0"/>
              </a:rPr>
              <a:t>100%</a:t>
            </a:r>
            <a:r>
              <a:rPr lang="en-US" altLang="zh-CN" sz="2400" dirty="0">
                <a:latin typeface="Candara" pitchFamily="34" charset="0"/>
                <a:ea typeface="华文新魏" pitchFamily="2" charset="-122"/>
                <a:cs typeface="Times New Roman" pitchFamily="18" charset="0"/>
              </a:rPr>
              <a:t> of failed traces are identified </a:t>
            </a:r>
            <a:r>
              <a:rPr lang="en-US" altLang="zh-CN" sz="2400" dirty="0">
                <a:solidFill>
                  <a:srgbClr val="FF0000"/>
                </a:solidFill>
                <a:latin typeface="Candara" pitchFamily="34" charset="0"/>
                <a:ea typeface="华文新魏" pitchFamily="2" charset="-122"/>
                <a:cs typeface="Times New Roman" pitchFamily="18" charset="0"/>
              </a:rPr>
              <a:t>without FPs</a:t>
            </a:r>
            <a:r>
              <a:rPr lang="en-US" altLang="zh-CN" sz="2400" dirty="0" smtClean="0">
                <a:latin typeface="Candara" pitchFamily="34" charset="0"/>
                <a:ea typeface="华文新魏" pitchFamily="2" charset="-122"/>
                <a:cs typeface="Times New Roman" pitchFamily="18" charset="0"/>
              </a:rPr>
              <a:t>.</a:t>
            </a:r>
          </a:p>
          <a:p>
            <a:endParaRPr lang="en-US" altLang="zh-CN" sz="2400" dirty="0" smtClean="0">
              <a:latin typeface="Candara" pitchFamily="34" charset="0"/>
              <a:ea typeface="华文新魏" pitchFamily="2" charset="-122"/>
              <a:cs typeface="Times New Roman" pitchFamily="18" charset="0"/>
            </a:endParaRPr>
          </a:p>
          <a:p>
            <a:r>
              <a:rPr lang="en-US" altLang="zh-CN" sz="2400" dirty="0" smtClean="0">
                <a:latin typeface="Candara" pitchFamily="34" charset="0"/>
                <a:ea typeface="华文新魏" pitchFamily="2" charset="-122"/>
                <a:cs typeface="Times New Roman" pitchFamily="18" charset="0"/>
              </a:rPr>
              <a:t>Besides detecting failures, we also extracted properties for detecting faults in requests, e.g., </a:t>
            </a:r>
            <a:r>
              <a:rPr lang="en-US" altLang="zh-CN" sz="2400" i="1" dirty="0" smtClean="0">
                <a:latin typeface="Candara" pitchFamily="34" charset="0"/>
                <a:ea typeface="华文新魏" pitchFamily="2" charset="-122"/>
                <a:cs typeface="Times New Roman" pitchFamily="18" charset="0"/>
              </a:rPr>
              <a:t>read</a:t>
            </a:r>
            <a:r>
              <a:rPr lang="en-US" altLang="zh-CN" sz="2400" dirty="0" smtClean="0">
                <a:latin typeface="Candara" pitchFamily="34" charset="0"/>
                <a:ea typeface="华文新魏" pitchFamily="2" charset="-122"/>
                <a:cs typeface="Times New Roman" pitchFamily="18" charset="0"/>
              </a:rPr>
              <a:t> request:</a:t>
            </a:r>
            <a:endParaRPr lang="en-US" altLang="zh-CN" sz="2400" dirty="0">
              <a:latin typeface="Candara" pitchFamily="34" charset="0"/>
              <a:ea typeface="华文新魏" pitchFamily="2" charset="-122"/>
              <a:cs typeface="Times New Roman" pitchFamily="18" charset="0"/>
            </a:endParaRP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92" y="1571174"/>
            <a:ext cx="7792640" cy="993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528" y="5434380"/>
            <a:ext cx="6532935" cy="309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940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26</a:t>
            </a:fld>
            <a:endParaRPr lang="zh-CN" altLang="en-US" dirty="0"/>
          </a:p>
        </p:txBody>
      </p:sp>
      <p:sp>
        <p:nvSpPr>
          <p:cNvPr id="5" name="标题 1"/>
          <p:cNvSpPr>
            <a:spLocks noGrp="1"/>
          </p:cNvSpPr>
          <p:nvPr>
            <p:ph type="title"/>
          </p:nvPr>
        </p:nvSpPr>
        <p:spPr>
          <a:xfrm>
            <a:off x="0" y="0"/>
            <a:ext cx="9144000" cy="692696"/>
          </a:xfrm>
        </p:spPr>
        <p:txBody>
          <a:bodyPr anchor="b" anchorCtr="1">
            <a:normAutofit/>
          </a:bodyPr>
          <a:lstStyle/>
          <a:p>
            <a:r>
              <a:rPr lang="en-US" altLang="zh-CN" sz="3600" dirty="0" smtClean="0">
                <a:latin typeface="High Tower Text" pitchFamily="18" charset="0"/>
              </a:rPr>
              <a:t>Mining Temporal Invariants</a:t>
            </a:r>
            <a:endParaRPr lang="zh-CN" altLang="en-US" sz="3600" dirty="0">
              <a:latin typeface="High Tower Text" pitchFamily="18"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83" y="3055859"/>
            <a:ext cx="713422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95536" y="941819"/>
            <a:ext cx="8280920" cy="830997"/>
          </a:xfrm>
          <a:prstGeom prst="rect">
            <a:avLst/>
          </a:prstGeom>
          <a:noFill/>
        </p:spPr>
        <p:txBody>
          <a:bodyPr wrap="square" rtlCol="0">
            <a:spAutoFit/>
          </a:bodyPr>
          <a:lstStyle/>
          <a:p>
            <a:r>
              <a:rPr lang="en-US" altLang="zh-CN" sz="2400" b="1" dirty="0" smtClean="0">
                <a:latin typeface="Candara" pitchFamily="34" charset="0"/>
                <a:ea typeface="华文新魏" pitchFamily="2" charset="-122"/>
                <a:cs typeface="Times New Roman" pitchFamily="18" charset="0"/>
              </a:rPr>
              <a:t>Synoptic*</a:t>
            </a:r>
            <a:r>
              <a:rPr lang="en-US" altLang="zh-CN" sz="2400" dirty="0" smtClean="0">
                <a:latin typeface="Candara" pitchFamily="34" charset="0"/>
                <a:ea typeface="华文新魏" pitchFamily="2" charset="-122"/>
                <a:cs typeface="Times New Roman" pitchFamily="18" charset="0"/>
              </a:rPr>
              <a:t>: a tool for mining temporal invariants from logs. </a:t>
            </a:r>
          </a:p>
          <a:p>
            <a:r>
              <a:rPr lang="en-US" altLang="zh-CN" sz="2400" dirty="0" smtClean="0">
                <a:latin typeface="Candara" pitchFamily="34" charset="0"/>
                <a:ea typeface="华文新魏" pitchFamily="2" charset="-122"/>
                <a:cs typeface="Times New Roman" pitchFamily="18" charset="0"/>
              </a:rPr>
              <a:t>With Synoptic, we mined temporal invariants in </a:t>
            </a:r>
            <a:r>
              <a:rPr lang="en-US" altLang="zh-CN" sz="2400" dirty="0" err="1" smtClean="0">
                <a:latin typeface="Candara" pitchFamily="34" charset="0"/>
                <a:ea typeface="华文新魏" pitchFamily="2" charset="-122"/>
                <a:cs typeface="Times New Roman" pitchFamily="18" charset="0"/>
              </a:rPr>
              <a:t>TraceBench</a:t>
            </a:r>
            <a:r>
              <a:rPr lang="en-US" altLang="zh-CN" sz="2400" dirty="0" smtClean="0">
                <a:latin typeface="Candara" pitchFamily="34" charset="0"/>
                <a:ea typeface="华文新魏" pitchFamily="2" charset="-122"/>
                <a:cs typeface="Times New Roman" pitchFamily="18" charset="0"/>
              </a:rPr>
              <a:t>:</a:t>
            </a:r>
          </a:p>
        </p:txBody>
      </p:sp>
      <p:sp>
        <p:nvSpPr>
          <p:cNvPr id="9" name="TextBox 8"/>
          <p:cNvSpPr txBox="1"/>
          <p:nvPr/>
        </p:nvSpPr>
        <p:spPr>
          <a:xfrm>
            <a:off x="0" y="6516052"/>
            <a:ext cx="8280920" cy="369332"/>
          </a:xfrm>
          <a:prstGeom prst="rect">
            <a:avLst/>
          </a:prstGeom>
          <a:noFill/>
        </p:spPr>
        <p:txBody>
          <a:bodyPr wrap="square" rtlCol="0">
            <a:spAutoFit/>
          </a:bodyPr>
          <a:lstStyle/>
          <a:p>
            <a:r>
              <a:rPr lang="en-US" altLang="zh-CN" dirty="0" smtClean="0">
                <a:latin typeface="Times New Roman" pitchFamily="18" charset="0"/>
                <a:ea typeface="华文新魏" pitchFamily="2" charset="-122"/>
                <a:cs typeface="Times New Roman" pitchFamily="18" charset="0"/>
              </a:rPr>
              <a:t>*https</a:t>
            </a:r>
            <a:r>
              <a:rPr lang="en-US" altLang="zh-CN" dirty="0">
                <a:latin typeface="Times New Roman" pitchFamily="18" charset="0"/>
                <a:ea typeface="华文新魏" pitchFamily="2" charset="-122"/>
                <a:cs typeface="Times New Roman" pitchFamily="18" charset="0"/>
              </a:rPr>
              <a:t>://code.google.com/p/synoptic/</a:t>
            </a:r>
            <a:endParaRPr lang="en-US" altLang="zh-CN" dirty="0" smtClean="0">
              <a:latin typeface="Times New Roman" pitchFamily="18" charset="0"/>
              <a:ea typeface="华文新魏" pitchFamily="2" charset="-122"/>
              <a:cs typeface="Times New Roman" pitchFamily="18" charset="0"/>
            </a:endParaRPr>
          </a:p>
        </p:txBody>
      </p:sp>
      <p:grpSp>
        <p:nvGrpSpPr>
          <p:cNvPr id="5130" name="组合 5129"/>
          <p:cNvGrpSpPr/>
          <p:nvPr/>
        </p:nvGrpSpPr>
        <p:grpSpPr>
          <a:xfrm>
            <a:off x="2418969" y="2413192"/>
            <a:ext cx="1792991" cy="642667"/>
            <a:chOff x="2418969" y="2413192"/>
            <a:chExt cx="1792991" cy="642667"/>
          </a:xfrm>
        </p:grpSpPr>
        <p:cxnSp>
          <p:nvCxnSpPr>
            <p:cNvPr id="11" name="直接箭头连接符 10"/>
            <p:cNvCxnSpPr/>
            <p:nvPr/>
          </p:nvCxnSpPr>
          <p:spPr>
            <a:xfrm>
              <a:off x="3298974" y="2713400"/>
              <a:ext cx="0" cy="3424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18969" y="2413192"/>
              <a:ext cx="1792991" cy="369332"/>
            </a:xfrm>
            <a:prstGeom prst="rect">
              <a:avLst/>
            </a:prstGeom>
            <a:noFill/>
          </p:spPr>
          <p:txBody>
            <a:bodyPr wrap="none" rtlCol="0">
              <a:spAutoFit/>
            </a:bodyPr>
            <a:lstStyle/>
            <a:p>
              <a:r>
                <a:rPr lang="en-US" altLang="zh-CN" dirty="0" smtClean="0"/>
                <a:t>From </a:t>
              </a:r>
              <a:r>
                <a:rPr lang="en-US" altLang="zh-CN" dirty="0" err="1" smtClean="0"/>
                <a:t>TraceBench</a:t>
              </a:r>
              <a:endParaRPr lang="zh-CN" altLang="en-US" dirty="0"/>
            </a:p>
          </p:txBody>
        </p:sp>
      </p:grpSp>
      <p:grpSp>
        <p:nvGrpSpPr>
          <p:cNvPr id="5129" name="组合 5128"/>
          <p:cNvGrpSpPr/>
          <p:nvPr/>
        </p:nvGrpSpPr>
        <p:grpSpPr>
          <a:xfrm>
            <a:off x="3720604" y="2132856"/>
            <a:ext cx="4382504" cy="1008112"/>
            <a:chOff x="3720604" y="2132856"/>
            <a:chExt cx="4382504" cy="1008112"/>
          </a:xfrm>
        </p:grpSpPr>
        <p:cxnSp>
          <p:nvCxnSpPr>
            <p:cNvPr id="13" name="直接箭头连接符 12"/>
            <p:cNvCxnSpPr/>
            <p:nvPr/>
          </p:nvCxnSpPr>
          <p:spPr>
            <a:xfrm>
              <a:off x="4355976" y="2502188"/>
              <a:ext cx="288032" cy="63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20604" y="2132856"/>
              <a:ext cx="1976503" cy="369332"/>
            </a:xfrm>
            <a:prstGeom prst="rect">
              <a:avLst/>
            </a:prstGeom>
            <a:noFill/>
            <a:ln>
              <a:solidFill>
                <a:schemeClr val="tx1"/>
              </a:solidFill>
            </a:ln>
          </p:spPr>
          <p:txBody>
            <a:bodyPr wrap="none" rtlCol="0">
              <a:spAutoFit/>
            </a:bodyPr>
            <a:lstStyle/>
            <a:p>
              <a:r>
                <a:rPr lang="en-US" altLang="zh-CN" dirty="0"/>
                <a:t>Always followed by</a:t>
              </a:r>
              <a:endParaRPr lang="zh-CN" altLang="en-US" i="1" dirty="0"/>
            </a:p>
          </p:txBody>
        </p:sp>
        <p:cxnSp>
          <p:nvCxnSpPr>
            <p:cNvPr id="15" name="直接箭头连接符 14"/>
            <p:cNvCxnSpPr/>
            <p:nvPr/>
          </p:nvCxnSpPr>
          <p:spPr>
            <a:xfrm>
              <a:off x="5560219" y="2928838"/>
              <a:ext cx="2381" cy="185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44008" y="2555612"/>
              <a:ext cx="2016224" cy="369332"/>
            </a:xfrm>
            <a:prstGeom prst="rect">
              <a:avLst/>
            </a:prstGeom>
            <a:noFill/>
            <a:ln>
              <a:solidFill>
                <a:schemeClr val="tx1"/>
              </a:solidFill>
            </a:ln>
          </p:spPr>
          <p:txBody>
            <a:bodyPr wrap="square" rtlCol="0">
              <a:spAutoFit/>
            </a:bodyPr>
            <a:lstStyle/>
            <a:p>
              <a:r>
                <a:rPr lang="en-US" altLang="zh-CN" dirty="0"/>
                <a:t>Always </a:t>
              </a:r>
              <a:r>
                <a:rPr lang="en-US" altLang="zh-CN" dirty="0" smtClean="0"/>
                <a:t>precedes of</a:t>
              </a:r>
              <a:endParaRPr lang="zh-CN" altLang="en-US" i="1" dirty="0"/>
            </a:p>
          </p:txBody>
        </p:sp>
        <p:cxnSp>
          <p:nvCxnSpPr>
            <p:cNvPr id="22" name="直接箭头连接符 21"/>
            <p:cNvCxnSpPr/>
            <p:nvPr/>
          </p:nvCxnSpPr>
          <p:spPr>
            <a:xfrm flipH="1">
              <a:off x="6579394" y="2497832"/>
              <a:ext cx="416719"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86884" y="2132856"/>
              <a:ext cx="2016224" cy="369332"/>
            </a:xfrm>
            <a:prstGeom prst="rect">
              <a:avLst/>
            </a:prstGeom>
            <a:noFill/>
            <a:ln>
              <a:solidFill>
                <a:schemeClr val="tx1"/>
              </a:solidFill>
            </a:ln>
          </p:spPr>
          <p:txBody>
            <a:bodyPr wrap="square" rtlCol="0">
              <a:spAutoFit/>
            </a:bodyPr>
            <a:lstStyle/>
            <a:p>
              <a:r>
                <a:rPr lang="en-US" altLang="zh-CN" dirty="0" smtClean="0"/>
                <a:t>Never followed by</a:t>
              </a:r>
              <a:endParaRPr lang="zh-CN" altLang="en-US" i="1" dirty="0"/>
            </a:p>
          </p:txBody>
        </p:sp>
      </p:grpSp>
      <p:grpSp>
        <p:nvGrpSpPr>
          <p:cNvPr id="5127" name="组合 5126"/>
          <p:cNvGrpSpPr/>
          <p:nvPr/>
        </p:nvGrpSpPr>
        <p:grpSpPr>
          <a:xfrm>
            <a:off x="307400" y="2344068"/>
            <a:ext cx="1596271" cy="1228948"/>
            <a:chOff x="307400" y="2344068"/>
            <a:chExt cx="1596271" cy="1228948"/>
          </a:xfrm>
        </p:grpSpPr>
        <p:cxnSp>
          <p:nvCxnSpPr>
            <p:cNvPr id="37" name="直接箭头连接符 36"/>
            <p:cNvCxnSpPr/>
            <p:nvPr/>
          </p:nvCxnSpPr>
          <p:spPr>
            <a:xfrm>
              <a:off x="1187405" y="2644276"/>
              <a:ext cx="432267" cy="928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07400" y="2344068"/>
              <a:ext cx="1596271" cy="369332"/>
            </a:xfrm>
            <a:prstGeom prst="rect">
              <a:avLst/>
            </a:prstGeom>
            <a:noFill/>
          </p:spPr>
          <p:txBody>
            <a:bodyPr wrap="none" rtlCol="0">
              <a:spAutoFit/>
            </a:bodyPr>
            <a:lstStyle/>
            <a:p>
              <a:r>
                <a:rPr lang="en-US" altLang="zh-CN" dirty="0" smtClean="0"/>
                <a:t>Totally ordered</a:t>
              </a:r>
              <a:endParaRPr lang="zh-CN" altLang="en-US" dirty="0"/>
            </a:p>
          </p:txBody>
        </p:sp>
      </p:grpSp>
      <p:grpSp>
        <p:nvGrpSpPr>
          <p:cNvPr id="5128" name="组合 5127"/>
          <p:cNvGrpSpPr/>
          <p:nvPr/>
        </p:nvGrpSpPr>
        <p:grpSpPr>
          <a:xfrm>
            <a:off x="453872" y="4725144"/>
            <a:ext cx="1751057" cy="1111558"/>
            <a:chOff x="453872" y="4725144"/>
            <a:chExt cx="1751057" cy="1111558"/>
          </a:xfrm>
        </p:grpSpPr>
        <p:cxnSp>
          <p:nvCxnSpPr>
            <p:cNvPr id="40" name="直接箭头连接符 39"/>
            <p:cNvCxnSpPr>
              <a:stCxn id="41" idx="0"/>
            </p:cNvCxnSpPr>
            <p:nvPr/>
          </p:nvCxnSpPr>
          <p:spPr>
            <a:xfrm flipV="1">
              <a:off x="1329401" y="4725144"/>
              <a:ext cx="290271" cy="7422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53872" y="5467370"/>
              <a:ext cx="1751057" cy="369332"/>
            </a:xfrm>
            <a:prstGeom prst="rect">
              <a:avLst/>
            </a:prstGeom>
            <a:noFill/>
          </p:spPr>
          <p:txBody>
            <a:bodyPr wrap="none" rtlCol="0">
              <a:spAutoFit/>
            </a:bodyPr>
            <a:lstStyle/>
            <a:p>
              <a:r>
                <a:rPr lang="en-US" altLang="zh-CN" dirty="0" smtClean="0"/>
                <a:t>partially ordered</a:t>
              </a:r>
              <a:endParaRPr lang="zh-CN" altLang="en-US" dirty="0"/>
            </a:p>
          </p:txBody>
        </p:sp>
      </p:grpSp>
    </p:spTree>
    <p:extLst>
      <p:ext uri="{BB962C8B-B14F-4D97-AF65-F5344CB8AC3E}">
        <p14:creationId xmlns:p14="http://schemas.microsoft.com/office/powerpoint/2010/main" val="239669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27</a:t>
            </a:fld>
            <a:endParaRPr lang="zh-CN" altLang="en-US" dirty="0"/>
          </a:p>
        </p:txBody>
      </p:sp>
      <p:sp>
        <p:nvSpPr>
          <p:cNvPr id="5" name="标题 1"/>
          <p:cNvSpPr>
            <a:spLocks noGrp="1"/>
          </p:cNvSpPr>
          <p:nvPr>
            <p:ph type="title"/>
          </p:nvPr>
        </p:nvSpPr>
        <p:spPr>
          <a:xfrm>
            <a:off x="0" y="0"/>
            <a:ext cx="9144000" cy="692696"/>
          </a:xfrm>
        </p:spPr>
        <p:txBody>
          <a:bodyPr anchor="b" anchorCtr="1">
            <a:normAutofit/>
          </a:bodyPr>
          <a:lstStyle/>
          <a:p>
            <a:r>
              <a:rPr lang="en-US" altLang="zh-CN" sz="3600" dirty="0" smtClean="0">
                <a:latin typeface="High Tower Text" pitchFamily="18" charset="0"/>
              </a:rPr>
              <a:t>Mining Temporal Invariants</a:t>
            </a:r>
            <a:endParaRPr lang="zh-CN" altLang="en-US" sz="3600" dirty="0">
              <a:latin typeface="High Tower Text" pitchFamily="18"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83" y="809253"/>
            <a:ext cx="713422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395536" y="2958043"/>
            <a:ext cx="8280920" cy="1569660"/>
          </a:xfrm>
          <a:prstGeom prst="rect">
            <a:avLst/>
          </a:prstGeom>
          <a:noFill/>
        </p:spPr>
        <p:txBody>
          <a:bodyPr wrap="square" rtlCol="0">
            <a:spAutoFit/>
          </a:bodyPr>
          <a:lstStyle/>
          <a:p>
            <a:r>
              <a:rPr lang="en-US" altLang="zh-CN" sz="2400" dirty="0" smtClean="0">
                <a:latin typeface="Candara" pitchFamily="34" charset="0"/>
                <a:ea typeface="华文新魏" pitchFamily="2" charset="-122"/>
                <a:cs typeface="Times New Roman" pitchFamily="18" charset="0"/>
              </a:rPr>
              <a:t>When dealing PO</a:t>
            </a:r>
            <a:r>
              <a:rPr lang="zh-CN" altLang="en-US" sz="2400" dirty="0">
                <a:latin typeface="Candara" pitchFamily="34" charset="0"/>
                <a:ea typeface="华文新魏" pitchFamily="2" charset="-122"/>
                <a:cs typeface="Times New Roman" pitchFamily="18" charset="0"/>
              </a:rPr>
              <a:t> </a:t>
            </a:r>
            <a:r>
              <a:rPr lang="en-US" altLang="zh-CN" sz="2400" dirty="0" smtClean="0">
                <a:latin typeface="Candara" pitchFamily="34" charset="0"/>
                <a:ea typeface="华文新魏" pitchFamily="2" charset="-122"/>
                <a:cs typeface="Times New Roman" pitchFamily="18" charset="0"/>
              </a:rPr>
              <a:t>logs:</a:t>
            </a:r>
          </a:p>
          <a:p>
            <a:pPr indent="444500"/>
            <a:r>
              <a:rPr lang="en-US" altLang="zh-CN" sz="2400" dirty="0" smtClean="0">
                <a:latin typeface="Candara" pitchFamily="34" charset="0"/>
                <a:ea typeface="华文新魏" pitchFamily="2" charset="-122"/>
                <a:cs typeface="Times New Roman" pitchFamily="18" charset="0"/>
              </a:rPr>
              <a:t>1. </a:t>
            </a:r>
            <a:r>
              <a:rPr lang="en-US" altLang="zh-CN" sz="2400" dirty="0" smtClean="0">
                <a:solidFill>
                  <a:srgbClr val="FF0000"/>
                </a:solidFill>
                <a:latin typeface="Candara" pitchFamily="34" charset="0"/>
                <a:ea typeface="华文新魏" pitchFamily="2" charset="-122"/>
                <a:cs typeface="Times New Roman" pitchFamily="18" charset="0"/>
              </a:rPr>
              <a:t>Too many</a:t>
            </a:r>
            <a:r>
              <a:rPr lang="en-US" altLang="zh-CN" sz="2400" dirty="0" smtClean="0">
                <a:latin typeface="Candara" pitchFamily="34" charset="0"/>
                <a:ea typeface="华文新魏" pitchFamily="2" charset="-122"/>
                <a:cs typeface="Times New Roman" pitchFamily="18" charset="0"/>
              </a:rPr>
              <a:t> invariants are generated.</a:t>
            </a:r>
          </a:p>
          <a:p>
            <a:pPr indent="444500"/>
            <a:r>
              <a:rPr lang="en-US" altLang="zh-CN" sz="2400" dirty="0" smtClean="0">
                <a:latin typeface="Candara" pitchFamily="34" charset="0"/>
                <a:ea typeface="华文新魏" pitchFamily="2" charset="-122"/>
                <a:cs typeface="Times New Roman" pitchFamily="18" charset="0"/>
              </a:rPr>
              <a:t>2</a:t>
            </a:r>
            <a:r>
              <a:rPr lang="en-US" altLang="zh-CN" sz="2400" dirty="0">
                <a:latin typeface="Candara" pitchFamily="34" charset="0"/>
                <a:ea typeface="华文新魏" pitchFamily="2" charset="-122"/>
                <a:cs typeface="Times New Roman" pitchFamily="18" charset="0"/>
              </a:rPr>
              <a:t>. </a:t>
            </a:r>
            <a:r>
              <a:rPr lang="en-US" altLang="zh-CN" sz="2400" dirty="0" smtClean="0">
                <a:latin typeface="Candara" pitchFamily="34" charset="0"/>
                <a:ea typeface="华文新魏" pitchFamily="2" charset="-122"/>
                <a:cs typeface="Times New Roman" pitchFamily="18" charset="0"/>
              </a:rPr>
              <a:t>Some </a:t>
            </a:r>
            <a:r>
              <a:rPr lang="en-US" altLang="zh-CN" sz="2400" dirty="0">
                <a:solidFill>
                  <a:srgbClr val="FF0000"/>
                </a:solidFill>
                <a:latin typeface="Candara" pitchFamily="34" charset="0"/>
                <a:ea typeface="华文新魏" pitchFamily="2" charset="-122"/>
                <a:cs typeface="Times New Roman" pitchFamily="18" charset="0"/>
              </a:rPr>
              <a:t>false invariants </a:t>
            </a:r>
            <a:r>
              <a:rPr lang="en-US" altLang="zh-CN" sz="2400" dirty="0" smtClean="0">
                <a:latin typeface="Candara" pitchFamily="34" charset="0"/>
                <a:ea typeface="华文新魏" pitchFamily="2" charset="-122"/>
                <a:cs typeface="Times New Roman" pitchFamily="18" charset="0"/>
              </a:rPr>
              <a:t>arise.</a:t>
            </a:r>
          </a:p>
          <a:p>
            <a:pPr indent="444500"/>
            <a:r>
              <a:rPr lang="en-US" altLang="zh-CN" sz="2400" dirty="0">
                <a:latin typeface="Candara" pitchFamily="34" charset="0"/>
                <a:ea typeface="华文新魏" pitchFamily="2" charset="-122"/>
                <a:cs typeface="Times New Roman" pitchFamily="18" charset="0"/>
              </a:rPr>
              <a:t>3. </a:t>
            </a:r>
            <a:r>
              <a:rPr lang="en-US" altLang="zh-CN" sz="2400" dirty="0" smtClean="0">
                <a:latin typeface="Candara" pitchFamily="34" charset="0"/>
                <a:ea typeface="华文新魏" pitchFamily="2" charset="-122"/>
                <a:cs typeface="Times New Roman" pitchFamily="18" charset="0"/>
              </a:rPr>
              <a:t>many invariants </a:t>
            </a:r>
            <a:r>
              <a:rPr lang="en-US" altLang="zh-CN" sz="2400" dirty="0">
                <a:latin typeface="Candara" pitchFamily="34" charset="0"/>
                <a:ea typeface="华文新魏" pitchFamily="2" charset="-122"/>
                <a:cs typeface="Times New Roman" pitchFamily="18" charset="0"/>
              </a:rPr>
              <a:t>contain the </a:t>
            </a:r>
            <a:r>
              <a:rPr lang="en-US" altLang="zh-CN" sz="2400" dirty="0">
                <a:solidFill>
                  <a:srgbClr val="FF0000"/>
                </a:solidFill>
                <a:latin typeface="Candara" pitchFamily="34" charset="0"/>
                <a:ea typeface="华文新魏" pitchFamily="2" charset="-122"/>
                <a:cs typeface="Times New Roman" pitchFamily="18" charset="0"/>
              </a:rPr>
              <a:t>same </a:t>
            </a:r>
            <a:r>
              <a:rPr lang="en-US" altLang="zh-CN" sz="2400" dirty="0" smtClean="0">
                <a:solidFill>
                  <a:srgbClr val="FF0000"/>
                </a:solidFill>
                <a:latin typeface="Candara" pitchFamily="34" charset="0"/>
                <a:ea typeface="华文新魏" pitchFamily="2" charset="-122"/>
                <a:cs typeface="Times New Roman" pitchFamily="18" charset="0"/>
              </a:rPr>
              <a:t>information</a:t>
            </a:r>
            <a:r>
              <a:rPr lang="en-US" altLang="zh-CN" sz="2400" dirty="0" smtClean="0">
                <a:latin typeface="Candara" pitchFamily="34" charset="0"/>
                <a:ea typeface="华文新魏" pitchFamily="2" charset="-122"/>
                <a:cs typeface="Times New Roman" pitchFamily="18" charset="0"/>
              </a:rPr>
              <a:t>.</a:t>
            </a:r>
          </a:p>
        </p:txBody>
      </p:sp>
      <p:sp>
        <p:nvSpPr>
          <p:cNvPr id="6" name="矩形 5"/>
          <p:cNvSpPr/>
          <p:nvPr/>
        </p:nvSpPr>
        <p:spPr>
          <a:xfrm>
            <a:off x="6978650" y="1930400"/>
            <a:ext cx="1079500" cy="539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389856" y="4686606"/>
            <a:ext cx="8280920" cy="15696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2400" b="1" dirty="0">
                <a:latin typeface="Candara" pitchFamily="34" charset="0"/>
                <a:ea typeface="华文新魏" pitchFamily="2" charset="-122"/>
                <a:cs typeface="Times New Roman" pitchFamily="18" charset="0"/>
              </a:rPr>
              <a:t>Reason</a:t>
            </a:r>
            <a:r>
              <a:rPr lang="en-US" altLang="zh-CN" sz="2400" dirty="0">
                <a:latin typeface="Candara" pitchFamily="34" charset="0"/>
                <a:ea typeface="华文新魏" pitchFamily="2" charset="-122"/>
                <a:cs typeface="Times New Roman" pitchFamily="18" charset="0"/>
              </a:rPr>
              <a:t>: Synoptic treats the </a:t>
            </a:r>
            <a:r>
              <a:rPr lang="en-US" altLang="zh-CN" sz="2400" dirty="0" smtClean="0">
                <a:latin typeface="Candara" pitchFamily="34" charset="0"/>
                <a:ea typeface="华文新魏" pitchFamily="2" charset="-122"/>
                <a:cs typeface="Times New Roman" pitchFamily="18" charset="0"/>
              </a:rPr>
              <a:t>same kind </a:t>
            </a:r>
            <a:r>
              <a:rPr lang="en-US" altLang="zh-CN" sz="2400" dirty="0">
                <a:latin typeface="Candara" pitchFamily="34" charset="0"/>
                <a:ea typeface="华文新魏" pitchFamily="2" charset="-122"/>
                <a:cs typeface="Times New Roman" pitchFamily="18" charset="0"/>
              </a:rPr>
              <a:t>of events generated from different hosts as </a:t>
            </a:r>
            <a:r>
              <a:rPr lang="en-US" altLang="zh-CN" sz="2400" dirty="0" smtClean="0">
                <a:latin typeface="Candara" pitchFamily="34" charset="0"/>
                <a:ea typeface="华文新魏" pitchFamily="2" charset="-122"/>
                <a:cs typeface="Times New Roman" pitchFamily="18" charset="0"/>
              </a:rPr>
              <a:t>different events.</a:t>
            </a:r>
          </a:p>
          <a:p>
            <a:r>
              <a:rPr lang="en-US" altLang="zh-CN" sz="2400" b="1" dirty="0" smtClean="0">
                <a:latin typeface="Candara" pitchFamily="34" charset="0"/>
                <a:ea typeface="华文新魏" pitchFamily="2" charset="-122"/>
                <a:cs typeface="Times New Roman" pitchFamily="18" charset="0"/>
              </a:rPr>
              <a:t>Conclusion</a:t>
            </a:r>
            <a:r>
              <a:rPr lang="en-US" altLang="zh-CN" sz="2400" dirty="0">
                <a:latin typeface="Candara" pitchFamily="34" charset="0"/>
                <a:ea typeface="华文新魏" pitchFamily="2" charset="-122"/>
                <a:cs typeface="Times New Roman" pitchFamily="18" charset="0"/>
              </a:rPr>
              <a:t>: </a:t>
            </a:r>
            <a:r>
              <a:rPr lang="en-US" altLang="zh-CN" sz="2400" dirty="0" smtClean="0">
                <a:latin typeface="Candara" pitchFamily="34" charset="0"/>
                <a:ea typeface="华文新魏" pitchFamily="2" charset="-122"/>
                <a:cs typeface="Times New Roman" pitchFamily="18" charset="0"/>
              </a:rPr>
              <a:t>When dealing PO logs, Synoptic </a:t>
            </a:r>
            <a:r>
              <a:rPr lang="en-US" altLang="zh-CN" sz="2400" dirty="0">
                <a:latin typeface="Candara" pitchFamily="34" charset="0"/>
                <a:ea typeface="华文新魏" pitchFamily="2" charset="-122"/>
                <a:cs typeface="Times New Roman" pitchFamily="18" charset="0"/>
              </a:rPr>
              <a:t>seems </a:t>
            </a:r>
            <a:r>
              <a:rPr lang="en-US" altLang="zh-CN" sz="2400" dirty="0" smtClean="0">
                <a:latin typeface="Candara" pitchFamily="34" charset="0"/>
                <a:ea typeface="华文新魏" pitchFamily="2" charset="-122"/>
                <a:cs typeface="Times New Roman" pitchFamily="18" charset="0"/>
              </a:rPr>
              <a:t>to be </a:t>
            </a:r>
            <a:r>
              <a:rPr lang="en-US" altLang="zh-CN" sz="2400" dirty="0">
                <a:latin typeface="Candara" pitchFamily="34" charset="0"/>
                <a:ea typeface="华文新魏" pitchFamily="2" charset="-122"/>
                <a:cs typeface="Times New Roman" pitchFamily="18" charset="0"/>
              </a:rPr>
              <a:t>more suitable for the systems with few </a:t>
            </a:r>
            <a:r>
              <a:rPr lang="en-US" altLang="zh-CN" sz="2400" dirty="0" smtClean="0">
                <a:latin typeface="Candara" pitchFamily="34" charset="0"/>
                <a:ea typeface="华文新魏" pitchFamily="2" charset="-122"/>
                <a:cs typeface="Times New Roman" pitchFamily="18" charset="0"/>
              </a:rPr>
              <a:t>hosts.</a:t>
            </a:r>
          </a:p>
        </p:txBody>
      </p:sp>
    </p:spTree>
    <p:extLst>
      <p:ext uri="{BB962C8B-B14F-4D97-AF65-F5344CB8AC3E}">
        <p14:creationId xmlns:p14="http://schemas.microsoft.com/office/powerpoint/2010/main" val="247315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05556E-6 4.44444E-6 L -0.00018 0.32777 " pathEditMode="relative" rAng="0" ptsTypes="AA">
                                      <p:cBhvr>
                                        <p:cTn id="6" dur="2000" spd="-100000" fill="hold"/>
                                        <p:tgtEl>
                                          <p:spTgt spid="5123"/>
                                        </p:tgtEl>
                                        <p:attrNameLst>
                                          <p:attrName>ppt_x</p:attrName>
                                          <p:attrName>ppt_y</p:attrName>
                                        </p:attrNameLst>
                                      </p:cBhvr>
                                      <p:rCtr x="-17" y="16389"/>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9">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28</a:t>
            </a:fld>
            <a:endParaRPr lang="zh-CN" altLang="en-US" dirty="0"/>
          </a:p>
        </p:txBody>
      </p:sp>
      <p:sp>
        <p:nvSpPr>
          <p:cNvPr id="5" name="标题 1"/>
          <p:cNvSpPr>
            <a:spLocks noGrp="1"/>
          </p:cNvSpPr>
          <p:nvPr>
            <p:ph type="title"/>
          </p:nvPr>
        </p:nvSpPr>
        <p:spPr>
          <a:xfrm>
            <a:off x="0" y="0"/>
            <a:ext cx="9144000" cy="692696"/>
          </a:xfrm>
        </p:spPr>
        <p:txBody>
          <a:bodyPr anchor="b" anchorCtr="1">
            <a:normAutofit/>
          </a:bodyPr>
          <a:lstStyle/>
          <a:p>
            <a:r>
              <a:rPr lang="en-US" altLang="zh-CN" sz="3600" dirty="0" smtClean="0">
                <a:latin typeface="High Tower Text" pitchFamily="18" charset="0"/>
              </a:rPr>
              <a:t>Mining Temporal Invariants</a:t>
            </a:r>
            <a:endParaRPr lang="zh-CN" altLang="en-US" sz="3600" dirty="0">
              <a:latin typeface="High Tower Text" pitchFamily="18" charset="0"/>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832636"/>
            <a:ext cx="4422139"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6036" y="1861841"/>
            <a:ext cx="3839851" cy="3003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13756" y="1581408"/>
            <a:ext cx="2557110" cy="369332"/>
          </a:xfrm>
          <a:prstGeom prst="rect">
            <a:avLst/>
          </a:prstGeom>
          <a:noFill/>
        </p:spPr>
        <p:txBody>
          <a:bodyPr wrap="none" rtlCol="0">
            <a:spAutoFit/>
          </a:bodyPr>
          <a:lstStyle/>
          <a:p>
            <a:r>
              <a:rPr lang="en-US" altLang="zh-CN" dirty="0" smtClean="0">
                <a:solidFill>
                  <a:srgbClr val="7030A0"/>
                </a:solidFill>
                <a:latin typeface="Times New Roman" pitchFamily="18" charset="0"/>
                <a:cs typeface="Times New Roman" pitchFamily="18" charset="0"/>
              </a:rPr>
              <a:t>with </a:t>
            </a:r>
            <a:r>
              <a:rPr lang="en-US" altLang="zh-CN" dirty="0" smtClean="0">
                <a:solidFill>
                  <a:srgbClr val="7030A0"/>
                </a:solidFill>
                <a:latin typeface="Times New Roman" pitchFamily="18" charset="0"/>
                <a:cs typeface="Times New Roman" pitchFamily="18" charset="0"/>
              </a:rPr>
              <a:t>synthesized logs </a:t>
            </a:r>
            <a:r>
              <a:rPr lang="en-US" altLang="zh-CN" dirty="0" smtClean="0">
                <a:solidFill>
                  <a:srgbClr val="7030A0"/>
                </a:solidFill>
                <a:latin typeface="Times New Roman" pitchFamily="18" charset="0"/>
                <a:cs typeface="Times New Roman" pitchFamily="18" charset="0"/>
              </a:rPr>
              <a:t>[1] </a:t>
            </a:r>
            <a:endParaRPr lang="zh-CN" altLang="en-US" dirty="0">
              <a:solidFill>
                <a:srgbClr val="7030A0"/>
              </a:solidFill>
              <a:latin typeface="Times New Roman" pitchFamily="18" charset="0"/>
              <a:cs typeface="Times New Roman" pitchFamily="18" charset="0"/>
            </a:endParaRPr>
          </a:p>
        </p:txBody>
      </p:sp>
      <p:sp>
        <p:nvSpPr>
          <p:cNvPr id="11" name="矩形 10"/>
          <p:cNvSpPr/>
          <p:nvPr/>
        </p:nvSpPr>
        <p:spPr>
          <a:xfrm>
            <a:off x="-12948" y="5962054"/>
            <a:ext cx="9156948" cy="923330"/>
          </a:xfrm>
          <a:prstGeom prst="rect">
            <a:avLst/>
          </a:prstGeom>
        </p:spPr>
        <p:txBody>
          <a:bodyPr wrap="square">
            <a:spAutoFit/>
          </a:bodyPr>
          <a:lstStyle/>
          <a:p>
            <a:r>
              <a:rPr lang="en-US" altLang="zh-CN" dirty="0" smtClean="0"/>
              <a:t>[1] I</a:t>
            </a:r>
            <a:r>
              <a:rPr lang="en-US" altLang="zh-CN" dirty="0"/>
              <a:t>. </a:t>
            </a:r>
            <a:r>
              <a:rPr lang="en-US" altLang="zh-CN" dirty="0" err="1"/>
              <a:t>Beschastnikh</a:t>
            </a:r>
            <a:r>
              <a:rPr lang="en-US" altLang="zh-CN" dirty="0"/>
              <a:t>, Y. </a:t>
            </a:r>
            <a:r>
              <a:rPr lang="en-US" altLang="zh-CN" dirty="0" err="1"/>
              <a:t>Brun</a:t>
            </a:r>
            <a:r>
              <a:rPr lang="en-US" altLang="zh-CN" dirty="0"/>
              <a:t>, M. D. Ernst, A. Krishnamurthy, </a:t>
            </a:r>
            <a:r>
              <a:rPr lang="en-US" altLang="zh-CN" dirty="0" smtClean="0"/>
              <a:t>and T</a:t>
            </a:r>
            <a:r>
              <a:rPr lang="en-US" altLang="zh-CN" dirty="0"/>
              <a:t>. E. Anderson, “Mining temporal invariants from </a:t>
            </a:r>
            <a:r>
              <a:rPr lang="en-US" altLang="zh-CN" dirty="0" smtClean="0"/>
              <a:t>partially ordered </a:t>
            </a:r>
            <a:r>
              <a:rPr lang="en-US" altLang="zh-CN" dirty="0"/>
              <a:t>logs,” </a:t>
            </a:r>
            <a:r>
              <a:rPr lang="en-US" altLang="zh-CN" i="1" dirty="0"/>
              <a:t>ACM SIGOPS Operating Systems </a:t>
            </a:r>
            <a:r>
              <a:rPr lang="en-US" altLang="zh-CN" i="1" dirty="0" smtClean="0"/>
              <a:t>Review</a:t>
            </a:r>
            <a:r>
              <a:rPr lang="en-US" altLang="zh-CN" dirty="0" smtClean="0"/>
              <a:t>, </a:t>
            </a:r>
            <a:r>
              <a:rPr lang="en-US" altLang="zh-CN" dirty="0" smtClean="0"/>
              <a:t>45</a:t>
            </a:r>
            <a:r>
              <a:rPr lang="en-US" altLang="zh-CN" dirty="0" smtClean="0"/>
              <a:t>(3)</a:t>
            </a:r>
            <a:r>
              <a:rPr lang="en-US" altLang="zh-CN" dirty="0" smtClean="0"/>
              <a:t>, </a:t>
            </a:r>
            <a:r>
              <a:rPr lang="en-US" altLang="zh-CN" dirty="0"/>
              <a:t>pp. 39–46, 2011.</a:t>
            </a:r>
            <a:endParaRPr lang="zh-CN" altLang="en-US" dirty="0"/>
          </a:p>
        </p:txBody>
      </p:sp>
      <p:sp>
        <p:nvSpPr>
          <p:cNvPr id="12" name="TextBox 11"/>
          <p:cNvSpPr txBox="1"/>
          <p:nvPr/>
        </p:nvSpPr>
        <p:spPr>
          <a:xfrm>
            <a:off x="6121699" y="1556792"/>
            <a:ext cx="1756122" cy="369332"/>
          </a:xfrm>
          <a:prstGeom prst="rect">
            <a:avLst/>
          </a:prstGeom>
          <a:noFill/>
        </p:spPr>
        <p:txBody>
          <a:bodyPr wrap="none" rtlCol="0">
            <a:spAutoFit/>
          </a:bodyPr>
          <a:lstStyle/>
          <a:p>
            <a:r>
              <a:rPr lang="en-US" altLang="zh-CN" dirty="0" smtClean="0">
                <a:solidFill>
                  <a:srgbClr val="7030A0"/>
                </a:solidFill>
                <a:latin typeface="Times New Roman" pitchFamily="18" charset="0"/>
                <a:cs typeface="Times New Roman" pitchFamily="18" charset="0"/>
              </a:rPr>
              <a:t>with </a:t>
            </a:r>
            <a:r>
              <a:rPr lang="en-US" altLang="zh-CN" dirty="0" err="1" smtClean="0">
                <a:solidFill>
                  <a:srgbClr val="7030A0"/>
                </a:solidFill>
                <a:latin typeface="Times New Roman" pitchFamily="18" charset="0"/>
                <a:cs typeface="Times New Roman" pitchFamily="18" charset="0"/>
              </a:rPr>
              <a:t>TraceBench</a:t>
            </a:r>
            <a:endParaRPr lang="zh-CN" altLang="en-US" dirty="0">
              <a:solidFill>
                <a:srgbClr val="7030A0"/>
              </a:solidFill>
              <a:latin typeface="Times New Roman" pitchFamily="18" charset="0"/>
              <a:cs typeface="Times New Roman" pitchFamily="18" charset="0"/>
            </a:endParaRPr>
          </a:p>
        </p:txBody>
      </p:sp>
      <p:sp>
        <p:nvSpPr>
          <p:cNvPr id="13" name="TextBox 12"/>
          <p:cNvSpPr txBox="1"/>
          <p:nvPr/>
        </p:nvSpPr>
        <p:spPr>
          <a:xfrm>
            <a:off x="179511" y="951111"/>
            <a:ext cx="8496375" cy="461665"/>
          </a:xfrm>
          <a:prstGeom prst="rect">
            <a:avLst/>
          </a:prstGeom>
          <a:noFill/>
        </p:spPr>
        <p:txBody>
          <a:bodyPr wrap="square" rtlCol="0">
            <a:spAutoFit/>
          </a:bodyPr>
          <a:lstStyle/>
          <a:p>
            <a:pPr algn="ctr"/>
            <a:r>
              <a:rPr lang="en-US" altLang="zh-CN" sz="2400" dirty="0" smtClean="0">
                <a:latin typeface="Candara" pitchFamily="34" charset="0"/>
                <a:ea typeface="华文新魏" pitchFamily="2" charset="-122"/>
                <a:cs typeface="Times New Roman" pitchFamily="18" charset="0"/>
              </a:rPr>
              <a:t>Synoptic </a:t>
            </a:r>
            <a:r>
              <a:rPr lang="en-US" altLang="zh-CN" sz="2400" dirty="0">
                <a:latin typeface="Candara" pitchFamily="34" charset="0"/>
                <a:ea typeface="华文新魏" pitchFamily="2" charset="-122"/>
                <a:cs typeface="Times New Roman" pitchFamily="18" charset="0"/>
              </a:rPr>
              <a:t>on </a:t>
            </a:r>
            <a:r>
              <a:rPr lang="en-US" altLang="zh-CN" sz="2400" dirty="0" smtClean="0">
                <a:latin typeface="Candara" pitchFamily="34" charset="0"/>
                <a:ea typeface="华文新魏" pitchFamily="2" charset="-122"/>
                <a:cs typeface="Times New Roman" pitchFamily="18" charset="0"/>
              </a:rPr>
              <a:t>synthesized logs vs. on </a:t>
            </a:r>
            <a:r>
              <a:rPr lang="en-US" altLang="zh-CN" sz="2400" dirty="0" err="1" smtClean="0">
                <a:latin typeface="Candara" pitchFamily="34" charset="0"/>
                <a:ea typeface="华文新魏" pitchFamily="2" charset="-122"/>
                <a:cs typeface="Times New Roman" pitchFamily="18" charset="0"/>
              </a:rPr>
              <a:t>TraceBench</a:t>
            </a:r>
            <a:endParaRPr lang="en-US" altLang="zh-CN" sz="2400" dirty="0" smtClean="0">
              <a:latin typeface="Candara" pitchFamily="34" charset="0"/>
              <a:ea typeface="华文新魏" pitchFamily="2" charset="-122"/>
              <a:cs typeface="Times New Roman" pitchFamily="18" charset="0"/>
            </a:endParaRPr>
          </a:p>
        </p:txBody>
      </p:sp>
      <p:sp>
        <p:nvSpPr>
          <p:cNvPr id="15" name="TextBox 14"/>
          <p:cNvSpPr txBox="1"/>
          <p:nvPr/>
        </p:nvSpPr>
        <p:spPr>
          <a:xfrm>
            <a:off x="251520" y="5085184"/>
            <a:ext cx="8496375"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zh-CN" sz="2400" dirty="0" smtClean="0"/>
              <a:t>The experiment </a:t>
            </a:r>
            <a:r>
              <a:rPr lang="en-US" altLang="zh-CN" sz="2400" dirty="0"/>
              <a:t>results based on </a:t>
            </a:r>
            <a:r>
              <a:rPr lang="en-US" altLang="zh-CN" sz="2400" dirty="0" err="1"/>
              <a:t>TraceBench</a:t>
            </a:r>
            <a:r>
              <a:rPr lang="en-US" altLang="zh-CN" sz="2400" dirty="0"/>
              <a:t> are more </a:t>
            </a:r>
            <a:r>
              <a:rPr lang="en-US" altLang="zh-CN" sz="2400" dirty="0" smtClean="0"/>
              <a:t>convincing.</a:t>
            </a:r>
            <a:endParaRPr lang="zh-CN" altLang="en-US" sz="2400" dirty="0"/>
          </a:p>
        </p:txBody>
      </p:sp>
    </p:spTree>
    <p:extLst>
      <p:ext uri="{BB962C8B-B14F-4D97-AF65-F5344CB8AC3E}">
        <p14:creationId xmlns:p14="http://schemas.microsoft.com/office/powerpoint/2010/main" val="165880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29</a:t>
            </a:fld>
            <a:endParaRPr lang="zh-CN" altLang="en-US" dirty="0"/>
          </a:p>
        </p:txBody>
      </p:sp>
      <p:sp>
        <p:nvSpPr>
          <p:cNvPr id="5" name="标题 1"/>
          <p:cNvSpPr>
            <a:spLocks noGrp="1"/>
          </p:cNvSpPr>
          <p:nvPr>
            <p:ph type="title"/>
          </p:nvPr>
        </p:nvSpPr>
        <p:spPr>
          <a:xfrm>
            <a:off x="0" y="0"/>
            <a:ext cx="9144000" cy="692696"/>
          </a:xfrm>
        </p:spPr>
        <p:txBody>
          <a:bodyPr anchor="b" anchorCtr="1">
            <a:normAutofit/>
          </a:bodyPr>
          <a:lstStyle/>
          <a:p>
            <a:r>
              <a:rPr lang="en-US" altLang="zh-CN" sz="3600" dirty="0" smtClean="0">
                <a:latin typeface="High Tower Text" pitchFamily="18" charset="0"/>
              </a:rPr>
              <a:t>Diagnosing Performance Anomalies</a:t>
            </a:r>
            <a:endParaRPr lang="zh-CN" altLang="en-US" sz="3600" dirty="0">
              <a:latin typeface="High Tower Text" pitchFamily="18" charset="0"/>
            </a:endParaRPr>
          </a:p>
        </p:txBody>
      </p:sp>
      <p:sp>
        <p:nvSpPr>
          <p:cNvPr id="6" name="TextBox 5"/>
          <p:cNvSpPr txBox="1"/>
          <p:nvPr/>
        </p:nvSpPr>
        <p:spPr>
          <a:xfrm>
            <a:off x="179512" y="908720"/>
            <a:ext cx="8784976" cy="830997"/>
          </a:xfrm>
          <a:prstGeom prst="rect">
            <a:avLst/>
          </a:prstGeom>
          <a:noFill/>
        </p:spPr>
        <p:txBody>
          <a:bodyPr wrap="square" rtlCol="0">
            <a:spAutoFit/>
          </a:bodyPr>
          <a:lstStyle/>
          <a:p>
            <a:r>
              <a:rPr lang="en-US" altLang="zh-CN" sz="2400" dirty="0">
                <a:latin typeface="Candara" pitchFamily="34" charset="0"/>
                <a:ea typeface="华文新魏" pitchFamily="2" charset="-122"/>
                <a:cs typeface="Times New Roman" pitchFamily="18" charset="0"/>
              </a:rPr>
              <a:t>We </a:t>
            </a:r>
            <a:r>
              <a:rPr lang="en-US" altLang="zh-CN" sz="2400" dirty="0" smtClean="0">
                <a:latin typeface="Candara" pitchFamily="34" charset="0"/>
                <a:ea typeface="华文新魏" pitchFamily="2" charset="-122"/>
                <a:cs typeface="Times New Roman" pitchFamily="18" charset="0"/>
              </a:rPr>
              <a:t>implemented </a:t>
            </a:r>
            <a:r>
              <a:rPr lang="en-US" altLang="zh-CN" sz="2400" dirty="0">
                <a:latin typeface="Candara" pitchFamily="34" charset="0"/>
                <a:ea typeface="华文新魏" pitchFamily="2" charset="-122"/>
                <a:cs typeface="Times New Roman" pitchFamily="18" charset="0"/>
              </a:rPr>
              <a:t>a </a:t>
            </a:r>
            <a:r>
              <a:rPr lang="en-US" altLang="zh-CN" sz="2400" dirty="0" smtClean="0">
                <a:latin typeface="Candara" pitchFamily="34" charset="0"/>
                <a:ea typeface="华文新魏" pitchFamily="2" charset="-122"/>
                <a:cs typeface="Times New Roman" pitchFamily="18" charset="0"/>
              </a:rPr>
              <a:t>PCA based </a:t>
            </a:r>
            <a:r>
              <a:rPr lang="en-US" altLang="zh-CN" sz="2400" dirty="0">
                <a:latin typeface="Candara" pitchFamily="34" charset="0"/>
                <a:ea typeface="华文新魏" pitchFamily="2" charset="-122"/>
                <a:cs typeface="Times New Roman" pitchFamily="18" charset="0"/>
              </a:rPr>
              <a:t>performance anomalies diagnosing </a:t>
            </a:r>
            <a:r>
              <a:rPr lang="en-US" altLang="zh-CN" sz="2400" dirty="0" smtClean="0">
                <a:latin typeface="Candara" pitchFamily="34" charset="0"/>
                <a:ea typeface="华文新魏" pitchFamily="2" charset="-122"/>
                <a:cs typeface="Times New Roman" pitchFamily="18" charset="0"/>
              </a:rPr>
              <a:t>algorithm[2] and evaluated it with </a:t>
            </a:r>
            <a:r>
              <a:rPr lang="en-US" altLang="zh-CN" sz="2400" dirty="0" err="1" smtClean="0">
                <a:latin typeface="Candara" pitchFamily="34" charset="0"/>
                <a:ea typeface="华文新魏" pitchFamily="2" charset="-122"/>
                <a:cs typeface="Times New Roman" pitchFamily="18" charset="0"/>
              </a:rPr>
              <a:t>TraceBench</a:t>
            </a:r>
            <a:r>
              <a:rPr lang="en-US" altLang="zh-CN" sz="2400" dirty="0" smtClean="0">
                <a:latin typeface="Candara" pitchFamily="34" charset="0"/>
                <a:ea typeface="华文新魏" pitchFamily="2" charset="-122"/>
                <a:cs typeface="Times New Roman" pitchFamily="18" charset="0"/>
              </a:rPr>
              <a:t>.</a:t>
            </a:r>
          </a:p>
        </p:txBody>
      </p:sp>
      <p:sp>
        <p:nvSpPr>
          <p:cNvPr id="7" name="矩形 6"/>
          <p:cNvSpPr/>
          <p:nvPr/>
        </p:nvSpPr>
        <p:spPr>
          <a:xfrm>
            <a:off x="-12948" y="6239053"/>
            <a:ext cx="9156948" cy="646331"/>
          </a:xfrm>
          <a:prstGeom prst="rect">
            <a:avLst/>
          </a:prstGeom>
        </p:spPr>
        <p:txBody>
          <a:bodyPr wrap="square">
            <a:spAutoFit/>
          </a:bodyPr>
          <a:lstStyle/>
          <a:p>
            <a:r>
              <a:rPr lang="en-US" altLang="zh-CN" dirty="0" smtClean="0"/>
              <a:t>[2] </a:t>
            </a:r>
            <a:r>
              <a:rPr lang="it-IT" altLang="zh-CN" dirty="0" smtClean="0"/>
              <a:t>A. Lakhina, M. Crovella, and C. Diot, </a:t>
            </a:r>
            <a:r>
              <a:rPr lang="en-US" altLang="zh-CN" dirty="0"/>
              <a:t> “Diagnosing </a:t>
            </a:r>
            <a:r>
              <a:rPr lang="en-US" altLang="zh-CN" dirty="0" err="1" smtClean="0"/>
              <a:t>networkwide</a:t>
            </a:r>
            <a:r>
              <a:rPr lang="en-US" altLang="zh-CN" dirty="0" smtClean="0"/>
              <a:t> traffic </a:t>
            </a:r>
            <a:r>
              <a:rPr lang="en-US" altLang="zh-CN" dirty="0"/>
              <a:t>anomalies,” </a:t>
            </a:r>
            <a:r>
              <a:rPr lang="en-US" altLang="zh-CN" i="1" dirty="0"/>
              <a:t>in Proceedings of SIGCOMM 2004</a:t>
            </a:r>
            <a:r>
              <a:rPr lang="en-US" altLang="zh-CN" dirty="0"/>
              <a:t>, pp. 219–230, </a:t>
            </a:r>
            <a:r>
              <a:rPr lang="en-US" altLang="zh-CN" dirty="0" smtClean="0"/>
              <a:t>2004.</a:t>
            </a:r>
            <a:endParaRPr lang="zh-CN"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076" y="2341116"/>
            <a:ext cx="72009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076" y="4149080"/>
            <a:ext cx="71818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9" name="组合 28"/>
          <p:cNvGrpSpPr/>
          <p:nvPr/>
        </p:nvGrpSpPr>
        <p:grpSpPr>
          <a:xfrm>
            <a:off x="2771800" y="1772816"/>
            <a:ext cx="4996626" cy="568300"/>
            <a:chOff x="2771800" y="1772816"/>
            <a:chExt cx="4996626" cy="568300"/>
          </a:xfrm>
        </p:grpSpPr>
        <p:cxnSp>
          <p:nvCxnSpPr>
            <p:cNvPr id="8" name="直接连接符 7"/>
            <p:cNvCxnSpPr/>
            <p:nvPr/>
          </p:nvCxnSpPr>
          <p:spPr>
            <a:xfrm>
              <a:off x="2771800" y="2341116"/>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3851920" y="2178224"/>
              <a:ext cx="504056" cy="144636"/>
              <a:chOff x="3851920" y="2178224"/>
              <a:chExt cx="504056" cy="144636"/>
            </a:xfrm>
          </p:grpSpPr>
          <p:cxnSp>
            <p:nvCxnSpPr>
              <p:cNvPr id="13" name="直接连接符 12"/>
              <p:cNvCxnSpPr/>
              <p:nvPr/>
            </p:nvCxnSpPr>
            <p:spPr>
              <a:xfrm>
                <a:off x="3851920" y="2178224"/>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851920" y="2322860"/>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5004048" y="2037656"/>
              <a:ext cx="504056" cy="285204"/>
              <a:chOff x="5004048" y="2037656"/>
              <a:chExt cx="504056" cy="285204"/>
            </a:xfrm>
          </p:grpSpPr>
          <p:cxnSp>
            <p:nvCxnSpPr>
              <p:cNvPr id="15" name="直接连接符 14"/>
              <p:cNvCxnSpPr/>
              <p:nvPr/>
            </p:nvCxnSpPr>
            <p:spPr>
              <a:xfrm>
                <a:off x="5004048" y="2037656"/>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04048" y="2182292"/>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004048" y="2322860"/>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7264370" y="1772816"/>
              <a:ext cx="504056" cy="568300"/>
              <a:chOff x="7264370" y="1772816"/>
              <a:chExt cx="504056" cy="568300"/>
            </a:xfrm>
          </p:grpSpPr>
          <p:cxnSp>
            <p:nvCxnSpPr>
              <p:cNvPr id="18" name="直接连接符 17"/>
              <p:cNvCxnSpPr/>
              <p:nvPr/>
            </p:nvCxnSpPr>
            <p:spPr>
              <a:xfrm>
                <a:off x="7264370" y="1772816"/>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264370" y="1917452"/>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264370" y="2055912"/>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264370" y="2200548"/>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64370" y="2341116"/>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6156176" y="1895128"/>
              <a:ext cx="504056" cy="427732"/>
              <a:chOff x="6156176" y="1895128"/>
              <a:chExt cx="504056" cy="427732"/>
            </a:xfrm>
          </p:grpSpPr>
          <p:cxnSp>
            <p:nvCxnSpPr>
              <p:cNvPr id="23" name="直接连接符 22"/>
              <p:cNvCxnSpPr/>
              <p:nvPr/>
            </p:nvCxnSpPr>
            <p:spPr>
              <a:xfrm>
                <a:off x="6156176" y="1895128"/>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156176" y="2039764"/>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156176" y="2178224"/>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156176" y="2322860"/>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31" name="组合 30"/>
          <p:cNvGrpSpPr/>
          <p:nvPr/>
        </p:nvGrpSpPr>
        <p:grpSpPr>
          <a:xfrm>
            <a:off x="2897814" y="3719860"/>
            <a:ext cx="5202578" cy="291376"/>
            <a:chOff x="2897814" y="3719860"/>
            <a:chExt cx="5202578" cy="291376"/>
          </a:xfrm>
        </p:grpSpPr>
        <p:grpSp>
          <p:nvGrpSpPr>
            <p:cNvPr id="30" name="组合 29"/>
            <p:cNvGrpSpPr/>
            <p:nvPr/>
          </p:nvGrpSpPr>
          <p:grpSpPr>
            <a:xfrm>
              <a:off x="5004048" y="3719860"/>
              <a:ext cx="504056" cy="285204"/>
              <a:chOff x="5004048" y="3719860"/>
              <a:chExt cx="504056" cy="285204"/>
            </a:xfrm>
          </p:grpSpPr>
          <p:cxnSp>
            <p:nvCxnSpPr>
              <p:cNvPr id="32" name="直接连接符 31"/>
              <p:cNvCxnSpPr/>
              <p:nvPr/>
            </p:nvCxnSpPr>
            <p:spPr>
              <a:xfrm>
                <a:off x="5004048" y="3719860"/>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004048" y="3864496"/>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004048" y="4005064"/>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3977934" y="3719860"/>
              <a:ext cx="252028" cy="285204"/>
              <a:chOff x="5004048" y="3719860"/>
              <a:chExt cx="504056" cy="285204"/>
            </a:xfrm>
          </p:grpSpPr>
          <p:cxnSp>
            <p:nvCxnSpPr>
              <p:cNvPr id="37" name="直接连接符 36"/>
              <p:cNvCxnSpPr/>
              <p:nvPr/>
            </p:nvCxnSpPr>
            <p:spPr>
              <a:xfrm>
                <a:off x="5004048" y="3719860"/>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004048" y="3864496"/>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004048" y="4005064"/>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5940152" y="3724652"/>
              <a:ext cx="792088" cy="285204"/>
              <a:chOff x="5004048" y="3719860"/>
              <a:chExt cx="504056" cy="285204"/>
            </a:xfrm>
          </p:grpSpPr>
          <p:cxnSp>
            <p:nvCxnSpPr>
              <p:cNvPr id="41" name="直接连接符 40"/>
              <p:cNvCxnSpPr/>
              <p:nvPr/>
            </p:nvCxnSpPr>
            <p:spPr>
              <a:xfrm>
                <a:off x="5004048" y="3719860"/>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004048" y="3864496"/>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004048" y="4005064"/>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2897814" y="3719860"/>
              <a:ext cx="126014" cy="285204"/>
              <a:chOff x="5004048" y="3719860"/>
              <a:chExt cx="504056" cy="285204"/>
            </a:xfrm>
          </p:grpSpPr>
          <p:cxnSp>
            <p:nvCxnSpPr>
              <p:cNvPr id="45" name="直接连接符 44"/>
              <p:cNvCxnSpPr/>
              <p:nvPr/>
            </p:nvCxnSpPr>
            <p:spPr>
              <a:xfrm>
                <a:off x="5004048" y="3719860"/>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004048" y="3864496"/>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04048" y="4005064"/>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6960118" y="3726032"/>
              <a:ext cx="1140274" cy="285204"/>
              <a:chOff x="5004048" y="3719860"/>
              <a:chExt cx="504056" cy="285204"/>
            </a:xfrm>
          </p:grpSpPr>
          <p:cxnSp>
            <p:nvCxnSpPr>
              <p:cNvPr id="49" name="直接连接符 48"/>
              <p:cNvCxnSpPr/>
              <p:nvPr/>
            </p:nvCxnSpPr>
            <p:spPr>
              <a:xfrm>
                <a:off x="5004048" y="3719860"/>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004048" y="3864496"/>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004048" y="4005064"/>
                <a:ext cx="50405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58" name="组合 57"/>
          <p:cNvGrpSpPr/>
          <p:nvPr/>
        </p:nvGrpSpPr>
        <p:grpSpPr>
          <a:xfrm>
            <a:off x="971600" y="5025380"/>
            <a:ext cx="6352508" cy="717168"/>
            <a:chOff x="971600" y="5025380"/>
            <a:chExt cx="6352508" cy="717168"/>
          </a:xfrm>
        </p:grpSpPr>
        <p:cxnSp>
          <p:nvCxnSpPr>
            <p:cNvPr id="54" name="直接箭头连接符 53"/>
            <p:cNvCxnSpPr>
              <a:stCxn id="55" idx="0"/>
            </p:cNvCxnSpPr>
            <p:nvPr/>
          </p:nvCxnSpPr>
          <p:spPr>
            <a:xfrm flipV="1">
              <a:off x="4147854" y="5025380"/>
              <a:ext cx="0" cy="347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971600" y="5373216"/>
              <a:ext cx="6352508" cy="369332"/>
            </a:xfrm>
            <a:prstGeom prst="rect">
              <a:avLst/>
            </a:prstGeom>
            <a:noFill/>
          </p:spPr>
          <p:txBody>
            <a:bodyPr wrap="none" rtlCol="0">
              <a:spAutoFit/>
            </a:bodyPr>
            <a:lstStyle/>
            <a:p>
              <a:r>
                <a:rPr lang="en-US" altLang="zh-CN" dirty="0"/>
                <a:t>(total anomalies</a:t>
              </a:r>
              <a:r>
                <a:rPr lang="en-US" altLang="zh-CN" dirty="0" smtClean="0"/>
                <a:t>),(found </a:t>
              </a:r>
              <a:r>
                <a:rPr lang="en-US" altLang="zh-CN" dirty="0"/>
                <a:t>anomalies),(incorrectly found anomalies)</a:t>
              </a:r>
              <a:endParaRPr lang="zh-CN" altLang="en-US" dirty="0"/>
            </a:p>
          </p:txBody>
        </p:sp>
      </p:grpSp>
    </p:spTree>
    <p:extLst>
      <p:ext uri="{BB962C8B-B14F-4D97-AF65-F5344CB8AC3E}">
        <p14:creationId xmlns:p14="http://schemas.microsoft.com/office/powerpoint/2010/main" val="380360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467544" y="2401712"/>
            <a:ext cx="4320480" cy="1305732"/>
            <a:chOff x="539552" y="764704"/>
            <a:chExt cx="4320480" cy="1305732"/>
          </a:xfrm>
        </p:grpSpPr>
        <p:grpSp>
          <p:nvGrpSpPr>
            <p:cNvPr id="21" name="组合 20"/>
            <p:cNvGrpSpPr/>
            <p:nvPr/>
          </p:nvGrpSpPr>
          <p:grpSpPr>
            <a:xfrm>
              <a:off x="717476" y="1063887"/>
              <a:ext cx="4020204" cy="1006253"/>
              <a:chOff x="345192" y="1063887"/>
              <a:chExt cx="4020204" cy="1006253"/>
            </a:xfrm>
          </p:grpSpPr>
          <p:sp>
            <p:nvSpPr>
              <p:cNvPr id="19" name="矩形 18"/>
              <p:cNvSpPr/>
              <p:nvPr/>
            </p:nvSpPr>
            <p:spPr>
              <a:xfrm>
                <a:off x="345192" y="1700808"/>
                <a:ext cx="4020204" cy="369332"/>
              </a:xfrm>
              <a:prstGeom prst="rect">
                <a:avLst/>
              </a:prstGeom>
            </p:spPr>
            <p:txBody>
              <a:bodyPr wrap="square">
                <a:spAutoFit/>
              </a:bodyPr>
              <a:lstStyle/>
              <a:p>
                <a:pPr algn="ctr"/>
                <a:r>
                  <a:rPr lang="en-US" altLang="zh-CN" dirty="0">
                    <a:latin typeface="Candara" pitchFamily="34" charset="0"/>
                    <a:ea typeface="华文新魏" pitchFamily="2" charset="-122"/>
                  </a:rPr>
                  <a:t>B</a:t>
                </a:r>
                <a:r>
                  <a:rPr lang="en-US" altLang="zh-CN" dirty="0" smtClean="0">
                    <a:latin typeface="Candara" pitchFamily="34" charset="0"/>
                    <a:ea typeface="华文新魏" pitchFamily="2" charset="-122"/>
                  </a:rPr>
                  <a:t>enefiting </a:t>
                </a:r>
                <a:r>
                  <a:rPr lang="en-US" altLang="zh-CN" dirty="0">
                    <a:latin typeface="Candara" pitchFamily="34" charset="0"/>
                    <a:ea typeface="华文新魏" pitchFamily="2" charset="-122"/>
                  </a:rPr>
                  <a:t>our daily life</a:t>
                </a:r>
                <a:endParaRPr lang="zh-CN" altLang="en-US" dirty="0">
                  <a:latin typeface="Candara" pitchFamily="34" charset="0"/>
                  <a:ea typeface="华文新魏" pitchFamily="2" charset="-122"/>
                </a:endParaRPr>
              </a:p>
            </p:txBody>
          </p:sp>
          <p:grpSp>
            <p:nvGrpSpPr>
              <p:cNvPr id="20" name="组合 19"/>
              <p:cNvGrpSpPr/>
              <p:nvPr/>
            </p:nvGrpSpPr>
            <p:grpSpPr>
              <a:xfrm>
                <a:off x="345192" y="1063887"/>
                <a:ext cx="4020204" cy="564913"/>
                <a:chOff x="345192" y="1063887"/>
                <a:chExt cx="4020204" cy="564913"/>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280" y="1063887"/>
                  <a:ext cx="1293605" cy="559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192" y="1069022"/>
                  <a:ext cx="615065" cy="559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9979" y="1098714"/>
                  <a:ext cx="1293605" cy="44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55"/>
                <p:cNvSpPr txBox="1">
                  <a:spLocks noChangeArrowheads="1"/>
                </p:cNvSpPr>
                <p:nvPr/>
              </p:nvSpPr>
              <p:spPr bwMode="auto">
                <a:xfrm>
                  <a:off x="4017600" y="1158889"/>
                  <a:ext cx="347796" cy="36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kumimoji="0" lang="en-US" altLang="zh-CN" sz="1800" b="1" dirty="0"/>
                    <a:t>…</a:t>
                  </a:r>
                  <a:endParaRPr kumimoji="0" lang="zh-CN" altLang="en-US" sz="1800" b="1" dirty="0"/>
                </a:p>
              </p:txBody>
            </p:sp>
          </p:grpSp>
        </p:grpSp>
        <p:sp>
          <p:nvSpPr>
            <p:cNvPr id="27" name="矩形 26"/>
            <p:cNvSpPr/>
            <p:nvPr/>
          </p:nvSpPr>
          <p:spPr>
            <a:xfrm>
              <a:off x="539552" y="764704"/>
              <a:ext cx="4320480" cy="1305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5004048" y="2411300"/>
            <a:ext cx="3581350" cy="1305732"/>
            <a:chOff x="4879082" y="764704"/>
            <a:chExt cx="3581350" cy="1305732"/>
          </a:xfrm>
        </p:grpSpPr>
        <p:grpSp>
          <p:nvGrpSpPr>
            <p:cNvPr id="23" name="组合 22"/>
            <p:cNvGrpSpPr/>
            <p:nvPr/>
          </p:nvGrpSpPr>
          <p:grpSpPr>
            <a:xfrm>
              <a:off x="4994522" y="876342"/>
              <a:ext cx="3312369" cy="1194094"/>
              <a:chOff x="4922514" y="1041160"/>
              <a:chExt cx="3312369" cy="1194094"/>
            </a:xfrm>
          </p:grpSpPr>
          <p:grpSp>
            <p:nvGrpSpPr>
              <p:cNvPr id="22" name="组合 21"/>
              <p:cNvGrpSpPr/>
              <p:nvPr/>
            </p:nvGrpSpPr>
            <p:grpSpPr>
              <a:xfrm>
                <a:off x="4971042" y="1041160"/>
                <a:ext cx="3251597" cy="782946"/>
                <a:chOff x="4466986" y="889130"/>
                <a:chExt cx="3251597" cy="782946"/>
              </a:xfrm>
            </p:grpSpPr>
            <p:pic>
              <p:nvPicPr>
                <p:cNvPr id="7" name="Picture 9"/>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4466986" y="889130"/>
                  <a:ext cx="815569" cy="782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2" descr="E:\博士论文\开题报告\图\素材\计算.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4671" y="918347"/>
                  <a:ext cx="734679" cy="73467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3"/>
                <p:cNvPicPr>
                  <a:picLocks noChangeAspect="1" noChangeArrowheads="1"/>
                </p:cNvPicPr>
                <p:nvPr/>
              </p:nvPicPr>
              <p:blipFill>
                <a:blip r:embed="rId8" cstate="print"/>
                <a:srcRect/>
                <a:stretch>
                  <a:fillRect/>
                </a:stretch>
              </p:blipFill>
              <p:spPr bwMode="auto">
                <a:xfrm>
                  <a:off x="6434683" y="928883"/>
                  <a:ext cx="734679" cy="729480"/>
                </a:xfrm>
                <a:prstGeom prst="rect">
                  <a:avLst/>
                </a:prstGeom>
                <a:noFill/>
                <a:ln w="9525">
                  <a:noFill/>
                  <a:miter lim="800000"/>
                  <a:headEnd/>
                  <a:tailEnd/>
                </a:ln>
                <a:effectLst/>
              </p:spPr>
            </p:pic>
            <p:sp>
              <p:nvSpPr>
                <p:cNvPr id="28" name="TextBox 55"/>
                <p:cNvSpPr txBox="1">
                  <a:spLocks noChangeArrowheads="1"/>
                </p:cNvSpPr>
                <p:nvPr/>
              </p:nvSpPr>
              <p:spPr bwMode="auto">
                <a:xfrm>
                  <a:off x="7370787" y="1128199"/>
                  <a:ext cx="347796" cy="36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kumimoji="0" lang="en-US" altLang="zh-CN" sz="1800" b="1" dirty="0"/>
                    <a:t>…</a:t>
                  </a:r>
                  <a:endParaRPr kumimoji="0" lang="zh-CN" altLang="en-US" sz="1800" b="1" dirty="0"/>
                </a:p>
              </p:txBody>
            </p:sp>
          </p:grpSp>
          <p:sp>
            <p:nvSpPr>
              <p:cNvPr id="30" name="矩形 29"/>
              <p:cNvSpPr/>
              <p:nvPr/>
            </p:nvSpPr>
            <p:spPr>
              <a:xfrm>
                <a:off x="4922514" y="1865922"/>
                <a:ext cx="3312369" cy="369332"/>
              </a:xfrm>
              <a:prstGeom prst="rect">
                <a:avLst/>
              </a:prstGeom>
            </p:spPr>
            <p:txBody>
              <a:bodyPr wrap="square">
                <a:spAutoFit/>
              </a:bodyPr>
              <a:lstStyle/>
              <a:p>
                <a:pPr algn="ctr"/>
                <a:r>
                  <a:rPr lang="en-US" altLang="zh-CN" dirty="0" smtClean="0">
                    <a:latin typeface="Candara" pitchFamily="34" charset="0"/>
                    <a:ea typeface="华文新魏" pitchFamily="2" charset="-122"/>
                  </a:rPr>
                  <a:t>Supporting different fields</a:t>
                </a:r>
                <a:endParaRPr lang="zh-CN" altLang="en-US" dirty="0">
                  <a:latin typeface="Candara" pitchFamily="34" charset="0"/>
                  <a:ea typeface="华文新魏" pitchFamily="2" charset="-122"/>
                </a:endParaRPr>
              </a:p>
            </p:txBody>
          </p:sp>
        </p:grpSp>
        <p:sp>
          <p:nvSpPr>
            <p:cNvPr id="35" name="矩形 34"/>
            <p:cNvSpPr/>
            <p:nvPr/>
          </p:nvSpPr>
          <p:spPr>
            <a:xfrm>
              <a:off x="4879082" y="764704"/>
              <a:ext cx="3581350" cy="1305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12"/>
          </p:nvPr>
        </p:nvSpPr>
        <p:spPr/>
        <p:txBody>
          <a:bodyPr/>
          <a:lstStyle/>
          <a:p>
            <a:fld id="{0C913308-F349-4B6D-A68A-DD1791B4A57B}" type="slidenum">
              <a:rPr lang="zh-CN" altLang="en-US" smtClean="0"/>
              <a:t>3</a:t>
            </a:fld>
            <a:endParaRPr lang="zh-CN" altLang="en-US"/>
          </a:p>
        </p:txBody>
      </p:sp>
      <p:pic>
        <p:nvPicPr>
          <p:cNvPr id="53" name="Picture 2" descr="E:\博士论文\开题报告\图\素材\150T34361-0.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544" y="764704"/>
            <a:ext cx="8136904" cy="13681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4" name="矩形 53"/>
          <p:cNvSpPr/>
          <p:nvPr/>
        </p:nvSpPr>
        <p:spPr>
          <a:xfrm>
            <a:off x="467544" y="1556792"/>
            <a:ext cx="8136904" cy="46166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ndara" pitchFamily="34" charset="0"/>
                <a:ea typeface="华文新魏" pitchFamily="2" charset="-122"/>
              </a:rPr>
              <a:t>The cloud system becomes more and more popular</a:t>
            </a:r>
            <a:endPar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ndara" pitchFamily="34" charset="0"/>
              <a:ea typeface="华文新魏" pitchFamily="2" charset="-122"/>
            </a:endParaRPr>
          </a:p>
        </p:txBody>
      </p:sp>
      <p:sp>
        <p:nvSpPr>
          <p:cNvPr id="57" name="标题 1"/>
          <p:cNvSpPr>
            <a:spLocks noGrp="1"/>
          </p:cNvSpPr>
          <p:nvPr>
            <p:ph type="title"/>
          </p:nvPr>
        </p:nvSpPr>
        <p:spPr>
          <a:xfrm>
            <a:off x="0" y="0"/>
            <a:ext cx="9144000" cy="692696"/>
          </a:xfrm>
        </p:spPr>
        <p:txBody>
          <a:bodyPr anchor="b" anchorCtr="1">
            <a:normAutofit/>
          </a:bodyPr>
          <a:lstStyle/>
          <a:p>
            <a:r>
              <a:rPr lang="en-US" altLang="zh-CN" sz="3600" dirty="0" smtClean="0">
                <a:latin typeface="High Tower Text" pitchFamily="18" charset="0"/>
              </a:rPr>
              <a:t>Cloud System</a:t>
            </a:r>
            <a:endParaRPr lang="zh-CN" altLang="en-US" sz="3600" dirty="0">
              <a:latin typeface="High Tower Text" pitchFamily="18" charset="0"/>
            </a:endParaRPr>
          </a:p>
        </p:txBody>
      </p:sp>
    </p:spTree>
    <p:extLst>
      <p:ext uri="{BB962C8B-B14F-4D97-AF65-F5344CB8AC3E}">
        <p14:creationId xmlns:p14="http://schemas.microsoft.com/office/powerpoint/2010/main" val="163569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30</a:t>
            </a:fld>
            <a:endParaRPr lang="zh-CN" altLang="en-US" dirty="0"/>
          </a:p>
        </p:txBody>
      </p:sp>
      <p:sp>
        <p:nvSpPr>
          <p:cNvPr id="5" name="标题 1"/>
          <p:cNvSpPr>
            <a:spLocks noGrp="1"/>
          </p:cNvSpPr>
          <p:nvPr>
            <p:ph type="title"/>
          </p:nvPr>
        </p:nvSpPr>
        <p:spPr>
          <a:xfrm>
            <a:off x="0" y="0"/>
            <a:ext cx="9144000" cy="692696"/>
          </a:xfrm>
        </p:spPr>
        <p:txBody>
          <a:bodyPr anchor="b" anchorCtr="1">
            <a:normAutofit/>
          </a:bodyPr>
          <a:lstStyle/>
          <a:p>
            <a:r>
              <a:rPr lang="en-US" altLang="zh-CN" sz="3600" dirty="0" smtClean="0">
                <a:latin typeface="High Tower Text" pitchFamily="18" charset="0"/>
              </a:rPr>
              <a:t>Diagnosing Performance Anomalies</a:t>
            </a:r>
            <a:endParaRPr lang="zh-CN" altLang="en-US" sz="3600" dirty="0">
              <a:latin typeface="High Tower Text" pitchFamily="18"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076" y="714400"/>
            <a:ext cx="72009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476" y="1637804"/>
            <a:ext cx="71818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TextBox 58"/>
          <p:cNvSpPr txBox="1"/>
          <p:nvPr/>
        </p:nvSpPr>
        <p:spPr>
          <a:xfrm>
            <a:off x="539552" y="2886035"/>
            <a:ext cx="7632774" cy="1938992"/>
          </a:xfrm>
          <a:prstGeom prst="rect">
            <a:avLst/>
          </a:prstGeom>
          <a:noFill/>
        </p:spPr>
        <p:txBody>
          <a:bodyPr wrap="square" rtlCol="0">
            <a:spAutoFit/>
          </a:bodyPr>
          <a:lstStyle/>
          <a:p>
            <a:r>
              <a:rPr lang="en-US" altLang="zh-CN" sz="2400" dirty="0" smtClean="0">
                <a:latin typeface="Candara" pitchFamily="34" charset="0"/>
                <a:ea typeface="华文新魏" pitchFamily="2" charset="-122"/>
                <a:cs typeface="Times New Roman" pitchFamily="18" charset="0"/>
              </a:rPr>
              <a:t>1. Find all </a:t>
            </a:r>
            <a:r>
              <a:rPr lang="en-US" altLang="zh-CN" sz="2400" dirty="0">
                <a:latin typeface="Candara" pitchFamily="34" charset="0"/>
              </a:rPr>
              <a:t>anomalies in some </a:t>
            </a:r>
            <a:r>
              <a:rPr lang="en-US" altLang="zh-CN" sz="2400" dirty="0" smtClean="0">
                <a:latin typeface="Candara" pitchFamily="34" charset="0"/>
              </a:rPr>
              <a:t>cases</a:t>
            </a:r>
          </a:p>
          <a:p>
            <a:r>
              <a:rPr lang="en-US" altLang="zh-CN" sz="2400" dirty="0" smtClean="0">
                <a:latin typeface="Candara" pitchFamily="34" charset="0"/>
                <a:ea typeface="华文新魏" pitchFamily="2" charset="-122"/>
                <a:cs typeface="Times New Roman" pitchFamily="18" charset="0"/>
              </a:rPr>
              <a:t>2. </a:t>
            </a:r>
            <a:r>
              <a:rPr lang="en-US" altLang="zh-CN" sz="2400" dirty="0">
                <a:latin typeface="Candara" pitchFamily="34" charset="0"/>
              </a:rPr>
              <a:t>H</a:t>
            </a:r>
            <a:r>
              <a:rPr lang="en-US" altLang="zh-CN" sz="2400" dirty="0" smtClean="0">
                <a:latin typeface="Candara" pitchFamily="34" charset="0"/>
              </a:rPr>
              <a:t>owever </a:t>
            </a:r>
            <a:r>
              <a:rPr lang="en-US" altLang="zh-CN" sz="2400" dirty="0">
                <a:latin typeface="Candara" pitchFamily="34" charset="0"/>
              </a:rPr>
              <a:t>sometimes only a small </a:t>
            </a:r>
            <a:r>
              <a:rPr lang="en-US" altLang="zh-CN" sz="2400" dirty="0" smtClean="0">
                <a:latin typeface="Candara" pitchFamily="34" charset="0"/>
              </a:rPr>
              <a:t>parts</a:t>
            </a:r>
          </a:p>
          <a:p>
            <a:r>
              <a:rPr lang="en-US" altLang="zh-CN" sz="2400" dirty="0" smtClean="0">
                <a:latin typeface="Candara" pitchFamily="34" charset="0"/>
                <a:ea typeface="华文新魏" pitchFamily="2" charset="-122"/>
                <a:cs typeface="Times New Roman" pitchFamily="18" charset="0"/>
              </a:rPr>
              <a:t>3. </a:t>
            </a:r>
            <a:r>
              <a:rPr lang="en-US" altLang="zh-CN" sz="2400" dirty="0">
                <a:latin typeface="Candara" pitchFamily="34" charset="0"/>
              </a:rPr>
              <a:t>W</a:t>
            </a:r>
            <a:r>
              <a:rPr lang="en-US" altLang="zh-CN" sz="2400" dirty="0" smtClean="0">
                <a:latin typeface="Candara" pitchFamily="34" charset="0"/>
              </a:rPr>
              <a:t>ithout </a:t>
            </a:r>
            <a:r>
              <a:rPr lang="en-US" altLang="zh-CN" sz="2400" dirty="0">
                <a:latin typeface="Candara" pitchFamily="34" charset="0"/>
              </a:rPr>
              <a:t>false alarm in </a:t>
            </a:r>
            <a:r>
              <a:rPr lang="en-US" altLang="zh-CN" sz="2400" dirty="0">
                <a:latin typeface="Candara" pitchFamily="34" charset="0"/>
              </a:rPr>
              <a:t>our </a:t>
            </a:r>
            <a:r>
              <a:rPr lang="en-US" altLang="zh-CN" sz="2400" dirty="0" smtClean="0">
                <a:latin typeface="Candara" pitchFamily="34" charset="0"/>
              </a:rPr>
              <a:t>experiments</a:t>
            </a:r>
          </a:p>
          <a:p>
            <a:r>
              <a:rPr lang="en-US" altLang="zh-CN" sz="2400" dirty="0" smtClean="0">
                <a:latin typeface="Candara" pitchFamily="34" charset="0"/>
              </a:rPr>
              <a:t>4. </a:t>
            </a:r>
            <a:r>
              <a:rPr lang="en-US" altLang="zh-CN" sz="2400" dirty="0">
                <a:latin typeface="Candara" pitchFamily="34" charset="0"/>
              </a:rPr>
              <a:t>Analysis </a:t>
            </a:r>
            <a:r>
              <a:rPr lang="en-US" altLang="zh-CN" sz="2400" dirty="0">
                <a:latin typeface="Candara" pitchFamily="34" charset="0"/>
              </a:rPr>
              <a:t>time increases very </a:t>
            </a:r>
            <a:r>
              <a:rPr lang="en-US" altLang="zh-CN" sz="2400" dirty="0">
                <a:latin typeface="Candara" pitchFamily="34" charset="0"/>
              </a:rPr>
              <a:t>fast with the </a:t>
            </a:r>
            <a:r>
              <a:rPr lang="en-US" altLang="zh-CN" sz="2400" dirty="0">
                <a:latin typeface="Candara" pitchFamily="34" charset="0"/>
              </a:rPr>
              <a:t>trace </a:t>
            </a:r>
            <a:r>
              <a:rPr lang="en-US" altLang="zh-CN" sz="2400" dirty="0">
                <a:latin typeface="Candara" pitchFamily="34" charset="0"/>
              </a:rPr>
              <a:t>length</a:t>
            </a:r>
          </a:p>
          <a:p>
            <a:r>
              <a:rPr lang="en-US" altLang="zh-CN" sz="2400" dirty="0">
                <a:latin typeface="Candara" pitchFamily="34" charset="0"/>
              </a:rPr>
              <a:t>5. </a:t>
            </a:r>
            <a:r>
              <a:rPr lang="en-US" altLang="zh-CN" sz="2400" dirty="0">
                <a:latin typeface="Candara" pitchFamily="34" charset="0"/>
              </a:rPr>
              <a:t>but slowly when </a:t>
            </a:r>
            <a:r>
              <a:rPr lang="en-US" altLang="zh-CN" sz="2400" dirty="0">
                <a:latin typeface="Candara" pitchFamily="34" charset="0"/>
              </a:rPr>
              <a:t>growing the </a:t>
            </a:r>
            <a:r>
              <a:rPr lang="en-US" altLang="zh-CN" sz="2400" dirty="0">
                <a:latin typeface="Candara" pitchFamily="34" charset="0"/>
              </a:rPr>
              <a:t>trace amount</a:t>
            </a:r>
          </a:p>
        </p:txBody>
      </p:sp>
      <p:sp>
        <p:nvSpPr>
          <p:cNvPr id="60" name="矩形 59"/>
          <p:cNvSpPr/>
          <p:nvPr/>
        </p:nvSpPr>
        <p:spPr>
          <a:xfrm>
            <a:off x="2447763" y="1323975"/>
            <a:ext cx="1122751" cy="25808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5796136" y="1323974"/>
            <a:ext cx="1122751" cy="2653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2447762" y="1935360"/>
            <a:ext cx="5682778" cy="2696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454274" y="1052736"/>
            <a:ext cx="5676265" cy="27441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65"/>
          <p:cNvSpPr txBox="1"/>
          <p:nvPr/>
        </p:nvSpPr>
        <p:spPr>
          <a:xfrm>
            <a:off x="251520" y="5120233"/>
            <a:ext cx="8496375"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2400" dirty="0"/>
              <a:t>This algorithm  is sensitive with the feature of </a:t>
            </a:r>
            <a:r>
              <a:rPr lang="en-US" altLang="zh-CN" sz="2400" dirty="0" smtClean="0"/>
              <a:t>data</a:t>
            </a:r>
          </a:p>
          <a:p>
            <a:r>
              <a:rPr lang="en-US" altLang="zh-CN" sz="2400" dirty="0" smtClean="0"/>
              <a:t>This algorithm is </a:t>
            </a:r>
            <a:r>
              <a:rPr lang="en-US" altLang="zh-CN" sz="2400" dirty="0"/>
              <a:t>pretty </a:t>
            </a:r>
            <a:r>
              <a:rPr lang="en-US" altLang="zh-CN" sz="2400" dirty="0" smtClean="0"/>
              <a:t>accurate</a:t>
            </a:r>
          </a:p>
          <a:p>
            <a:r>
              <a:rPr lang="en-US" altLang="zh-CN" sz="2400" dirty="0"/>
              <a:t>This algorithm </a:t>
            </a:r>
            <a:r>
              <a:rPr lang="en-US" altLang="zh-CN" sz="2400" dirty="0" smtClean="0"/>
              <a:t>is </a:t>
            </a:r>
            <a:r>
              <a:rPr lang="en-US" altLang="zh-CN" sz="2400" dirty="0"/>
              <a:t>more feasible for short traces</a:t>
            </a:r>
            <a:endParaRPr lang="en-US" altLang="zh-CN" sz="2400" dirty="0" smtClean="0"/>
          </a:p>
        </p:txBody>
      </p:sp>
    </p:spTree>
    <p:extLst>
      <p:ext uri="{BB962C8B-B14F-4D97-AF65-F5344CB8AC3E}">
        <p14:creationId xmlns:p14="http://schemas.microsoft.com/office/powerpoint/2010/main" val="76583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44444E-6 -3.33333E-6 L 4.44444E-6 0.23727 " pathEditMode="relative" rAng="0" ptsTypes="AA">
                                      <p:cBhvr>
                                        <p:cTn id="6" dur="2000" spd="-100000" fill="hold"/>
                                        <p:tgtEl>
                                          <p:spTgt spid="8194"/>
                                        </p:tgtEl>
                                        <p:attrNameLst>
                                          <p:attrName>ppt_x</p:attrName>
                                          <p:attrName>ppt_y</p:attrName>
                                        </p:attrNameLst>
                                      </p:cBhvr>
                                      <p:rCtr x="0" y="11852"/>
                                    </p:animMotion>
                                  </p:childTnLst>
                                </p:cTn>
                              </p:par>
                              <p:par>
                                <p:cTn id="7" presetID="42" presetClass="path" presetSubtype="0" accel="50000" decel="50000" fill="hold" nodeType="withEffect">
                                  <p:stCondLst>
                                    <p:cond delay="0"/>
                                  </p:stCondLst>
                                  <p:childTnLst>
                                    <p:animMotion origin="layout" path="M -1.66667E-6 2.22222E-6 L -0.00312 0.36551 " pathEditMode="relative" rAng="0" ptsTypes="AA">
                                      <p:cBhvr>
                                        <p:cTn id="8" dur="2000" spd="-100000" fill="hold"/>
                                        <p:tgtEl>
                                          <p:spTgt spid="8195"/>
                                        </p:tgtEl>
                                        <p:attrNameLst>
                                          <p:attrName>ppt_x</p:attrName>
                                          <p:attrName>ppt_y</p:attrName>
                                        </p:attrNameLst>
                                      </p:cBhvr>
                                      <p:rCtr x="-156" y="18264"/>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9">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9">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2" grpId="0" animBg="1"/>
      <p:bldP spid="64" grpId="0" animBg="1"/>
      <p:bldP spid="65" grpId="0" animBg="1"/>
      <p:bldP spid="6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24944"/>
            <a:ext cx="9144000" cy="830997"/>
          </a:xfrm>
          <a:prstGeom prst="rect">
            <a:avLst/>
          </a:prstGeom>
          <a:noFill/>
        </p:spPr>
        <p:txBody>
          <a:bodyPr wrap="square" rtlCol="0">
            <a:spAutoFit/>
          </a:bodyPr>
          <a:lstStyle/>
          <a:p>
            <a:pPr algn="ctr"/>
            <a:r>
              <a:rPr lang="en-US" altLang="zh-CN" sz="4800" dirty="0" smtClean="0">
                <a:latin typeface="Simplified Arabic Fixed" pitchFamily="49" charset="-78"/>
                <a:cs typeface="Simplified Arabic Fixed" pitchFamily="49" charset="-78"/>
              </a:rPr>
              <a:t>Discusses</a:t>
            </a:r>
            <a:endParaRPr lang="zh-CN" altLang="en-US" sz="4800" dirty="0">
              <a:latin typeface="Simplified Arabic Fixed" pitchFamily="49" charset="-78"/>
              <a:cs typeface="Simplified Arabic Fixed" pitchFamily="49" charset="-78"/>
            </a:endParaRPr>
          </a:p>
        </p:txBody>
      </p:sp>
      <p:sp>
        <p:nvSpPr>
          <p:cNvPr id="3"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31</a:t>
            </a:fld>
            <a:endParaRPr lang="zh-CN" altLang="en-US" dirty="0"/>
          </a:p>
        </p:txBody>
      </p:sp>
    </p:spTree>
    <p:extLst>
      <p:ext uri="{BB962C8B-B14F-4D97-AF65-F5344CB8AC3E}">
        <p14:creationId xmlns:p14="http://schemas.microsoft.com/office/powerpoint/2010/main" val="10411161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57200" y="980728"/>
            <a:ext cx="8507288" cy="5400600"/>
          </a:xfrm>
        </p:spPr>
        <p:txBody>
          <a:bodyPr>
            <a:normAutofit fontScale="92500" lnSpcReduction="20000"/>
          </a:bodyPr>
          <a:lstStyle/>
          <a:p>
            <a:pPr>
              <a:spcAft>
                <a:spcPts val="600"/>
              </a:spcAft>
              <a:buClr>
                <a:srgbClr val="FF0000"/>
              </a:buClr>
              <a:buFontTx/>
              <a:buChar char="？"/>
            </a:pPr>
            <a:r>
              <a:rPr lang="en-US" altLang="zh-CN" sz="2800" dirty="0" smtClean="0">
                <a:solidFill>
                  <a:srgbClr val="FF0000"/>
                </a:solidFill>
                <a:latin typeface="Times New Roman" pitchFamily="18" charset="0"/>
                <a:ea typeface="华文新魏" pitchFamily="2" charset="-122"/>
                <a:cs typeface="Times New Roman" pitchFamily="18" charset="0"/>
              </a:rPr>
              <a:t>Traces are collected only on HDFS.</a:t>
            </a:r>
          </a:p>
          <a:p>
            <a:pPr>
              <a:buClr>
                <a:srgbClr val="00B050"/>
              </a:buClr>
              <a:buFont typeface="华文新魏" pitchFamily="2" charset="-122"/>
              <a:buChar char="！"/>
            </a:pPr>
            <a:r>
              <a:rPr lang="en-US" altLang="zh-CN" sz="2600" dirty="0" smtClean="0">
                <a:latin typeface="Candara" pitchFamily="34" charset="0"/>
                <a:ea typeface="华文新魏" pitchFamily="2" charset="-122"/>
              </a:rPr>
              <a:t>Traces from HDFS are </a:t>
            </a:r>
            <a:r>
              <a:rPr lang="en-US" altLang="zh-CN" sz="2600" dirty="0" smtClean="0">
                <a:solidFill>
                  <a:srgbClr val="00B050"/>
                </a:solidFill>
                <a:latin typeface="Candara" pitchFamily="34" charset="0"/>
                <a:ea typeface="华文新魏" pitchFamily="2" charset="-122"/>
              </a:rPr>
              <a:t>representative</a:t>
            </a:r>
            <a:r>
              <a:rPr lang="en-US" altLang="zh-CN" sz="2600" dirty="0" smtClean="0">
                <a:latin typeface="Candara" pitchFamily="34" charset="0"/>
                <a:ea typeface="华文新魏" pitchFamily="2" charset="-122"/>
              </a:rPr>
              <a:t>, because:</a:t>
            </a:r>
          </a:p>
          <a:p>
            <a:pPr lvl="1"/>
            <a:r>
              <a:rPr lang="en-US" altLang="zh-CN" sz="2300" dirty="0" smtClean="0">
                <a:latin typeface="Candara" pitchFamily="34" charset="0"/>
                <a:ea typeface="华文新魏" pitchFamily="2" charset="-122"/>
              </a:rPr>
              <a:t>HDFS is a widely used system, </a:t>
            </a:r>
          </a:p>
          <a:p>
            <a:pPr lvl="1"/>
            <a:r>
              <a:rPr lang="en-US" altLang="zh-CN" sz="2100" dirty="0" smtClean="0">
                <a:latin typeface="Candara" pitchFamily="34" charset="0"/>
                <a:ea typeface="华文新魏" pitchFamily="2" charset="-122"/>
              </a:rPr>
              <a:t>and many mechanisms and procedures in HDFS are shared by others.</a:t>
            </a:r>
          </a:p>
          <a:p>
            <a:pPr>
              <a:spcBef>
                <a:spcPts val="3000"/>
              </a:spcBef>
              <a:spcAft>
                <a:spcPts val="600"/>
              </a:spcAft>
              <a:buClr>
                <a:srgbClr val="FF0000"/>
              </a:buClr>
              <a:buFont typeface="华文新魏" pitchFamily="2" charset="-122"/>
              <a:buChar char="？"/>
            </a:pPr>
            <a:r>
              <a:rPr lang="en-US" altLang="zh-CN" sz="2800" dirty="0">
                <a:solidFill>
                  <a:srgbClr val="FF0000"/>
                </a:solidFill>
                <a:latin typeface="Times New Roman" pitchFamily="18" charset="0"/>
                <a:ea typeface="华文新魏" pitchFamily="2" charset="-122"/>
                <a:cs typeface="Times New Roman" pitchFamily="18" charset="0"/>
              </a:rPr>
              <a:t>During collection, the </a:t>
            </a:r>
            <a:r>
              <a:rPr lang="en-US" altLang="zh-CN" sz="2800" dirty="0" smtClean="0">
                <a:solidFill>
                  <a:srgbClr val="FF0000"/>
                </a:solidFill>
                <a:latin typeface="Times New Roman" pitchFamily="18" charset="0"/>
                <a:ea typeface="华文新魏" pitchFamily="2" charset="-122"/>
                <a:cs typeface="Times New Roman" pitchFamily="18" charset="0"/>
              </a:rPr>
              <a:t>HDFS cluster is small</a:t>
            </a:r>
            <a:r>
              <a:rPr lang="en-US" altLang="zh-CN" sz="2800" dirty="0" smtClean="0">
                <a:solidFill>
                  <a:srgbClr val="FF0000"/>
                </a:solidFill>
                <a:latin typeface="Times New Roman" pitchFamily="18" charset="0"/>
                <a:ea typeface="华文新魏" pitchFamily="2" charset="-122"/>
                <a:cs typeface="Times New Roman" pitchFamily="18" charset="0"/>
              </a:rPr>
              <a:t>.</a:t>
            </a:r>
            <a:endParaRPr lang="en-US" altLang="zh-CN" sz="2800" dirty="0">
              <a:solidFill>
                <a:srgbClr val="FF0000"/>
              </a:solidFill>
              <a:latin typeface="Times New Roman" pitchFamily="18" charset="0"/>
              <a:ea typeface="华文新魏" pitchFamily="2" charset="-122"/>
              <a:cs typeface="Times New Roman" pitchFamily="18" charset="0"/>
            </a:endParaRPr>
          </a:p>
          <a:p>
            <a:pPr>
              <a:buClr>
                <a:srgbClr val="00B050"/>
              </a:buClr>
              <a:buFont typeface="华文新魏" pitchFamily="2" charset="-122"/>
              <a:buChar char="！"/>
            </a:pPr>
            <a:r>
              <a:rPr lang="en-US" altLang="zh-CN" sz="2600" dirty="0" smtClean="0">
                <a:latin typeface="Candara" pitchFamily="34" charset="0"/>
                <a:ea typeface="华文新魏" pitchFamily="2" charset="-122"/>
              </a:rPr>
              <a:t>It is enough </a:t>
            </a:r>
            <a:r>
              <a:rPr lang="en-US" altLang="zh-CN" sz="2600" dirty="0">
                <a:latin typeface="Candara" pitchFamily="34" charset="0"/>
                <a:ea typeface="华文新魏" pitchFamily="2" charset="-122"/>
              </a:rPr>
              <a:t>for </a:t>
            </a:r>
            <a:r>
              <a:rPr lang="en-US" altLang="zh-CN" sz="2600" dirty="0">
                <a:solidFill>
                  <a:srgbClr val="00B050"/>
                </a:solidFill>
                <a:latin typeface="Candara" pitchFamily="34" charset="0"/>
                <a:ea typeface="华文新魏" pitchFamily="2" charset="-122"/>
              </a:rPr>
              <a:t>exhibiting various features </a:t>
            </a:r>
            <a:r>
              <a:rPr lang="en-US" altLang="zh-CN" sz="2600" dirty="0">
                <a:latin typeface="Candara" pitchFamily="34" charset="0"/>
                <a:ea typeface="华文新魏" pitchFamily="2" charset="-122"/>
              </a:rPr>
              <a:t>of HDFS, because</a:t>
            </a:r>
            <a:r>
              <a:rPr lang="en-US" altLang="zh-CN" sz="2600" dirty="0" smtClean="0">
                <a:latin typeface="Candara" pitchFamily="34" charset="0"/>
                <a:ea typeface="华文新魏" pitchFamily="2" charset="-122"/>
              </a:rPr>
              <a:t>:</a:t>
            </a:r>
          </a:p>
          <a:p>
            <a:pPr lvl="1"/>
            <a:r>
              <a:rPr lang="en-US" altLang="zh-CN" sz="2100" dirty="0" smtClean="0">
                <a:latin typeface="Candara" pitchFamily="34" charset="0"/>
                <a:ea typeface="华文新魏" pitchFamily="2" charset="-122"/>
              </a:rPr>
              <a:t>traces are collected in different scenarios.</a:t>
            </a:r>
            <a:endParaRPr lang="en-US" altLang="zh-CN" sz="2100" dirty="0" smtClean="0">
              <a:latin typeface="Candara" pitchFamily="34" charset="0"/>
              <a:ea typeface="华文新魏" pitchFamily="2" charset="-122"/>
              <a:cs typeface="Times New Roman" pitchFamily="18" charset="0"/>
            </a:endParaRPr>
          </a:p>
          <a:p>
            <a:pPr>
              <a:spcBef>
                <a:spcPts val="3000"/>
              </a:spcBef>
              <a:spcAft>
                <a:spcPts val="600"/>
              </a:spcAft>
              <a:buClr>
                <a:srgbClr val="FF0000"/>
              </a:buClr>
              <a:buFont typeface="华文新魏" pitchFamily="2" charset="-122"/>
              <a:buChar char="？"/>
            </a:pPr>
            <a:r>
              <a:rPr lang="en-US" altLang="zh-CN" sz="2800" dirty="0" smtClean="0">
                <a:solidFill>
                  <a:srgbClr val="FF0000"/>
                </a:solidFill>
                <a:latin typeface="Times New Roman" pitchFamily="18" charset="0"/>
                <a:ea typeface="华文新魏" pitchFamily="2" charset="-122"/>
                <a:cs typeface="Times New Roman" pitchFamily="18" charset="0"/>
              </a:rPr>
              <a:t>Many other faults exist rather than the injected faults.</a:t>
            </a:r>
          </a:p>
          <a:p>
            <a:pPr>
              <a:spcBef>
                <a:spcPts val="600"/>
              </a:spcBef>
              <a:buClr>
                <a:srgbClr val="00B050"/>
              </a:buClr>
              <a:buFont typeface="华文新魏" pitchFamily="2" charset="-122"/>
              <a:buChar char="！"/>
            </a:pPr>
            <a:r>
              <a:rPr lang="en-US" altLang="zh-CN" sz="2600" dirty="0" smtClean="0">
                <a:latin typeface="Candara" pitchFamily="34" charset="0"/>
                <a:ea typeface="华文新魏" pitchFamily="2" charset="-122"/>
                <a:cs typeface="Times New Roman" pitchFamily="18" charset="0"/>
              </a:rPr>
              <a:t>Injected faults are </a:t>
            </a:r>
            <a:r>
              <a:rPr lang="en-US" altLang="zh-CN" sz="2600" dirty="0" smtClean="0">
                <a:solidFill>
                  <a:srgbClr val="00B050"/>
                </a:solidFill>
                <a:latin typeface="Candara" pitchFamily="34" charset="0"/>
                <a:ea typeface="华文新魏" pitchFamily="2" charset="-122"/>
                <a:cs typeface="Times New Roman" pitchFamily="18" charset="0"/>
              </a:rPr>
              <a:t>representative</a:t>
            </a:r>
            <a:r>
              <a:rPr lang="en-US" altLang="zh-CN" sz="2600" dirty="0" smtClean="0">
                <a:latin typeface="Candara" pitchFamily="34" charset="0"/>
                <a:ea typeface="华文新魏" pitchFamily="2" charset="-122"/>
                <a:cs typeface="Times New Roman" pitchFamily="18" charset="0"/>
              </a:rPr>
              <a:t>, because:</a:t>
            </a:r>
          </a:p>
          <a:p>
            <a:pPr lvl="1">
              <a:spcBef>
                <a:spcPts val="1200"/>
              </a:spcBef>
            </a:pPr>
            <a:r>
              <a:rPr lang="en-US" altLang="zh-CN" sz="2100" dirty="0" smtClean="0">
                <a:latin typeface="Candara" pitchFamily="34" charset="0"/>
                <a:ea typeface="华文新魏" pitchFamily="2" charset="-122"/>
                <a:cs typeface="Times New Roman" pitchFamily="18" charset="0"/>
              </a:rPr>
              <a:t>containing different types,</a:t>
            </a:r>
          </a:p>
          <a:p>
            <a:pPr lvl="1">
              <a:spcBef>
                <a:spcPts val="1200"/>
              </a:spcBef>
            </a:pPr>
            <a:r>
              <a:rPr lang="en-US" altLang="zh-CN" sz="2100" dirty="0" smtClean="0">
                <a:latin typeface="Candara" pitchFamily="34" charset="0"/>
                <a:ea typeface="华文新魏" pitchFamily="2" charset="-122"/>
                <a:cs typeface="Times New Roman" pitchFamily="18" charset="0"/>
              </a:rPr>
              <a:t>involving both function and performance faults,</a:t>
            </a:r>
          </a:p>
          <a:p>
            <a:pPr lvl="1">
              <a:spcBef>
                <a:spcPts val="1200"/>
              </a:spcBef>
            </a:pPr>
            <a:r>
              <a:rPr lang="en-US" altLang="zh-CN" sz="2100" dirty="0" smtClean="0">
                <a:latin typeface="Candara" pitchFamily="34" charset="0"/>
                <a:ea typeface="华文新魏" pitchFamily="2" charset="-122"/>
                <a:cs typeface="Times New Roman" pitchFamily="18" charset="0"/>
              </a:rPr>
              <a:t> and selecting the most frequent faults.</a:t>
            </a:r>
            <a:endParaRPr lang="zh-CN" altLang="en-US" sz="2100" dirty="0">
              <a:latin typeface="Candara" pitchFamily="34" charset="0"/>
              <a:ea typeface="华文新魏" pitchFamily="2" charset="-122"/>
              <a:cs typeface="Times New Roman" pitchFamily="18"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32</a:t>
            </a:fld>
            <a:endParaRPr lang="zh-CN" altLang="en-US"/>
          </a:p>
        </p:txBody>
      </p:sp>
      <p:sp>
        <p:nvSpPr>
          <p:cNvPr id="7" name="标题 1"/>
          <p:cNvSpPr>
            <a:spLocks noGrp="1"/>
          </p:cNvSpPr>
          <p:nvPr>
            <p:ph type="title"/>
          </p:nvPr>
        </p:nvSpPr>
        <p:spPr>
          <a:xfrm>
            <a:off x="0" y="0"/>
            <a:ext cx="9144000" cy="692696"/>
          </a:xfrm>
        </p:spPr>
        <p:txBody>
          <a:bodyPr anchor="b" anchorCtr="1">
            <a:normAutofit/>
          </a:bodyPr>
          <a:lstStyle/>
          <a:p>
            <a:r>
              <a:rPr lang="en-US" altLang="zh-CN" sz="3600" dirty="0" smtClean="0">
                <a:latin typeface="High Tower Text" pitchFamily="18" charset="0"/>
              </a:rPr>
              <a:t>Discusses</a:t>
            </a:r>
            <a:endParaRPr lang="zh-CN" altLang="en-US" sz="3600" dirty="0">
              <a:latin typeface="High Tower Text" pitchFamily="18" charset="0"/>
            </a:endParaRPr>
          </a:p>
        </p:txBody>
      </p:sp>
    </p:spTree>
    <p:extLst>
      <p:ext uri="{BB962C8B-B14F-4D97-AF65-F5344CB8AC3E}">
        <p14:creationId xmlns:p14="http://schemas.microsoft.com/office/powerpoint/2010/main" val="193115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16632"/>
            <a:ext cx="1399273" cy="9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5405" y="5733368"/>
            <a:ext cx="1461091" cy="10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9724" y="5733368"/>
            <a:ext cx="1008000" cy="10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8"/>
          <p:cNvSpPr>
            <a:spLocks noGrp="1"/>
          </p:cNvSpPr>
          <p:nvPr>
            <p:ph type="ctrTitle"/>
          </p:nvPr>
        </p:nvSpPr>
        <p:spPr>
          <a:xfrm>
            <a:off x="712176" y="1916832"/>
            <a:ext cx="7772400" cy="1944216"/>
          </a:xfrm>
        </p:spPr>
        <p:txBody>
          <a:bodyPr>
            <a:normAutofit/>
          </a:bodyPr>
          <a:lstStyle/>
          <a:p>
            <a:r>
              <a:rPr lang="en-US" altLang="zh-CN" i="1" dirty="0">
                <a:solidFill>
                  <a:schemeClr val="tx1">
                    <a:lumMod val="65000"/>
                    <a:lumOff val="35000"/>
                  </a:schemeClr>
                </a:solidFill>
                <a:latin typeface="High Tower Text" pitchFamily="18" charset="0"/>
              </a:rPr>
              <a:t>Thanks and Any Questions?</a:t>
            </a:r>
            <a:endParaRPr lang="zh-CN" altLang="en-US" i="1" dirty="0">
              <a:solidFill>
                <a:schemeClr val="tx1">
                  <a:lumMod val="65000"/>
                  <a:lumOff val="35000"/>
                </a:schemeClr>
              </a:solidFill>
              <a:latin typeface="High Tower Text" pitchFamily="18" charset="0"/>
            </a:endParaRPr>
          </a:p>
        </p:txBody>
      </p:sp>
      <p:sp>
        <p:nvSpPr>
          <p:cNvPr id="11" name="TextBox 10"/>
          <p:cNvSpPr txBox="1"/>
          <p:nvPr/>
        </p:nvSpPr>
        <p:spPr>
          <a:xfrm>
            <a:off x="-36512" y="6546830"/>
            <a:ext cx="3186129" cy="338554"/>
          </a:xfrm>
          <a:prstGeom prst="rect">
            <a:avLst/>
          </a:prstGeom>
          <a:noFill/>
        </p:spPr>
        <p:txBody>
          <a:bodyPr wrap="none" rtlCol="0">
            <a:spAutoFit/>
          </a:bodyPr>
          <a:lstStyle/>
          <a:p>
            <a:r>
              <a:rPr lang="en-US" altLang="zh-CN" sz="1600" dirty="0">
                <a:latin typeface="Times New Roman" pitchFamily="18" charset="0"/>
                <a:cs typeface="Times New Roman" pitchFamily="18" charset="0"/>
              </a:rPr>
              <a:t>http://mtracer.github.io/TraceBench/</a:t>
            </a:r>
          </a:p>
        </p:txBody>
      </p:sp>
    </p:spTree>
    <p:extLst>
      <p:ext uri="{BB962C8B-B14F-4D97-AF65-F5344CB8AC3E}">
        <p14:creationId xmlns:p14="http://schemas.microsoft.com/office/powerpoint/2010/main" val="132124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7544" y="2401200"/>
            <a:ext cx="8117854" cy="1315320"/>
            <a:chOff x="467544" y="1969664"/>
            <a:chExt cx="8117854" cy="1315320"/>
          </a:xfrm>
        </p:grpSpPr>
        <p:grpSp>
          <p:nvGrpSpPr>
            <p:cNvPr id="65" name="组合 64"/>
            <p:cNvGrpSpPr/>
            <p:nvPr/>
          </p:nvGrpSpPr>
          <p:grpSpPr>
            <a:xfrm>
              <a:off x="467544" y="1969664"/>
              <a:ext cx="4320480" cy="1305732"/>
              <a:chOff x="539552" y="764704"/>
              <a:chExt cx="4320480" cy="1305732"/>
            </a:xfrm>
          </p:grpSpPr>
          <p:grpSp>
            <p:nvGrpSpPr>
              <p:cNvPr id="66" name="组合 65"/>
              <p:cNvGrpSpPr/>
              <p:nvPr/>
            </p:nvGrpSpPr>
            <p:grpSpPr>
              <a:xfrm>
                <a:off x="717476" y="1063887"/>
                <a:ext cx="4020204" cy="1006253"/>
                <a:chOff x="345192" y="1063887"/>
                <a:chExt cx="4020204" cy="1006253"/>
              </a:xfrm>
            </p:grpSpPr>
            <p:sp>
              <p:nvSpPr>
                <p:cNvPr id="68" name="矩形 67"/>
                <p:cNvSpPr/>
                <p:nvPr/>
              </p:nvSpPr>
              <p:spPr>
                <a:xfrm>
                  <a:off x="345192" y="1700808"/>
                  <a:ext cx="4020204" cy="369332"/>
                </a:xfrm>
                <a:prstGeom prst="rect">
                  <a:avLst/>
                </a:prstGeom>
              </p:spPr>
              <p:txBody>
                <a:bodyPr wrap="square">
                  <a:spAutoFit/>
                </a:bodyPr>
                <a:lstStyle/>
                <a:p>
                  <a:pPr algn="ctr"/>
                  <a:r>
                    <a:rPr lang="en-US" altLang="zh-CN" dirty="0">
                      <a:latin typeface="Candara" pitchFamily="34" charset="0"/>
                      <a:ea typeface="华文新魏" pitchFamily="2" charset="-122"/>
                    </a:rPr>
                    <a:t>B</a:t>
                  </a:r>
                  <a:r>
                    <a:rPr lang="en-US" altLang="zh-CN" dirty="0" smtClean="0">
                      <a:latin typeface="Candara" pitchFamily="34" charset="0"/>
                      <a:ea typeface="华文新魏" pitchFamily="2" charset="-122"/>
                    </a:rPr>
                    <a:t>enefiting </a:t>
                  </a:r>
                  <a:r>
                    <a:rPr lang="en-US" altLang="zh-CN" dirty="0">
                      <a:latin typeface="Candara" pitchFamily="34" charset="0"/>
                      <a:ea typeface="华文新魏" pitchFamily="2" charset="-122"/>
                    </a:rPr>
                    <a:t>our daily life</a:t>
                  </a:r>
                  <a:endParaRPr lang="zh-CN" altLang="en-US" dirty="0">
                    <a:latin typeface="Candara" pitchFamily="34" charset="0"/>
                    <a:ea typeface="华文新魏" pitchFamily="2" charset="-122"/>
                  </a:endParaRPr>
                </a:p>
              </p:txBody>
            </p:sp>
            <p:grpSp>
              <p:nvGrpSpPr>
                <p:cNvPr id="69" name="组合 68"/>
                <p:cNvGrpSpPr/>
                <p:nvPr/>
              </p:nvGrpSpPr>
              <p:grpSpPr>
                <a:xfrm>
                  <a:off x="345192" y="1063887"/>
                  <a:ext cx="4020204" cy="564913"/>
                  <a:chOff x="345192" y="1063887"/>
                  <a:chExt cx="4020204" cy="564913"/>
                </a:xfrm>
              </p:grpSpPr>
              <p:pic>
                <p:nvPicPr>
                  <p:cNvPr id="7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280" y="1063887"/>
                    <a:ext cx="1293605" cy="559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192" y="1069022"/>
                    <a:ext cx="615065" cy="559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9979" y="1098714"/>
                    <a:ext cx="1293605" cy="44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TextBox 55"/>
                  <p:cNvSpPr txBox="1">
                    <a:spLocks noChangeArrowheads="1"/>
                  </p:cNvSpPr>
                  <p:nvPr/>
                </p:nvSpPr>
                <p:spPr bwMode="auto">
                  <a:xfrm>
                    <a:off x="4017600" y="1158889"/>
                    <a:ext cx="347796" cy="36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kumimoji="0" lang="en-US" altLang="zh-CN" sz="1800" b="1" dirty="0"/>
                      <a:t>…</a:t>
                    </a:r>
                    <a:endParaRPr kumimoji="0" lang="zh-CN" altLang="en-US" sz="1800" b="1" dirty="0"/>
                  </a:p>
                </p:txBody>
              </p:sp>
            </p:grpSp>
          </p:grpSp>
          <p:sp>
            <p:nvSpPr>
              <p:cNvPr id="67" name="矩形 66"/>
              <p:cNvSpPr/>
              <p:nvPr/>
            </p:nvSpPr>
            <p:spPr>
              <a:xfrm>
                <a:off x="539552" y="764704"/>
                <a:ext cx="4320480" cy="13057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a:off x="5004048" y="1979252"/>
              <a:ext cx="3581350" cy="1305732"/>
              <a:chOff x="4879082" y="764704"/>
              <a:chExt cx="3581350" cy="1305732"/>
            </a:xfrm>
          </p:grpSpPr>
          <p:grpSp>
            <p:nvGrpSpPr>
              <p:cNvPr id="75" name="组合 74"/>
              <p:cNvGrpSpPr/>
              <p:nvPr/>
            </p:nvGrpSpPr>
            <p:grpSpPr>
              <a:xfrm>
                <a:off x="4994522" y="876342"/>
                <a:ext cx="3312369" cy="1194094"/>
                <a:chOff x="4922514" y="1041160"/>
                <a:chExt cx="3312369" cy="1194094"/>
              </a:xfrm>
            </p:grpSpPr>
            <p:grpSp>
              <p:nvGrpSpPr>
                <p:cNvPr id="77" name="组合 76"/>
                <p:cNvGrpSpPr/>
                <p:nvPr/>
              </p:nvGrpSpPr>
              <p:grpSpPr>
                <a:xfrm>
                  <a:off x="4971042" y="1041160"/>
                  <a:ext cx="3251597" cy="782946"/>
                  <a:chOff x="4466986" y="889130"/>
                  <a:chExt cx="3251597" cy="782946"/>
                </a:xfrm>
              </p:grpSpPr>
              <p:pic>
                <p:nvPicPr>
                  <p:cNvPr id="79" name="Picture 9"/>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4466986" y="889130"/>
                    <a:ext cx="815569" cy="782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12" descr="E:\博士论文\开题报告\图\素材\计算.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4671" y="918347"/>
                    <a:ext cx="734679" cy="734679"/>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13"/>
                  <p:cNvPicPr>
                    <a:picLocks noChangeAspect="1" noChangeArrowheads="1"/>
                  </p:cNvPicPr>
                  <p:nvPr/>
                </p:nvPicPr>
                <p:blipFill>
                  <a:blip r:embed="rId8" cstate="print"/>
                  <a:srcRect/>
                  <a:stretch>
                    <a:fillRect/>
                  </a:stretch>
                </p:blipFill>
                <p:spPr bwMode="auto">
                  <a:xfrm>
                    <a:off x="6434683" y="928883"/>
                    <a:ext cx="734679" cy="729480"/>
                  </a:xfrm>
                  <a:prstGeom prst="rect">
                    <a:avLst/>
                  </a:prstGeom>
                  <a:noFill/>
                  <a:ln w="9525">
                    <a:noFill/>
                    <a:miter lim="800000"/>
                    <a:headEnd/>
                    <a:tailEnd/>
                  </a:ln>
                  <a:effectLst/>
                </p:spPr>
              </p:pic>
              <p:sp>
                <p:nvSpPr>
                  <p:cNvPr id="82" name="TextBox 55"/>
                  <p:cNvSpPr txBox="1">
                    <a:spLocks noChangeArrowheads="1"/>
                  </p:cNvSpPr>
                  <p:nvPr/>
                </p:nvSpPr>
                <p:spPr bwMode="auto">
                  <a:xfrm>
                    <a:off x="7370787" y="1128199"/>
                    <a:ext cx="347796" cy="36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kumimoji="0" lang="en-US" altLang="zh-CN" sz="1800" b="1" dirty="0"/>
                      <a:t>…</a:t>
                    </a:r>
                    <a:endParaRPr kumimoji="0" lang="zh-CN" altLang="en-US" sz="1800" b="1" dirty="0"/>
                  </a:p>
                </p:txBody>
              </p:sp>
            </p:grpSp>
            <p:sp>
              <p:nvSpPr>
                <p:cNvPr id="78" name="矩形 77"/>
                <p:cNvSpPr/>
                <p:nvPr/>
              </p:nvSpPr>
              <p:spPr>
                <a:xfrm>
                  <a:off x="4922514" y="1865922"/>
                  <a:ext cx="3312369" cy="369332"/>
                </a:xfrm>
                <a:prstGeom prst="rect">
                  <a:avLst/>
                </a:prstGeom>
              </p:spPr>
              <p:txBody>
                <a:bodyPr wrap="square">
                  <a:spAutoFit/>
                </a:bodyPr>
                <a:lstStyle/>
                <a:p>
                  <a:pPr algn="ctr"/>
                  <a:r>
                    <a:rPr lang="en-US" altLang="zh-CN" dirty="0" smtClean="0">
                      <a:latin typeface="Candara" pitchFamily="34" charset="0"/>
                      <a:ea typeface="华文新魏" pitchFamily="2" charset="-122"/>
                    </a:rPr>
                    <a:t>Supporting different fields</a:t>
                  </a:r>
                  <a:endParaRPr lang="zh-CN" altLang="en-US" dirty="0">
                    <a:latin typeface="Candara" pitchFamily="34" charset="0"/>
                    <a:ea typeface="华文新魏" pitchFamily="2" charset="-122"/>
                  </a:endParaRPr>
                </a:p>
              </p:txBody>
            </p:sp>
          </p:grpSp>
          <p:sp>
            <p:nvSpPr>
              <p:cNvPr id="76" name="矩形 75"/>
              <p:cNvSpPr/>
              <p:nvPr/>
            </p:nvSpPr>
            <p:spPr>
              <a:xfrm>
                <a:off x="4879082" y="764704"/>
                <a:ext cx="3581350" cy="13057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056" name="组合 2055"/>
          <p:cNvGrpSpPr/>
          <p:nvPr/>
        </p:nvGrpSpPr>
        <p:grpSpPr>
          <a:xfrm>
            <a:off x="5004048" y="2357935"/>
            <a:ext cx="3619243" cy="2332592"/>
            <a:chOff x="5004048" y="3982762"/>
            <a:chExt cx="3618875" cy="2647312"/>
          </a:xfrm>
        </p:grpSpPr>
        <p:pic>
          <p:nvPicPr>
            <p:cNvPr id="5"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4048" y="3982762"/>
              <a:ext cx="3609055" cy="231726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5004048" y="6260742"/>
              <a:ext cx="3618875" cy="369332"/>
            </a:xfrm>
            <a:prstGeom prst="rect">
              <a:avLst/>
            </a:prstGeom>
            <a:noFill/>
          </p:spPr>
          <p:txBody>
            <a:bodyPr wrap="square" rtlCol="0">
              <a:spAutoFit/>
            </a:bodyPr>
            <a:lstStyle/>
            <a:p>
              <a:pPr algn="ctr"/>
              <a:r>
                <a:rPr lang="en-US" altLang="zh-CN" dirty="0" smtClean="0">
                  <a:latin typeface="Candara" pitchFamily="34" charset="0"/>
                  <a:ea typeface="华文新魏" pitchFamily="2" charset="-122"/>
                </a:rPr>
                <a:t>Increasing in </a:t>
              </a:r>
              <a:r>
                <a:rPr lang="en-US" altLang="zh-CN" dirty="0">
                  <a:latin typeface="Candara" pitchFamily="34" charset="0"/>
                </a:rPr>
                <a:t>complexity</a:t>
              </a:r>
              <a:endParaRPr lang="zh-CN" altLang="en-US" dirty="0">
                <a:latin typeface="Candara" pitchFamily="34" charset="0"/>
                <a:ea typeface="华文新魏" pitchFamily="2" charset="-122"/>
              </a:endParaRPr>
            </a:p>
          </p:txBody>
        </p:sp>
      </p:grpSp>
      <p:grpSp>
        <p:nvGrpSpPr>
          <p:cNvPr id="2055" name="组合 2054"/>
          <p:cNvGrpSpPr/>
          <p:nvPr/>
        </p:nvGrpSpPr>
        <p:grpSpPr>
          <a:xfrm>
            <a:off x="467544" y="2357936"/>
            <a:ext cx="4320480" cy="2317266"/>
            <a:chOff x="467543" y="3982762"/>
            <a:chExt cx="4327513" cy="2686598"/>
          </a:xfrm>
        </p:grpSpPr>
        <p:grpSp>
          <p:nvGrpSpPr>
            <p:cNvPr id="2048" name="组合 2047"/>
            <p:cNvGrpSpPr/>
            <p:nvPr/>
          </p:nvGrpSpPr>
          <p:grpSpPr>
            <a:xfrm>
              <a:off x="467543" y="3982762"/>
              <a:ext cx="4327513" cy="2367208"/>
              <a:chOff x="467543" y="4005064"/>
              <a:chExt cx="4327513" cy="2367208"/>
            </a:xfrm>
          </p:grpSpPr>
          <p:pic>
            <p:nvPicPr>
              <p:cNvPr id="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543" y="4005064"/>
                <a:ext cx="4327513" cy="2367208"/>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38" name="矩形 37"/>
              <p:cNvSpPr/>
              <p:nvPr/>
            </p:nvSpPr>
            <p:spPr>
              <a:xfrm>
                <a:off x="4194861" y="6068414"/>
                <a:ext cx="530915" cy="253916"/>
              </a:xfrm>
              <a:prstGeom prst="rect">
                <a:avLst/>
              </a:prstGeom>
            </p:spPr>
            <p:txBody>
              <a:bodyPr wrap="none">
                <a:spAutoFit/>
              </a:bodyPr>
              <a:lstStyle/>
              <a:p>
                <a:r>
                  <a:rPr lang="en-US" altLang="zh-CN" sz="1050" dirty="0" smtClean="0">
                    <a:latin typeface="Candara" pitchFamily="34" charset="0"/>
                    <a:cs typeface="Times New Roman" pitchFamily="18" charset="0"/>
                  </a:rPr>
                  <a:t>2013.7</a:t>
                </a:r>
                <a:endParaRPr lang="zh-CN" altLang="en-US" sz="1050" dirty="0">
                  <a:latin typeface="Candara" pitchFamily="34" charset="0"/>
                  <a:ea typeface="华文新魏" pitchFamily="2" charset="-122"/>
                  <a:cs typeface="Times New Roman" pitchFamily="18" charset="0"/>
                </a:endParaRPr>
              </a:p>
            </p:txBody>
          </p:sp>
        </p:grpSp>
        <p:sp>
          <p:nvSpPr>
            <p:cNvPr id="2049" name="TextBox 2048"/>
            <p:cNvSpPr txBox="1"/>
            <p:nvPr/>
          </p:nvSpPr>
          <p:spPr>
            <a:xfrm>
              <a:off x="495695" y="6300028"/>
              <a:ext cx="4261655" cy="369332"/>
            </a:xfrm>
            <a:prstGeom prst="rect">
              <a:avLst/>
            </a:prstGeom>
            <a:noFill/>
          </p:spPr>
          <p:txBody>
            <a:bodyPr wrap="square" rtlCol="0">
              <a:spAutoFit/>
            </a:bodyPr>
            <a:lstStyle/>
            <a:p>
              <a:pPr algn="ctr"/>
              <a:r>
                <a:rPr lang="en-US" altLang="zh-CN" dirty="0" smtClean="0">
                  <a:latin typeface="Candara" pitchFamily="34" charset="0"/>
                  <a:ea typeface="华文新魏" pitchFamily="2" charset="-122"/>
                </a:rPr>
                <a:t>Increasing in scale</a:t>
              </a:r>
              <a:endParaRPr lang="zh-CN" altLang="en-US" dirty="0">
                <a:latin typeface="Candara" pitchFamily="34" charset="0"/>
                <a:ea typeface="华文新魏" pitchFamily="2" charset="-122"/>
              </a:endParaRPr>
            </a:p>
          </p:txBody>
        </p:sp>
      </p:grpSp>
      <p:sp>
        <p:nvSpPr>
          <p:cNvPr id="3" name="灯片编号占位符 2"/>
          <p:cNvSpPr>
            <a:spLocks noGrp="1"/>
          </p:cNvSpPr>
          <p:nvPr>
            <p:ph type="sldNum" sz="quarter" idx="12"/>
          </p:nvPr>
        </p:nvSpPr>
        <p:spPr/>
        <p:txBody>
          <a:bodyPr/>
          <a:lstStyle/>
          <a:p>
            <a:fld id="{0C913308-F349-4B6D-A68A-DD1791B4A57B}" type="slidenum">
              <a:rPr lang="zh-CN" altLang="en-US" smtClean="0"/>
              <a:t>4</a:t>
            </a:fld>
            <a:endParaRPr lang="zh-CN" altLang="en-US" dirty="0"/>
          </a:p>
        </p:txBody>
      </p:sp>
      <p:graphicFrame>
        <p:nvGraphicFramePr>
          <p:cNvPr id="43" name="表格 42"/>
          <p:cNvGraphicFramePr>
            <a:graphicFrameLocks noGrp="1"/>
          </p:cNvGraphicFramePr>
          <p:nvPr>
            <p:extLst>
              <p:ext uri="{D42A27DB-BD31-4B8C-83A1-F6EECF244321}">
                <p14:modId xmlns:p14="http://schemas.microsoft.com/office/powerpoint/2010/main" val="280225284"/>
              </p:ext>
            </p:extLst>
          </p:nvPr>
        </p:nvGraphicFramePr>
        <p:xfrm>
          <a:off x="4608005" y="4952940"/>
          <a:ext cx="3996443" cy="1341120"/>
        </p:xfrm>
        <a:graphic>
          <a:graphicData uri="http://schemas.openxmlformats.org/drawingml/2006/table">
            <a:tbl>
              <a:tblPr firstRow="1" bandRow="1">
                <a:effectLst/>
                <a:tableStyleId>{21E4AEA4-8DFA-4A89-87EB-49C32662AFE0}</a:tableStyleId>
              </a:tblPr>
              <a:tblGrid>
                <a:gridCol w="1147493"/>
                <a:gridCol w="2848950"/>
              </a:tblGrid>
              <a:tr h="286850">
                <a:tc>
                  <a:txBody>
                    <a:bodyPr/>
                    <a:lstStyle/>
                    <a:p>
                      <a:pPr algn="ctr"/>
                      <a:r>
                        <a:rPr lang="en-US" altLang="zh-CN" sz="1400" dirty="0" smtClean="0">
                          <a:latin typeface="Times New Roman" pitchFamily="18" charset="0"/>
                          <a:ea typeface="楷体" pitchFamily="49" charset="-122"/>
                          <a:cs typeface="Times New Roman" pitchFamily="18" charset="0"/>
                        </a:rPr>
                        <a:t>Company</a:t>
                      </a:r>
                      <a:endParaRPr lang="zh-CN" altLang="en-US" sz="1400" dirty="0">
                        <a:latin typeface="Times New Roman" pitchFamily="18" charset="0"/>
                        <a:ea typeface="楷体" pitchFamily="49"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latin typeface="Times New Roman" pitchFamily="18" charset="0"/>
                          <a:ea typeface="楷体" pitchFamily="49" charset="-122"/>
                          <a:cs typeface="Times New Roman" pitchFamily="18" charset="0"/>
                        </a:rPr>
                        <a:t>Loss</a:t>
                      </a:r>
                      <a:endParaRPr lang="zh-CN" altLang="en-US" sz="1400" dirty="0">
                        <a:latin typeface="Times New Roman" pitchFamily="18" charset="0"/>
                        <a:ea typeface="楷体" pitchFamily="49"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algn="ctr"/>
                      <a:r>
                        <a:rPr lang="en-US" altLang="zh-CN" sz="1400" dirty="0" smtClean="0">
                          <a:latin typeface="Times New Roman" pitchFamily="18" charset="0"/>
                          <a:ea typeface="楷体" pitchFamily="49" charset="-122"/>
                          <a:cs typeface="Times New Roman" pitchFamily="18" charset="0"/>
                        </a:rPr>
                        <a:t>Amazon</a:t>
                      </a:r>
                      <a:endParaRPr lang="zh-CN" altLang="en-US" sz="1400" dirty="0">
                        <a:latin typeface="Times New Roman" pitchFamily="18" charset="0"/>
                        <a:ea typeface="楷体" pitchFamily="49"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latin typeface="Times New Roman" pitchFamily="18" charset="0"/>
                          <a:ea typeface="楷体" pitchFamily="49" charset="-122"/>
                          <a:cs typeface="Times New Roman" pitchFamily="18" charset="0"/>
                        </a:rPr>
                        <a:t>Lost 7 million</a:t>
                      </a:r>
                      <a:r>
                        <a:rPr lang="en-US" altLang="zh-CN" sz="1400" baseline="0" dirty="0" smtClean="0">
                          <a:latin typeface="Times New Roman" pitchFamily="18" charset="0"/>
                          <a:ea typeface="楷体" pitchFamily="49" charset="-122"/>
                          <a:cs typeface="Times New Roman" pitchFamily="18" charset="0"/>
                        </a:rPr>
                        <a:t> </a:t>
                      </a:r>
                      <a:r>
                        <a:rPr lang="en-US" altLang="zh-CN" sz="1400" dirty="0" smtClean="0">
                          <a:latin typeface="Times New Roman" pitchFamily="18" charset="0"/>
                          <a:ea typeface="楷体" pitchFamily="49" charset="-122"/>
                          <a:cs typeface="Times New Roman" pitchFamily="18" charset="0"/>
                        </a:rPr>
                        <a:t>dollars in 100 minutes.</a:t>
                      </a:r>
                      <a:endParaRPr lang="zh-CN" altLang="en-US" sz="1400" dirty="0">
                        <a:latin typeface="Times New Roman" pitchFamily="18" charset="0"/>
                        <a:ea typeface="楷体" pitchFamily="49"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40">
                <a:tc>
                  <a:txBody>
                    <a:bodyPr/>
                    <a:lstStyle/>
                    <a:p>
                      <a:pPr algn="ctr"/>
                      <a:r>
                        <a:rPr lang="en-US" altLang="zh-CN" sz="1400" dirty="0" smtClean="0">
                          <a:latin typeface="Times New Roman" pitchFamily="18" charset="0"/>
                          <a:ea typeface="楷体" pitchFamily="49" charset="-122"/>
                          <a:cs typeface="Times New Roman" pitchFamily="18" charset="0"/>
                        </a:rPr>
                        <a:t>Google</a:t>
                      </a:r>
                      <a:endParaRPr lang="zh-CN" altLang="en-US" sz="1400" dirty="0">
                        <a:latin typeface="Times New Roman" pitchFamily="18" charset="0"/>
                        <a:ea typeface="楷体" pitchFamily="49"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latin typeface="Times New Roman" pitchFamily="18" charset="0"/>
                          <a:ea typeface="楷体" pitchFamily="49" charset="-122"/>
                          <a:cs typeface="Times New Roman" pitchFamily="18" charset="0"/>
                        </a:rPr>
                        <a:t>Lost 550,000</a:t>
                      </a:r>
                      <a:r>
                        <a:rPr lang="en-US" altLang="zh-CN" sz="1400" baseline="0" dirty="0" smtClean="0">
                          <a:latin typeface="Times New Roman" pitchFamily="18" charset="0"/>
                          <a:ea typeface="楷体" pitchFamily="49" charset="-122"/>
                          <a:cs typeface="Times New Roman" pitchFamily="18" charset="0"/>
                        </a:rPr>
                        <a:t> dollars in less than </a:t>
                      </a:r>
                      <a:r>
                        <a:rPr lang="en-US" altLang="zh-CN" sz="1400" dirty="0" smtClean="0">
                          <a:latin typeface="Times New Roman" pitchFamily="18" charset="0"/>
                          <a:ea typeface="楷体" pitchFamily="49" charset="-122"/>
                          <a:cs typeface="Times New Roman" pitchFamily="18" charset="0"/>
                        </a:rPr>
                        <a:t>5 minutes,</a:t>
                      </a:r>
                      <a:r>
                        <a:rPr lang="en-US" altLang="zh-CN" sz="1400" baseline="0" dirty="0" smtClean="0">
                          <a:latin typeface="Times New Roman" pitchFamily="18" charset="0"/>
                          <a:ea typeface="楷体" pitchFamily="49" charset="-122"/>
                          <a:cs typeface="Times New Roman" pitchFamily="18" charset="0"/>
                        </a:rPr>
                        <a:t> and </a:t>
                      </a:r>
                      <a:r>
                        <a:rPr lang="en-US" altLang="zh-CN" sz="1400" dirty="0" smtClean="0">
                          <a:latin typeface="Times New Roman" pitchFamily="18" charset="0"/>
                          <a:ea typeface="楷体" pitchFamily="49" charset="-122"/>
                          <a:cs typeface="Times New Roman" pitchFamily="18" charset="0"/>
                        </a:rPr>
                        <a:t>the global internet traffic dropped 40%.</a:t>
                      </a:r>
                      <a:endParaRPr lang="zh-CN" altLang="en-US" sz="1400" dirty="0">
                        <a:latin typeface="Times New Roman" pitchFamily="18" charset="0"/>
                        <a:ea typeface="楷体" pitchFamily="49"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4" name="Picture 2" descr="E:\博士论文\开题报告\图\素材\150T34361-0.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7544" y="763200"/>
            <a:ext cx="8136904" cy="13681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5" name="矩形 44"/>
          <p:cNvSpPr/>
          <p:nvPr/>
        </p:nvSpPr>
        <p:spPr>
          <a:xfrm>
            <a:off x="467544" y="1555200"/>
            <a:ext cx="8136904" cy="46166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ndara" pitchFamily="34" charset="0"/>
                <a:ea typeface="华文新魏" pitchFamily="2" charset="-122"/>
              </a:rPr>
              <a:t>The cloud system becomes more and more popular</a:t>
            </a:r>
            <a:endPar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ndara" pitchFamily="34" charset="0"/>
              <a:ea typeface="华文新魏" pitchFamily="2" charset="-122"/>
            </a:endParaRPr>
          </a:p>
        </p:txBody>
      </p:sp>
      <p:sp>
        <p:nvSpPr>
          <p:cNvPr id="46" name="矩形 45"/>
          <p:cNvSpPr/>
          <p:nvPr/>
        </p:nvSpPr>
        <p:spPr>
          <a:xfrm>
            <a:off x="486594" y="1167135"/>
            <a:ext cx="8117854" cy="46166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ndara" pitchFamily="34" charset="0"/>
                <a:ea typeface="华文新魏" pitchFamily="2" charset="-122"/>
              </a:rPr>
              <a:t>problems happen more and more often in cloud </a:t>
            </a:r>
            <a:r>
              <a:rPr lang="en-US" altLang="zh-CN"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ndara" pitchFamily="34" charset="0"/>
                <a:ea typeface="华文新魏" pitchFamily="2" charset="-122"/>
              </a:rPr>
              <a:t>systems</a:t>
            </a:r>
            <a:endPar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ndara" pitchFamily="34" charset="0"/>
              <a:ea typeface="华文新魏" pitchFamily="2" charset="-122"/>
            </a:endParaRPr>
          </a:p>
        </p:txBody>
      </p:sp>
      <p:grpSp>
        <p:nvGrpSpPr>
          <p:cNvPr id="8" name="组合 7"/>
          <p:cNvGrpSpPr/>
          <p:nvPr/>
        </p:nvGrpSpPr>
        <p:grpSpPr>
          <a:xfrm>
            <a:off x="467544" y="4941168"/>
            <a:ext cx="3852936" cy="1363247"/>
            <a:chOff x="467544" y="4884420"/>
            <a:chExt cx="3852936" cy="1363247"/>
          </a:xfrm>
        </p:grpSpPr>
        <p:grpSp>
          <p:nvGrpSpPr>
            <p:cNvPr id="32" name="组合 31"/>
            <p:cNvGrpSpPr/>
            <p:nvPr/>
          </p:nvGrpSpPr>
          <p:grpSpPr>
            <a:xfrm>
              <a:off x="547769" y="5010026"/>
              <a:ext cx="3683395" cy="1153371"/>
              <a:chOff x="5291703" y="1318302"/>
              <a:chExt cx="3452535" cy="1131656"/>
            </a:xfrm>
          </p:grpSpPr>
          <p:grpSp>
            <p:nvGrpSpPr>
              <p:cNvPr id="33" name="组合 32"/>
              <p:cNvGrpSpPr/>
              <p:nvPr/>
            </p:nvGrpSpPr>
            <p:grpSpPr>
              <a:xfrm>
                <a:off x="5291703" y="1929248"/>
                <a:ext cx="3384376" cy="520710"/>
                <a:chOff x="5364088" y="1550556"/>
                <a:chExt cx="3384376" cy="520710"/>
              </a:xfrm>
            </p:grpSpPr>
            <p:pic>
              <p:nvPicPr>
                <p:cNvPr id="36" name="Picture 9" descr="E:\博士论文\开题报告\图\素材\300000931099127953039981706.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364088" y="1550556"/>
                  <a:ext cx="454270" cy="45427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7"/>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892322" y="1656631"/>
                  <a:ext cx="912557"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5867" y="1628800"/>
                  <a:ext cx="452437"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12" descr="E:\博士论文\开题报告\图\素材\5108624a3160c.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31588" y="1556792"/>
                  <a:ext cx="884828" cy="514474"/>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55"/>
                <p:cNvSpPr txBox="1">
                  <a:spLocks noChangeArrowheads="1"/>
                </p:cNvSpPr>
                <p:nvPr/>
              </p:nvSpPr>
              <p:spPr bwMode="auto">
                <a:xfrm>
                  <a:off x="8400668" y="1576670"/>
                  <a:ext cx="347796" cy="36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kumimoji="0" lang="en-US" altLang="zh-CN" sz="1800" b="1" dirty="0"/>
                    <a:t>…</a:t>
                  </a:r>
                  <a:endParaRPr kumimoji="0" lang="zh-CN" altLang="en-US" sz="1800" b="1" dirty="0"/>
                </a:p>
              </p:txBody>
            </p:sp>
          </p:grpSp>
          <p:sp>
            <p:nvSpPr>
              <p:cNvPr id="34" name="TextBox 33"/>
              <p:cNvSpPr txBox="1"/>
              <p:nvPr/>
            </p:nvSpPr>
            <p:spPr>
              <a:xfrm>
                <a:off x="5306141" y="1318302"/>
                <a:ext cx="3438097" cy="573765"/>
              </a:xfrm>
              <a:prstGeom prst="rect">
                <a:avLst/>
              </a:prstGeom>
              <a:noFill/>
            </p:spPr>
            <p:txBody>
              <a:bodyPr wrap="none" rtlCol="0">
                <a:spAutoFit/>
              </a:bodyPr>
              <a:lstStyle/>
              <a:p>
                <a:r>
                  <a:rPr lang="en-US" altLang="zh-CN" sz="1600" dirty="0" smtClean="0">
                    <a:latin typeface="Candara" pitchFamily="34" charset="0"/>
                    <a:ea typeface="华文新魏" pitchFamily="2" charset="-122"/>
                    <a:cs typeface="Times New Roman" pitchFamily="18" charset="0"/>
                  </a:rPr>
                  <a:t>In </a:t>
                </a:r>
                <a:r>
                  <a:rPr lang="en-US" altLang="zh-CN" sz="1600" dirty="0">
                    <a:latin typeface="Candara" pitchFamily="34" charset="0"/>
                    <a:ea typeface="华文新魏" pitchFamily="2" charset="-122"/>
                    <a:cs typeface="Times New Roman" pitchFamily="18" charset="0"/>
                  </a:rPr>
                  <a:t>August 2013</a:t>
                </a:r>
                <a:r>
                  <a:rPr lang="en-US" altLang="zh-CN" sz="1600" dirty="0" smtClean="0">
                    <a:latin typeface="Candara" pitchFamily="34" charset="0"/>
                    <a:ea typeface="华文新魏" pitchFamily="2" charset="-122"/>
                    <a:cs typeface="Times New Roman" pitchFamily="18" charset="0"/>
                  </a:rPr>
                  <a:t>, meltdowns successively</a:t>
                </a:r>
              </a:p>
              <a:p>
                <a:r>
                  <a:rPr lang="en-US" altLang="zh-CN" sz="1600" dirty="0" smtClean="0">
                    <a:latin typeface="Candara" pitchFamily="34" charset="0"/>
                    <a:ea typeface="华文新魏" pitchFamily="2" charset="-122"/>
                    <a:cs typeface="Times New Roman" pitchFamily="18" charset="0"/>
                  </a:rPr>
                  <a:t>happened in</a:t>
                </a:r>
                <a:r>
                  <a:rPr lang="en-US" altLang="zh-CN" sz="1600" dirty="0">
                    <a:latin typeface="Candara" pitchFamily="34" charset="0"/>
                    <a:ea typeface="华文新魏" pitchFamily="2" charset="-122"/>
                    <a:cs typeface="Times New Roman" pitchFamily="18" charset="0"/>
                  </a:rPr>
                  <a:t>: </a:t>
                </a:r>
                <a:endParaRPr lang="zh-CN" altLang="en-US" sz="1600" dirty="0">
                  <a:latin typeface="Candara" pitchFamily="34" charset="0"/>
                  <a:ea typeface="华文新魏" pitchFamily="2" charset="-122"/>
                  <a:cs typeface="Times New Roman" pitchFamily="18" charset="0"/>
                </a:endParaRPr>
              </a:p>
            </p:txBody>
          </p:sp>
        </p:grpSp>
        <p:sp>
          <p:nvSpPr>
            <p:cNvPr id="83" name="矩形 82"/>
            <p:cNvSpPr/>
            <p:nvPr/>
          </p:nvSpPr>
          <p:spPr>
            <a:xfrm>
              <a:off x="467544" y="4884420"/>
              <a:ext cx="3852936" cy="1363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4" name="标题 1"/>
          <p:cNvSpPr>
            <a:spLocks noGrp="1"/>
          </p:cNvSpPr>
          <p:nvPr>
            <p:ph type="title"/>
          </p:nvPr>
        </p:nvSpPr>
        <p:spPr>
          <a:xfrm>
            <a:off x="0" y="0"/>
            <a:ext cx="9144000" cy="692696"/>
          </a:xfrm>
        </p:spPr>
        <p:txBody>
          <a:bodyPr anchor="b" anchorCtr="1">
            <a:normAutofit/>
          </a:bodyPr>
          <a:lstStyle/>
          <a:p>
            <a:r>
              <a:rPr lang="en-US" altLang="zh-CN" sz="3600" dirty="0">
                <a:latin typeface="High Tower Text" pitchFamily="18" charset="0"/>
              </a:rPr>
              <a:t>Cloud System</a:t>
            </a:r>
            <a:endParaRPr lang="zh-CN" altLang="en-US" sz="3600" dirty="0">
              <a:latin typeface="High Tower Text" pitchFamily="18" charset="0"/>
            </a:endParaRPr>
          </a:p>
        </p:txBody>
      </p:sp>
    </p:spTree>
    <p:extLst>
      <p:ext uri="{BB962C8B-B14F-4D97-AF65-F5344CB8AC3E}">
        <p14:creationId xmlns:p14="http://schemas.microsoft.com/office/powerpoint/2010/main" val="177402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55"/>
                                        </p:tgtEl>
                                        <p:attrNameLst>
                                          <p:attrName>style.visibility</p:attrName>
                                        </p:attrNameLst>
                                      </p:cBhvr>
                                      <p:to>
                                        <p:strVal val="visible"/>
                                      </p:to>
                                    </p:set>
                                    <p:animEffect transition="in" filter="fade">
                                      <p:cBhvr>
                                        <p:cTn id="11" dur="500"/>
                                        <p:tgtEl>
                                          <p:spTgt spid="2055"/>
                                        </p:tgtEl>
                                      </p:cBhvr>
                                    </p:animEffect>
                                  </p:childTnLst>
                                </p:cTn>
                              </p:par>
                              <p:par>
                                <p:cTn id="12" presetID="10" presetClass="entr" presetSubtype="0" fill="hold" nodeType="withEffect">
                                  <p:stCondLst>
                                    <p:cond delay="0"/>
                                  </p:stCondLst>
                                  <p:childTnLst>
                                    <p:set>
                                      <p:cBhvr>
                                        <p:cTn id="13" dur="1" fill="hold">
                                          <p:stCondLst>
                                            <p:cond delay="0"/>
                                          </p:stCondLst>
                                        </p:cTn>
                                        <p:tgtEl>
                                          <p:spTgt spid="2056"/>
                                        </p:tgtEl>
                                        <p:attrNameLst>
                                          <p:attrName>style.visibility</p:attrName>
                                        </p:attrNameLst>
                                      </p:cBhvr>
                                      <p:to>
                                        <p:strVal val="visible"/>
                                      </p:to>
                                    </p:set>
                                    <p:animEffect transition="in" filter="fade">
                                      <p:cBhvr>
                                        <p:cTn id="14" dur="500"/>
                                        <p:tgtEl>
                                          <p:spTgt spid="205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grpId="0" nodeType="clickEffect">
                                  <p:stCondLst>
                                    <p:cond delay="0"/>
                                  </p:stCondLst>
                                  <p:childTnLst>
                                    <p:animEffect transition="out" filter="fade">
                                      <p:cBhvr>
                                        <p:cTn id="18" dur="1000"/>
                                        <p:tgtEl>
                                          <p:spTgt spid="45"/>
                                        </p:tgtEl>
                                      </p:cBhvr>
                                    </p:animEffect>
                                    <p:anim calcmode="lin" valueType="num">
                                      <p:cBhvr>
                                        <p:cTn id="19" dur="1000"/>
                                        <p:tgtEl>
                                          <p:spTgt spid="45"/>
                                        </p:tgtEl>
                                        <p:attrNameLst>
                                          <p:attrName>ppt_x</p:attrName>
                                        </p:attrNameLst>
                                      </p:cBhvr>
                                      <p:tavLst>
                                        <p:tav tm="0">
                                          <p:val>
                                            <p:strVal val="ppt_x"/>
                                          </p:val>
                                        </p:tav>
                                        <p:tav tm="100000">
                                          <p:val>
                                            <p:strVal val="ppt_x"/>
                                          </p:val>
                                        </p:tav>
                                      </p:tavLst>
                                    </p:anim>
                                    <p:anim calcmode="lin" valueType="num">
                                      <p:cBhvr>
                                        <p:cTn id="20" dur="1000"/>
                                        <p:tgtEl>
                                          <p:spTgt spid="45"/>
                                        </p:tgtEl>
                                        <p:attrNameLst>
                                          <p:attrName>ppt_y</p:attrName>
                                        </p:attrNameLst>
                                      </p:cBhvr>
                                      <p:tavLst>
                                        <p:tav tm="0">
                                          <p:val>
                                            <p:strVal val="ppt_y"/>
                                          </p:val>
                                        </p:tav>
                                        <p:tav tm="100000">
                                          <p:val>
                                            <p:strVal val="ppt_y+.1"/>
                                          </p:val>
                                        </p:tav>
                                      </p:tavLst>
                                    </p:anim>
                                    <p:set>
                                      <p:cBhvr>
                                        <p:cTn id="21" dur="1" fill="hold">
                                          <p:stCondLst>
                                            <p:cond delay="999"/>
                                          </p:stCondLst>
                                        </p:cTn>
                                        <p:tgtEl>
                                          <p:spTgt spid="45"/>
                                        </p:tgtEl>
                                        <p:attrNameLst>
                                          <p:attrName>style.visibility</p:attrName>
                                        </p:attrNameLst>
                                      </p:cBhvr>
                                      <p:to>
                                        <p:strVal val="hidden"/>
                                      </p:to>
                                    </p:set>
                                  </p:childTnLst>
                                </p:cTn>
                              </p:par>
                              <p:par>
                                <p:cTn id="22" presetID="47"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1000"/>
                                        <p:tgtEl>
                                          <p:spTgt spid="46"/>
                                        </p:tgtEl>
                                      </p:cBhvr>
                                    </p:animEffect>
                                    <p:anim calcmode="lin" valueType="num">
                                      <p:cBhvr>
                                        <p:cTn id="25" dur="1000" fill="hold"/>
                                        <p:tgtEl>
                                          <p:spTgt spid="46"/>
                                        </p:tgtEl>
                                        <p:attrNameLst>
                                          <p:attrName>ppt_x</p:attrName>
                                        </p:attrNameLst>
                                      </p:cBhvr>
                                      <p:tavLst>
                                        <p:tav tm="0">
                                          <p:val>
                                            <p:strVal val="#ppt_x"/>
                                          </p:val>
                                        </p:tav>
                                        <p:tav tm="100000">
                                          <p:val>
                                            <p:strVal val="#ppt_x"/>
                                          </p:val>
                                        </p:tav>
                                      </p:tavLst>
                                    </p:anim>
                                    <p:anim calcmode="lin" valueType="num">
                                      <p:cBhvr>
                                        <p:cTn id="2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1930" y="1052736"/>
            <a:ext cx="7856493" cy="707886"/>
          </a:xfrm>
          <a:prstGeom prst="rect">
            <a:avLst/>
          </a:prstGeom>
          <a:noFill/>
        </p:spPr>
        <p:txBody>
          <a:bodyPr wrap="square" rtlCol="0">
            <a:spAutoFit/>
          </a:bodyPr>
          <a:lstStyle/>
          <a:p>
            <a:r>
              <a:rPr lang="en-US" altLang="zh-CN" sz="2000" dirty="0" smtClean="0">
                <a:latin typeface="Candara" pitchFamily="34" charset="0"/>
                <a:ea typeface="华文新魏" pitchFamily="2" charset="-122"/>
                <a:cs typeface="Times New Roman" pitchFamily="18" charset="0"/>
              </a:rPr>
              <a:t>System </a:t>
            </a:r>
            <a:r>
              <a:rPr lang="en-US" altLang="zh-CN" sz="2000" b="1" dirty="0" smtClean="0">
                <a:solidFill>
                  <a:srgbClr val="00B050"/>
                </a:solidFill>
                <a:latin typeface="Candara" pitchFamily="34" charset="0"/>
                <a:ea typeface="华文新魏" pitchFamily="2" charset="-122"/>
                <a:cs typeface="Times New Roman" pitchFamily="18" charset="0"/>
              </a:rPr>
              <a:t>monitoring</a:t>
            </a:r>
            <a:r>
              <a:rPr lang="en-US" altLang="zh-CN" sz="2000" dirty="0" smtClean="0">
                <a:solidFill>
                  <a:srgbClr val="00B050"/>
                </a:solidFill>
                <a:latin typeface="Candara" pitchFamily="34" charset="0"/>
                <a:ea typeface="华文新魏" pitchFamily="2" charset="-122"/>
                <a:cs typeface="Times New Roman" pitchFamily="18" charset="0"/>
              </a:rPr>
              <a:t> </a:t>
            </a:r>
            <a:r>
              <a:rPr lang="en-US" altLang="zh-CN" sz="2000" dirty="0" smtClean="0">
                <a:latin typeface="Candara" pitchFamily="34" charset="0"/>
                <a:ea typeface="华文新魏" pitchFamily="2" charset="-122"/>
                <a:cs typeface="Times New Roman" pitchFamily="18" charset="0"/>
              </a:rPr>
              <a:t>is an important method to improve the reliability of cloud systems at runtime.</a:t>
            </a:r>
          </a:p>
        </p:txBody>
      </p:sp>
      <p:grpSp>
        <p:nvGrpSpPr>
          <p:cNvPr id="7" name="组合 6"/>
          <p:cNvGrpSpPr/>
          <p:nvPr/>
        </p:nvGrpSpPr>
        <p:grpSpPr>
          <a:xfrm>
            <a:off x="1619673" y="2627941"/>
            <a:ext cx="5688632" cy="1953187"/>
            <a:chOff x="1953386" y="4437111"/>
            <a:chExt cx="5195651" cy="1857939"/>
          </a:xfrm>
        </p:grpSpPr>
        <p:grpSp>
          <p:nvGrpSpPr>
            <p:cNvPr id="8" name="组合 7"/>
            <p:cNvGrpSpPr/>
            <p:nvPr/>
          </p:nvGrpSpPr>
          <p:grpSpPr>
            <a:xfrm>
              <a:off x="2190913" y="4531152"/>
              <a:ext cx="4562752" cy="1691253"/>
              <a:chOff x="2176492" y="908155"/>
              <a:chExt cx="4562752" cy="1691253"/>
            </a:xfrm>
          </p:grpSpPr>
          <p:grpSp>
            <p:nvGrpSpPr>
              <p:cNvPr id="10" name="组合 9"/>
              <p:cNvGrpSpPr/>
              <p:nvPr/>
            </p:nvGrpSpPr>
            <p:grpSpPr>
              <a:xfrm>
                <a:off x="2360357" y="908155"/>
                <a:ext cx="4316361" cy="1346119"/>
                <a:chOff x="2401929" y="908155"/>
                <a:chExt cx="4316361" cy="1346119"/>
              </a:xfrm>
            </p:grpSpPr>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1929" y="997730"/>
                  <a:ext cx="859469" cy="116696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8470" y="908155"/>
                  <a:ext cx="732661" cy="134611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10869" y="956520"/>
                  <a:ext cx="907421" cy="124938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矩形 10"/>
              <p:cNvSpPr/>
              <p:nvPr/>
            </p:nvSpPr>
            <p:spPr>
              <a:xfrm>
                <a:off x="2176492" y="2248087"/>
                <a:ext cx="1227197" cy="351321"/>
              </a:xfrm>
              <a:prstGeom prst="rect">
                <a:avLst/>
              </a:prstGeom>
            </p:spPr>
            <p:txBody>
              <a:bodyPr wrap="none">
                <a:spAutoFit/>
              </a:bodyPr>
              <a:lstStyle/>
              <a:p>
                <a:r>
                  <a:rPr lang="en-US" altLang="zh-CN" dirty="0" smtClean="0">
                    <a:latin typeface="Candara" pitchFamily="34" charset="0"/>
                    <a:ea typeface="华文新魏" pitchFamily="2" charset="-122"/>
                  </a:rPr>
                  <a:t>Supervising</a:t>
                </a:r>
                <a:endParaRPr lang="zh-CN" altLang="en-US" dirty="0">
                  <a:latin typeface="Candara" pitchFamily="34" charset="0"/>
                  <a:ea typeface="华文新魏" pitchFamily="2" charset="-122"/>
                </a:endParaRPr>
              </a:p>
            </p:txBody>
          </p:sp>
          <p:sp>
            <p:nvSpPr>
              <p:cNvPr id="12" name="矩形 11"/>
              <p:cNvSpPr/>
              <p:nvPr/>
            </p:nvSpPr>
            <p:spPr>
              <a:xfrm>
                <a:off x="4006091" y="2248087"/>
                <a:ext cx="1054435" cy="351321"/>
              </a:xfrm>
              <a:prstGeom prst="rect">
                <a:avLst/>
              </a:prstGeom>
            </p:spPr>
            <p:txBody>
              <a:bodyPr wrap="none">
                <a:spAutoFit/>
              </a:bodyPr>
              <a:lstStyle/>
              <a:p>
                <a:r>
                  <a:rPr lang="en-US" altLang="zh-CN" dirty="0" smtClean="0">
                    <a:latin typeface="Candara" pitchFamily="34" charset="0"/>
                    <a:ea typeface="华文新魏" pitchFamily="2" charset="-122"/>
                  </a:rPr>
                  <a:t>Analyzing</a:t>
                </a:r>
                <a:endParaRPr lang="zh-CN" altLang="en-US" dirty="0">
                  <a:latin typeface="Candara" pitchFamily="34" charset="0"/>
                  <a:ea typeface="华文新魏" pitchFamily="2" charset="-122"/>
                </a:endParaRPr>
              </a:p>
            </p:txBody>
          </p:sp>
          <p:sp>
            <p:nvSpPr>
              <p:cNvPr id="13" name="矩形 12"/>
              <p:cNvSpPr/>
              <p:nvPr/>
            </p:nvSpPr>
            <p:spPr>
              <a:xfrm>
                <a:off x="5706771" y="2248087"/>
                <a:ext cx="1032473" cy="351321"/>
              </a:xfrm>
              <a:prstGeom prst="rect">
                <a:avLst/>
              </a:prstGeom>
            </p:spPr>
            <p:txBody>
              <a:bodyPr wrap="none">
                <a:spAutoFit/>
              </a:bodyPr>
              <a:lstStyle/>
              <a:p>
                <a:r>
                  <a:rPr lang="en-US" altLang="zh-CN" dirty="0" smtClean="0">
                    <a:latin typeface="Candara" pitchFamily="34" charset="0"/>
                    <a:ea typeface="华文新魏" pitchFamily="2" charset="-122"/>
                  </a:rPr>
                  <a:t>Adjusting</a:t>
                </a:r>
                <a:endParaRPr lang="zh-CN" altLang="en-US" dirty="0">
                  <a:latin typeface="Candara" pitchFamily="34" charset="0"/>
                  <a:ea typeface="华文新魏" pitchFamily="2" charset="-122"/>
                </a:endParaRPr>
              </a:p>
            </p:txBody>
          </p:sp>
        </p:grpSp>
        <p:sp>
          <p:nvSpPr>
            <p:cNvPr id="9" name="矩形 8"/>
            <p:cNvSpPr/>
            <p:nvPr/>
          </p:nvSpPr>
          <p:spPr>
            <a:xfrm>
              <a:off x="1953386" y="4437111"/>
              <a:ext cx="5195651" cy="185793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TextBox 17"/>
          <p:cNvSpPr txBox="1"/>
          <p:nvPr/>
        </p:nvSpPr>
        <p:spPr>
          <a:xfrm>
            <a:off x="539552" y="5189130"/>
            <a:ext cx="7848870" cy="707886"/>
          </a:xfrm>
          <a:prstGeom prst="rect">
            <a:avLst/>
          </a:prstGeom>
          <a:noFill/>
        </p:spPr>
        <p:txBody>
          <a:bodyPr wrap="square" rtlCol="0">
            <a:spAutoFit/>
          </a:bodyPr>
          <a:lstStyle/>
          <a:p>
            <a:r>
              <a:rPr lang="en-US" altLang="zh-CN" sz="2000" dirty="0" smtClean="0">
                <a:latin typeface="Candara" pitchFamily="34" charset="0"/>
                <a:ea typeface="华文新魏" pitchFamily="2" charset="-122"/>
                <a:cs typeface="Times New Roman" pitchFamily="18" charset="0"/>
              </a:rPr>
              <a:t>such as the topics</a:t>
            </a:r>
            <a:r>
              <a:rPr lang="en-US" altLang="zh-CN" sz="2000" dirty="0">
                <a:latin typeface="Candara" pitchFamily="34" charset="0"/>
                <a:ea typeface="华文新魏" pitchFamily="2" charset="-122"/>
                <a:cs typeface="Times New Roman" pitchFamily="18" charset="0"/>
              </a:rPr>
              <a:t> </a:t>
            </a:r>
            <a:r>
              <a:rPr lang="en-US" altLang="zh-CN" sz="2000" dirty="0" smtClean="0">
                <a:latin typeface="Candara" pitchFamily="34" charset="0"/>
                <a:ea typeface="华文新魏" pitchFamily="2" charset="-122"/>
                <a:cs typeface="Times New Roman" pitchFamily="18" charset="0"/>
              </a:rPr>
              <a:t>of tracing, failure detection, fault diagnosis, system recovery …</a:t>
            </a:r>
          </a:p>
        </p:txBody>
      </p:sp>
      <p:sp>
        <p:nvSpPr>
          <p:cNvPr id="26" name="TextBox 25"/>
          <p:cNvSpPr txBox="1"/>
          <p:nvPr/>
        </p:nvSpPr>
        <p:spPr>
          <a:xfrm>
            <a:off x="531929" y="2170953"/>
            <a:ext cx="7856493" cy="400110"/>
          </a:xfrm>
          <a:prstGeom prst="rect">
            <a:avLst/>
          </a:prstGeom>
          <a:noFill/>
        </p:spPr>
        <p:txBody>
          <a:bodyPr wrap="square" rtlCol="0">
            <a:spAutoFit/>
          </a:bodyPr>
          <a:lstStyle/>
          <a:p>
            <a:r>
              <a:rPr lang="en-US" altLang="zh-CN" sz="2000" dirty="0" smtClean="0">
                <a:latin typeface="Candara" pitchFamily="34" charset="0"/>
                <a:ea typeface="华文新魏" pitchFamily="2" charset="-122"/>
                <a:cs typeface="Times New Roman" pitchFamily="18" charset="0"/>
              </a:rPr>
              <a:t>In </a:t>
            </a:r>
            <a:r>
              <a:rPr lang="en-US" altLang="zh-CN" sz="2000" dirty="0">
                <a:latin typeface="Candara" pitchFamily="34" charset="0"/>
                <a:ea typeface="华文新魏" pitchFamily="2" charset="-122"/>
                <a:cs typeface="Times New Roman" pitchFamily="18" charset="0"/>
              </a:rPr>
              <a:t>our </a:t>
            </a:r>
            <a:r>
              <a:rPr lang="en-US" altLang="zh-CN" sz="2000" dirty="0" smtClean="0">
                <a:latin typeface="Candara" pitchFamily="34" charset="0"/>
                <a:ea typeface="华文新魏" pitchFamily="2" charset="-122"/>
                <a:cs typeface="Times New Roman" pitchFamily="18" charset="0"/>
              </a:rPr>
              <a:t>category, system monitoring includes the activities of:</a:t>
            </a:r>
          </a:p>
        </p:txBody>
      </p:sp>
      <p:sp>
        <p:nvSpPr>
          <p:cNvPr id="42"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5</a:t>
            </a:fld>
            <a:endParaRPr lang="zh-CN" altLang="en-US" dirty="0"/>
          </a:p>
        </p:txBody>
      </p:sp>
      <p:sp>
        <p:nvSpPr>
          <p:cNvPr id="45" name="标题 1"/>
          <p:cNvSpPr>
            <a:spLocks noGrp="1"/>
          </p:cNvSpPr>
          <p:nvPr>
            <p:ph type="title"/>
          </p:nvPr>
        </p:nvSpPr>
        <p:spPr>
          <a:xfrm>
            <a:off x="0" y="0"/>
            <a:ext cx="9144000" cy="692696"/>
          </a:xfrm>
        </p:spPr>
        <p:txBody>
          <a:bodyPr anchor="b" anchorCtr="1">
            <a:normAutofit/>
          </a:bodyPr>
          <a:lstStyle/>
          <a:p>
            <a:r>
              <a:rPr lang="en-US" altLang="zh-CN" sz="3600" dirty="0">
                <a:latin typeface="High Tower Text" pitchFamily="18" charset="0"/>
              </a:rPr>
              <a:t>System Monitoring</a:t>
            </a:r>
            <a:endParaRPr lang="zh-CN" altLang="en-US" sz="3600" dirty="0">
              <a:latin typeface="High Tower Text" pitchFamily="18" charset="0"/>
            </a:endParaRPr>
          </a:p>
        </p:txBody>
      </p:sp>
    </p:spTree>
    <p:extLst>
      <p:ext uri="{BB962C8B-B14F-4D97-AF65-F5344CB8AC3E}">
        <p14:creationId xmlns:p14="http://schemas.microsoft.com/office/powerpoint/2010/main" val="16337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504855" y="5301208"/>
            <a:ext cx="8171601" cy="707886"/>
          </a:xfrm>
          <a:prstGeom prst="rect">
            <a:avLst/>
          </a:prstGeom>
          <a:noFill/>
        </p:spPr>
        <p:txBody>
          <a:bodyPr wrap="square" rtlCol="0">
            <a:spAutoFit/>
          </a:bodyPr>
          <a:lstStyle/>
          <a:p>
            <a:pPr>
              <a:spcBef>
                <a:spcPts val="1200"/>
              </a:spcBef>
            </a:pPr>
            <a:r>
              <a:rPr lang="en-US" altLang="zh-CN" sz="2000" dirty="0" smtClean="0">
                <a:latin typeface="Candara" pitchFamily="34" charset="0"/>
                <a:ea typeface="华文新魏" pitchFamily="2" charset="-122"/>
                <a:cs typeface="Times New Roman" pitchFamily="18" charset="0"/>
              </a:rPr>
              <a:t>Currently, more and more attentions are paid to the trace-oriented monitoring, </a:t>
            </a:r>
            <a:r>
              <a:rPr lang="en-US" altLang="zh-CN" sz="2000" dirty="0">
                <a:latin typeface="Candara" pitchFamily="34" charset="0"/>
                <a:ea typeface="华文新魏" pitchFamily="2" charset="-122"/>
                <a:cs typeface="Times New Roman" pitchFamily="18" charset="0"/>
              </a:rPr>
              <a:t>which </a:t>
            </a:r>
            <a:r>
              <a:rPr lang="en-US" altLang="zh-CN" sz="2000" dirty="0" smtClean="0">
                <a:latin typeface="Candara" pitchFamily="34" charset="0"/>
                <a:ea typeface="华文新魏" pitchFamily="2" charset="-122"/>
                <a:cs typeface="Times New Roman" pitchFamily="18" charset="0"/>
              </a:rPr>
              <a:t>effectively improves </a:t>
            </a:r>
            <a:r>
              <a:rPr lang="en-US" altLang="zh-CN" sz="2000" dirty="0">
                <a:latin typeface="Candara" pitchFamily="34" charset="0"/>
                <a:ea typeface="华文新魏" pitchFamily="2" charset="-122"/>
                <a:cs typeface="Times New Roman" pitchFamily="18" charset="0"/>
              </a:rPr>
              <a:t>the reliability of cloud </a:t>
            </a:r>
            <a:r>
              <a:rPr lang="en-US" altLang="zh-CN" sz="2000" dirty="0" smtClean="0">
                <a:latin typeface="Candara" pitchFamily="34" charset="0"/>
                <a:ea typeface="华文新魏" pitchFamily="2" charset="-122"/>
                <a:cs typeface="Times New Roman" pitchFamily="18" charset="0"/>
              </a:rPr>
              <a:t>systems.</a:t>
            </a:r>
          </a:p>
        </p:txBody>
      </p:sp>
      <p:sp>
        <p:nvSpPr>
          <p:cNvPr id="28" name="TextBox 27"/>
          <p:cNvSpPr txBox="1"/>
          <p:nvPr/>
        </p:nvSpPr>
        <p:spPr>
          <a:xfrm>
            <a:off x="539552" y="940658"/>
            <a:ext cx="8263062" cy="400110"/>
          </a:xfrm>
          <a:prstGeom prst="rect">
            <a:avLst/>
          </a:prstGeom>
          <a:noFill/>
        </p:spPr>
        <p:txBody>
          <a:bodyPr wrap="square" rtlCol="0">
            <a:spAutoFit/>
          </a:bodyPr>
          <a:lstStyle/>
          <a:p>
            <a:r>
              <a:rPr lang="en-US" altLang="zh-CN" sz="2000" dirty="0" smtClean="0">
                <a:latin typeface="Candara" pitchFamily="34" charset="0"/>
                <a:ea typeface="华文新魏" pitchFamily="2" charset="-122"/>
                <a:cs typeface="Times New Roman" pitchFamily="18" charset="0"/>
              </a:rPr>
              <a:t>Based on the </a:t>
            </a:r>
            <a:r>
              <a:rPr lang="en-US" altLang="zh-CN" sz="2000" b="1" dirty="0" smtClean="0">
                <a:latin typeface="Candara" pitchFamily="34" charset="0"/>
                <a:ea typeface="华文新魏" pitchFamily="2" charset="-122"/>
                <a:cs typeface="Times New Roman" pitchFamily="18" charset="0"/>
              </a:rPr>
              <a:t>recorded/used data</a:t>
            </a:r>
            <a:r>
              <a:rPr lang="en-US" altLang="zh-CN" sz="2000" dirty="0" smtClean="0">
                <a:latin typeface="Candara" pitchFamily="34" charset="0"/>
                <a:ea typeface="华文新魏" pitchFamily="2" charset="-122"/>
                <a:cs typeface="Times New Roman" pitchFamily="18" charset="0"/>
              </a:rPr>
              <a:t>, monitoring systems can be divided into: </a:t>
            </a:r>
          </a:p>
        </p:txBody>
      </p:sp>
      <p:grpSp>
        <p:nvGrpSpPr>
          <p:cNvPr id="38" name="组合 37"/>
          <p:cNvGrpSpPr/>
          <p:nvPr/>
        </p:nvGrpSpPr>
        <p:grpSpPr>
          <a:xfrm>
            <a:off x="1204292" y="1431619"/>
            <a:ext cx="3079676" cy="2043731"/>
            <a:chOff x="1057641" y="3284984"/>
            <a:chExt cx="3079676" cy="2043731"/>
          </a:xfrm>
        </p:grpSpPr>
        <p:sp>
          <p:nvSpPr>
            <p:cNvPr id="34" name="矩形 33"/>
            <p:cNvSpPr/>
            <p:nvPr/>
          </p:nvSpPr>
          <p:spPr>
            <a:xfrm>
              <a:off x="1057641" y="3284984"/>
              <a:ext cx="3079675" cy="2043731"/>
            </a:xfrm>
            <a:prstGeom prst="rect">
              <a:avLst/>
            </a:prstGeom>
            <a:solidFill>
              <a:schemeClr val="tx2">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bg1"/>
                  </a:solidFill>
                </a:rPr>
                <a:t>Resource-oriented </a:t>
              </a:r>
              <a:r>
                <a:rPr lang="en-US" altLang="zh-CN" dirty="0" smtClean="0">
                  <a:solidFill>
                    <a:schemeClr val="bg1"/>
                  </a:solidFill>
                </a:rPr>
                <a:t>Monitoring</a:t>
              </a:r>
              <a:endParaRPr lang="zh-CN" altLang="en-US" dirty="0">
                <a:solidFill>
                  <a:schemeClr val="bg1"/>
                </a:solidFill>
              </a:endParaRPr>
            </a:p>
          </p:txBody>
        </p:sp>
        <p:pic>
          <p:nvPicPr>
            <p:cNvPr id="3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7641" y="3600715"/>
              <a:ext cx="3079676" cy="172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grpSp>
        <p:nvGrpSpPr>
          <p:cNvPr id="37" name="组合 36"/>
          <p:cNvGrpSpPr/>
          <p:nvPr/>
        </p:nvGrpSpPr>
        <p:grpSpPr>
          <a:xfrm>
            <a:off x="4788024" y="1412776"/>
            <a:ext cx="3079676" cy="2064330"/>
            <a:chOff x="2056325" y="3658880"/>
            <a:chExt cx="3079676" cy="2064330"/>
          </a:xfrm>
        </p:grpSpPr>
        <p:sp>
          <p:nvSpPr>
            <p:cNvPr id="35" name="矩形 34"/>
            <p:cNvSpPr/>
            <p:nvPr/>
          </p:nvSpPr>
          <p:spPr>
            <a:xfrm>
              <a:off x="2056326" y="3658880"/>
              <a:ext cx="3079675" cy="2043731"/>
            </a:xfrm>
            <a:prstGeom prst="rect">
              <a:avLst/>
            </a:prstGeom>
            <a:solidFill>
              <a:schemeClr val="accent3">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bg1"/>
                  </a:solidFill>
                </a:rPr>
                <a:t>Trace-oriented Monitoring</a:t>
              </a:r>
              <a:endParaRPr lang="zh-CN" altLang="en-US" dirty="0">
                <a:solidFill>
                  <a:schemeClr val="bg1"/>
                </a:solidFill>
              </a:endParaRPr>
            </a:p>
          </p:txBody>
        </p:sp>
        <p:pic>
          <p:nvPicPr>
            <p:cNvPr id="3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56325" y="3995210"/>
              <a:ext cx="3079675" cy="172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sp>
        <p:nvSpPr>
          <p:cNvPr id="39" name="矩形 38"/>
          <p:cNvSpPr>
            <a:spLocks noChangeArrowheads="1"/>
          </p:cNvSpPr>
          <p:nvPr/>
        </p:nvSpPr>
        <p:spPr bwMode="auto">
          <a:xfrm>
            <a:off x="1204290" y="3482347"/>
            <a:ext cx="307967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85725" indent="-85725">
              <a:buFont typeface="Arial" pitchFamily="34" charset="0"/>
              <a:buChar char="•"/>
            </a:pPr>
            <a:r>
              <a:rPr lang="en-US" altLang="zh-CN" sz="1400" dirty="0" smtClean="0"/>
              <a:t>Record/use </a:t>
            </a:r>
            <a:r>
              <a:rPr lang="en-US" altLang="zh-CN" sz="1400" dirty="0"/>
              <a:t>the </a:t>
            </a:r>
            <a:r>
              <a:rPr lang="en-US" altLang="zh-CN" sz="1400" b="1" dirty="0">
                <a:solidFill>
                  <a:srgbClr val="FF0000"/>
                </a:solidFill>
              </a:rPr>
              <a:t>resource </a:t>
            </a:r>
            <a:r>
              <a:rPr lang="en-US" altLang="zh-CN" sz="1400" b="1" dirty="0" smtClean="0">
                <a:solidFill>
                  <a:srgbClr val="FF0000"/>
                </a:solidFill>
              </a:rPr>
              <a:t>metrics</a:t>
            </a:r>
            <a:r>
              <a:rPr lang="en-US" altLang="zh-CN" sz="1400" dirty="0" smtClean="0"/>
              <a:t>, </a:t>
            </a:r>
            <a:r>
              <a:rPr lang="en-US" altLang="zh-CN" sz="1400" dirty="0"/>
              <a:t>such as CPU and memory</a:t>
            </a:r>
          </a:p>
          <a:p>
            <a:pPr marL="85725" indent="-85725">
              <a:buFont typeface="Arial" pitchFamily="34" charset="0"/>
              <a:buChar char="•"/>
            </a:pPr>
            <a:r>
              <a:rPr lang="en-US" altLang="zh-CN" sz="1400" dirty="0"/>
              <a:t>Ganglia, </a:t>
            </a:r>
            <a:r>
              <a:rPr lang="en-US" altLang="zh-CN" sz="1400" dirty="0" err="1"/>
              <a:t>Chukwa</a:t>
            </a:r>
            <a:r>
              <a:rPr lang="en-US" altLang="zh-CN" sz="1400" dirty="0"/>
              <a:t> …</a:t>
            </a:r>
            <a:endParaRPr lang="zh-CN" altLang="en-US" sz="1400" dirty="0"/>
          </a:p>
        </p:txBody>
      </p:sp>
      <p:sp>
        <p:nvSpPr>
          <p:cNvPr id="40" name="矩形 39"/>
          <p:cNvSpPr>
            <a:spLocks noChangeArrowheads="1"/>
          </p:cNvSpPr>
          <p:nvPr/>
        </p:nvSpPr>
        <p:spPr bwMode="auto">
          <a:xfrm>
            <a:off x="4788024" y="3487588"/>
            <a:ext cx="307967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85725" indent="-85725">
              <a:buFont typeface="Arial" pitchFamily="34" charset="0"/>
              <a:buChar char="•"/>
            </a:pPr>
            <a:r>
              <a:rPr lang="en-US" altLang="zh-CN" sz="1400" dirty="0" smtClean="0"/>
              <a:t>Record/use the paths of system execution, </a:t>
            </a:r>
            <a:r>
              <a:rPr lang="en-US" altLang="zh-CN" sz="1400" dirty="0"/>
              <a:t>or called the </a:t>
            </a:r>
            <a:r>
              <a:rPr lang="en-US" altLang="zh-CN" sz="1400" b="1" dirty="0" smtClean="0">
                <a:solidFill>
                  <a:srgbClr val="FF0000"/>
                </a:solidFill>
              </a:rPr>
              <a:t>traces</a:t>
            </a:r>
          </a:p>
          <a:p>
            <a:pPr marL="85725" indent="-85725">
              <a:buFont typeface="Arial" pitchFamily="34" charset="0"/>
              <a:buChar char="•"/>
            </a:pPr>
            <a:r>
              <a:rPr lang="en-US" altLang="zh-CN" sz="1400" dirty="0" smtClean="0"/>
              <a:t>X-Trace, Dapper, </a:t>
            </a:r>
            <a:r>
              <a:rPr lang="en-US" altLang="zh-CN" sz="1400" dirty="0" err="1" smtClean="0"/>
              <a:t>Zipkin</a:t>
            </a:r>
            <a:r>
              <a:rPr lang="en-US" altLang="zh-CN" sz="1400" dirty="0" smtClean="0"/>
              <a:t> …</a:t>
            </a:r>
            <a:endParaRPr lang="zh-CN" altLang="en-US" sz="1400" dirty="0"/>
          </a:p>
        </p:txBody>
      </p:sp>
      <p:sp>
        <p:nvSpPr>
          <p:cNvPr id="41" name="矩形 40"/>
          <p:cNvSpPr/>
          <p:nvPr/>
        </p:nvSpPr>
        <p:spPr>
          <a:xfrm>
            <a:off x="531931" y="4437112"/>
            <a:ext cx="7856492" cy="707886"/>
          </a:xfrm>
          <a:prstGeom prst="rect">
            <a:avLst/>
          </a:prstGeom>
        </p:spPr>
        <p:txBody>
          <a:bodyPr wrap="square">
            <a:spAutoFit/>
          </a:bodyPr>
          <a:lstStyle/>
          <a:p>
            <a:r>
              <a:rPr lang="en-US" altLang="zh-CN" sz="2000" dirty="0">
                <a:latin typeface="Candara" pitchFamily="34" charset="0"/>
                <a:ea typeface="华文新魏" pitchFamily="2" charset="-122"/>
                <a:cs typeface="Times New Roman" pitchFamily="18" charset="0"/>
              </a:rPr>
              <a:t>Generally speaking, </a:t>
            </a:r>
            <a:r>
              <a:rPr lang="en-US" altLang="zh-CN" sz="2000" dirty="0" smtClean="0">
                <a:latin typeface="Candara" pitchFamily="34" charset="0"/>
                <a:ea typeface="华文新魏" pitchFamily="2" charset="-122"/>
                <a:cs typeface="Times New Roman" pitchFamily="18" charset="0"/>
              </a:rPr>
              <a:t>the </a:t>
            </a:r>
            <a:r>
              <a:rPr lang="en-US" altLang="zh-CN" sz="2000" dirty="0">
                <a:latin typeface="Candara" pitchFamily="34" charset="0"/>
                <a:ea typeface="华文新魏" pitchFamily="2" charset="-122"/>
                <a:cs typeface="Times New Roman" pitchFamily="18" charset="0"/>
              </a:rPr>
              <a:t>trace provides more valuable information </a:t>
            </a:r>
            <a:r>
              <a:rPr lang="en-US" altLang="zh-CN" sz="2000" dirty="0" smtClean="0">
                <a:latin typeface="Candara" pitchFamily="34" charset="0"/>
                <a:ea typeface="华文新魏" pitchFamily="2" charset="-122"/>
                <a:cs typeface="Times New Roman" pitchFamily="18" charset="0"/>
              </a:rPr>
              <a:t>than the </a:t>
            </a:r>
            <a:r>
              <a:rPr lang="en-US" altLang="zh-CN" sz="2000" dirty="0">
                <a:latin typeface="Candara" pitchFamily="34" charset="0"/>
                <a:ea typeface="华文新魏" pitchFamily="2" charset="-122"/>
                <a:cs typeface="Times New Roman" pitchFamily="18" charset="0"/>
              </a:rPr>
              <a:t>resource metrics in revealing system behaviors.</a:t>
            </a:r>
            <a:endParaRPr lang="zh-CN" altLang="en-US" sz="2000" dirty="0">
              <a:latin typeface="Candara" pitchFamily="34" charset="0"/>
              <a:ea typeface="华文新魏" pitchFamily="2" charset="-122"/>
              <a:cs typeface="Times New Roman" pitchFamily="18" charset="0"/>
            </a:endParaRPr>
          </a:p>
        </p:txBody>
      </p:sp>
      <p:sp>
        <p:nvSpPr>
          <p:cNvPr id="42"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6</a:t>
            </a:fld>
            <a:endParaRPr lang="zh-CN" altLang="en-US" dirty="0"/>
          </a:p>
        </p:txBody>
      </p:sp>
      <p:sp>
        <p:nvSpPr>
          <p:cNvPr id="29" name="标题 1"/>
          <p:cNvSpPr>
            <a:spLocks noGrp="1"/>
          </p:cNvSpPr>
          <p:nvPr>
            <p:ph type="title"/>
          </p:nvPr>
        </p:nvSpPr>
        <p:spPr>
          <a:xfrm>
            <a:off x="0" y="0"/>
            <a:ext cx="9144000" cy="692696"/>
          </a:xfrm>
        </p:spPr>
        <p:txBody>
          <a:bodyPr anchor="b" anchorCtr="1">
            <a:normAutofit/>
          </a:bodyPr>
          <a:lstStyle/>
          <a:p>
            <a:r>
              <a:rPr lang="en-US" altLang="zh-CN" sz="3600" dirty="0">
                <a:latin typeface="High Tower Text" pitchFamily="18" charset="0"/>
              </a:rPr>
              <a:t>System Monitoring</a:t>
            </a:r>
            <a:endParaRPr lang="zh-CN" altLang="en-US" sz="3600" dirty="0">
              <a:latin typeface="High Tower Text" pitchFamily="18" charset="0"/>
            </a:endParaRPr>
          </a:p>
        </p:txBody>
      </p:sp>
      <p:sp>
        <p:nvSpPr>
          <p:cNvPr id="4" name="矩形 3"/>
          <p:cNvSpPr/>
          <p:nvPr/>
        </p:nvSpPr>
        <p:spPr>
          <a:xfrm rot="1975850">
            <a:off x="5054861" y="2754734"/>
            <a:ext cx="9144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FF0000"/>
                </a:solidFill>
              </a:rPr>
              <a:t>later</a:t>
            </a:r>
            <a:endParaRPr lang="zh-CN" altLang="en-US" sz="2400" dirty="0">
              <a:solidFill>
                <a:srgbClr val="FF0000"/>
              </a:solidFill>
            </a:endParaRPr>
          </a:p>
        </p:txBody>
      </p:sp>
    </p:spTree>
    <p:extLst>
      <p:ext uri="{BB962C8B-B14F-4D97-AF65-F5344CB8AC3E}">
        <p14:creationId xmlns:p14="http://schemas.microsoft.com/office/powerpoint/2010/main" val="233017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8" grpId="0"/>
      <p:bldP spid="39" grpId="0"/>
      <p:bldP spid="40" grpId="0"/>
      <p:bldP spid="41"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0"/>
            <a:ext cx="9144000" cy="692696"/>
          </a:xfrm>
        </p:spPr>
        <p:txBody>
          <a:bodyPr anchor="b" anchorCtr="1">
            <a:normAutofit/>
          </a:bodyPr>
          <a:lstStyle/>
          <a:p>
            <a:r>
              <a:rPr lang="en-US" altLang="zh-CN" sz="3600" dirty="0" smtClean="0">
                <a:latin typeface="High Tower Text" pitchFamily="18" charset="0"/>
              </a:rPr>
              <a:t>Motivation</a:t>
            </a:r>
            <a:endParaRPr lang="zh-CN" altLang="en-US" sz="3600" dirty="0">
              <a:latin typeface="High Tower Text" pitchFamily="18" charset="0"/>
            </a:endParaRPr>
          </a:p>
        </p:txBody>
      </p:sp>
      <p:sp>
        <p:nvSpPr>
          <p:cNvPr id="5" name="TextBox 4"/>
          <p:cNvSpPr txBox="1"/>
          <p:nvPr/>
        </p:nvSpPr>
        <p:spPr>
          <a:xfrm>
            <a:off x="539552" y="692696"/>
            <a:ext cx="8263062" cy="707886"/>
          </a:xfrm>
          <a:prstGeom prst="rect">
            <a:avLst/>
          </a:prstGeom>
          <a:noFill/>
        </p:spPr>
        <p:txBody>
          <a:bodyPr wrap="square" rtlCol="0">
            <a:spAutoFit/>
          </a:bodyPr>
          <a:lstStyle/>
          <a:p>
            <a:r>
              <a:rPr lang="en-US" altLang="zh-CN" sz="2000" dirty="0" smtClean="0">
                <a:latin typeface="Candara" pitchFamily="34" charset="0"/>
                <a:ea typeface="华文新魏" pitchFamily="2" charset="-122"/>
                <a:cs typeface="Times New Roman" pitchFamily="18" charset="0"/>
              </a:rPr>
              <a:t>The </a:t>
            </a:r>
            <a:r>
              <a:rPr lang="en-US" altLang="zh-CN" sz="2000" b="1" dirty="0" smtClean="0">
                <a:solidFill>
                  <a:srgbClr val="FF0000"/>
                </a:solidFill>
                <a:latin typeface="Candara" pitchFamily="34" charset="0"/>
                <a:ea typeface="华文新魏" pitchFamily="2" charset="-122"/>
                <a:cs typeface="Times New Roman" pitchFamily="18" charset="0"/>
              </a:rPr>
              <a:t>trace data is essential </a:t>
            </a:r>
            <a:r>
              <a:rPr lang="en-US" altLang="zh-CN" sz="2000" dirty="0" smtClean="0">
                <a:latin typeface="Candara" pitchFamily="34" charset="0"/>
                <a:ea typeface="华文新魏" pitchFamily="2" charset="-122"/>
                <a:cs typeface="Times New Roman" pitchFamily="18" charset="0"/>
              </a:rPr>
              <a:t>for the trace-oriented monitoring topics, </a:t>
            </a:r>
            <a:r>
              <a:rPr lang="en-US" altLang="zh-CN" sz="2000" i="1" dirty="0" smtClean="0">
                <a:latin typeface="Candara" pitchFamily="34" charset="0"/>
                <a:ea typeface="华文新魏" pitchFamily="2" charset="-122"/>
                <a:cs typeface="Times New Roman" pitchFamily="18" charset="0"/>
              </a:rPr>
              <a:t>e.g.</a:t>
            </a:r>
            <a:r>
              <a:rPr lang="en-US" altLang="zh-CN" sz="2000" dirty="0">
                <a:latin typeface="Candara" pitchFamily="34" charset="0"/>
                <a:ea typeface="华文新魏" pitchFamily="2" charset="-122"/>
                <a:cs typeface="Times New Roman" pitchFamily="18" charset="0"/>
              </a:rPr>
              <a:t>, evaluating the designed </a:t>
            </a:r>
            <a:r>
              <a:rPr lang="en-US" altLang="zh-CN" sz="2000" dirty="0" smtClean="0">
                <a:latin typeface="Candara" pitchFamily="34" charset="0"/>
                <a:ea typeface="华文新魏" pitchFamily="2" charset="-122"/>
                <a:cs typeface="Times New Roman" pitchFamily="18" charset="0"/>
              </a:rPr>
              <a:t>algorithms.</a:t>
            </a:r>
          </a:p>
        </p:txBody>
      </p:sp>
      <p:sp>
        <p:nvSpPr>
          <p:cNvPr id="6" name="TextBox 5"/>
          <p:cNvSpPr txBox="1"/>
          <p:nvPr/>
        </p:nvSpPr>
        <p:spPr>
          <a:xfrm>
            <a:off x="539552" y="1544598"/>
            <a:ext cx="8263062" cy="400110"/>
          </a:xfrm>
          <a:prstGeom prst="rect">
            <a:avLst/>
          </a:prstGeom>
          <a:noFill/>
        </p:spPr>
        <p:txBody>
          <a:bodyPr wrap="square" rtlCol="0">
            <a:spAutoFit/>
          </a:bodyPr>
          <a:lstStyle/>
          <a:p>
            <a:r>
              <a:rPr lang="en-US" altLang="zh-CN" sz="2000" dirty="0" smtClean="0">
                <a:latin typeface="Candara" pitchFamily="34" charset="0"/>
                <a:ea typeface="华文新魏" pitchFamily="2" charset="-122"/>
                <a:cs typeface="Times New Roman" pitchFamily="18" charset="0"/>
              </a:rPr>
              <a:t>However, there are some </a:t>
            </a:r>
            <a:r>
              <a:rPr lang="en-US" altLang="zh-CN" sz="2000" b="1" dirty="0" smtClean="0">
                <a:solidFill>
                  <a:srgbClr val="FF0000"/>
                </a:solidFill>
                <a:latin typeface="Candara" pitchFamily="34" charset="0"/>
                <a:ea typeface="华文新魏" pitchFamily="2" charset="-122"/>
                <a:cs typeface="Times New Roman" pitchFamily="18" charset="0"/>
              </a:rPr>
              <a:t>difficulties</a:t>
            </a:r>
            <a:r>
              <a:rPr lang="en-US" altLang="zh-CN" sz="2000" dirty="0" smtClean="0">
                <a:solidFill>
                  <a:srgbClr val="FF0000"/>
                </a:solidFill>
                <a:latin typeface="Candara" pitchFamily="34" charset="0"/>
                <a:ea typeface="华文新魏" pitchFamily="2" charset="-122"/>
                <a:cs typeface="Times New Roman" pitchFamily="18" charset="0"/>
              </a:rPr>
              <a:t> </a:t>
            </a:r>
            <a:r>
              <a:rPr lang="en-US" altLang="zh-CN" sz="2000" dirty="0" smtClean="0">
                <a:latin typeface="Candara" pitchFamily="34" charset="0"/>
                <a:ea typeface="华文新魏" pitchFamily="2" charset="-122"/>
                <a:cs typeface="Times New Roman" pitchFamily="18" charset="0"/>
              </a:rPr>
              <a:t>in getting the data of trace:</a:t>
            </a:r>
          </a:p>
        </p:txBody>
      </p:sp>
      <p:sp>
        <p:nvSpPr>
          <p:cNvPr id="27" name="TextBox 26"/>
          <p:cNvSpPr txBox="1"/>
          <p:nvPr/>
        </p:nvSpPr>
        <p:spPr>
          <a:xfrm>
            <a:off x="899592" y="1988840"/>
            <a:ext cx="7920880" cy="400110"/>
          </a:xfrm>
          <a:prstGeom prst="rect">
            <a:avLst/>
          </a:prstGeom>
          <a:noFill/>
        </p:spPr>
        <p:txBody>
          <a:bodyPr wrap="square" rtlCol="0">
            <a:spAutoFit/>
          </a:bodyPr>
          <a:lstStyle/>
          <a:p>
            <a:r>
              <a:rPr lang="en-US" altLang="zh-CN" sz="2000" dirty="0">
                <a:latin typeface="Candara" pitchFamily="34" charset="0"/>
                <a:ea typeface="华文新魏" pitchFamily="2" charset="-122"/>
                <a:cs typeface="Times New Roman" pitchFamily="18" charset="0"/>
              </a:rPr>
              <a:t>1. </a:t>
            </a:r>
            <a:r>
              <a:rPr lang="en-US" altLang="zh-CN" sz="2000" dirty="0" smtClean="0">
                <a:latin typeface="Candara" pitchFamily="34" charset="0"/>
                <a:ea typeface="华文新魏" pitchFamily="2" charset="-122"/>
                <a:cs typeface="Times New Roman" pitchFamily="18" charset="0"/>
              </a:rPr>
              <a:t>Collecting </a:t>
            </a:r>
            <a:r>
              <a:rPr lang="en-US" altLang="zh-CN" sz="2000" dirty="0">
                <a:latin typeface="Candara" pitchFamily="34" charset="0"/>
                <a:ea typeface="华文新魏" pitchFamily="2" charset="-122"/>
                <a:cs typeface="Times New Roman" pitchFamily="18" charset="0"/>
              </a:rPr>
              <a:t>traces by hand is a tedious and </a:t>
            </a:r>
            <a:r>
              <a:rPr lang="en-US" altLang="zh-CN" sz="2000" dirty="0" smtClean="0">
                <a:latin typeface="Candara" pitchFamily="34" charset="0"/>
                <a:ea typeface="华文新魏" pitchFamily="2" charset="-122"/>
                <a:cs typeface="Times New Roman" pitchFamily="18" charset="0"/>
              </a:rPr>
              <a:t>time-consuming process.</a:t>
            </a:r>
          </a:p>
        </p:txBody>
      </p:sp>
      <p:grpSp>
        <p:nvGrpSpPr>
          <p:cNvPr id="74" name="组合 73"/>
          <p:cNvGrpSpPr/>
          <p:nvPr/>
        </p:nvGrpSpPr>
        <p:grpSpPr>
          <a:xfrm>
            <a:off x="1115617" y="2420888"/>
            <a:ext cx="6840759" cy="1771710"/>
            <a:chOff x="1115617" y="2420888"/>
            <a:chExt cx="6840759" cy="1771710"/>
          </a:xfrm>
        </p:grpSpPr>
        <p:grpSp>
          <p:nvGrpSpPr>
            <p:cNvPr id="7" name="组合 6"/>
            <p:cNvGrpSpPr/>
            <p:nvPr/>
          </p:nvGrpSpPr>
          <p:grpSpPr>
            <a:xfrm>
              <a:off x="1115617" y="2420888"/>
              <a:ext cx="6840759" cy="1771710"/>
              <a:chOff x="1619673" y="4286746"/>
              <a:chExt cx="6840759" cy="1771710"/>
            </a:xfrm>
          </p:grpSpPr>
          <p:grpSp>
            <p:nvGrpSpPr>
              <p:cNvPr id="8" name="组合 7"/>
              <p:cNvGrpSpPr/>
              <p:nvPr/>
            </p:nvGrpSpPr>
            <p:grpSpPr>
              <a:xfrm>
                <a:off x="1619673" y="4311680"/>
                <a:ext cx="1944215" cy="1728192"/>
                <a:chOff x="1826494" y="2990939"/>
                <a:chExt cx="1944215" cy="1728192"/>
              </a:xfrm>
            </p:grpSpPr>
            <p:pic>
              <p:nvPicPr>
                <p:cNvPr id="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8078" y="2990939"/>
                  <a:ext cx="898575" cy="1021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矩形 20"/>
                <p:cNvSpPr/>
                <p:nvPr/>
              </p:nvSpPr>
              <p:spPr>
                <a:xfrm>
                  <a:off x="1826494" y="3980467"/>
                  <a:ext cx="1944215" cy="738664"/>
                </a:xfrm>
                <a:prstGeom prst="rect">
                  <a:avLst/>
                </a:prstGeom>
              </p:spPr>
              <p:txBody>
                <a:bodyPr wrap="square">
                  <a:spAutoFit/>
                </a:bodyPr>
                <a:lstStyle/>
                <a:p>
                  <a:pPr algn="ctr"/>
                  <a:r>
                    <a:rPr lang="en-US" altLang="zh-CN" sz="1400" b="1" dirty="0" smtClean="0">
                      <a:latin typeface="Candara" pitchFamily="34" charset="0"/>
                      <a:ea typeface="华文新魏" pitchFamily="2" charset="-122"/>
                    </a:rPr>
                    <a:t>Choosing</a:t>
                  </a:r>
                  <a:r>
                    <a:rPr lang="en-US" altLang="zh-CN" sz="1400" dirty="0" smtClean="0">
                      <a:latin typeface="Candara" pitchFamily="34" charset="0"/>
                      <a:ea typeface="华文新魏" pitchFamily="2" charset="-122"/>
                    </a:rPr>
                    <a:t>  or</a:t>
                  </a:r>
                </a:p>
                <a:p>
                  <a:pPr algn="ctr"/>
                  <a:r>
                    <a:rPr lang="en-US" altLang="zh-CN" sz="1400" b="1" dirty="0" smtClean="0">
                      <a:latin typeface="Candara" pitchFamily="34" charset="0"/>
                      <a:ea typeface="华文新魏" pitchFamily="2" charset="-122"/>
                    </a:rPr>
                    <a:t>implementing </a:t>
                  </a:r>
                </a:p>
                <a:p>
                  <a:pPr algn="ctr"/>
                  <a:r>
                    <a:rPr lang="en-US" altLang="zh-CN" sz="1400" dirty="0" smtClean="0">
                      <a:latin typeface="Candara" pitchFamily="34" charset="0"/>
                      <a:ea typeface="华文新魏" pitchFamily="2" charset="-122"/>
                    </a:rPr>
                    <a:t>a tracing system</a:t>
                  </a:r>
                  <a:endParaRPr lang="zh-CN" altLang="en-US" dirty="0">
                    <a:latin typeface="Candara" pitchFamily="34" charset="0"/>
                    <a:ea typeface="华文新魏" pitchFamily="2" charset="-122"/>
                  </a:endParaRPr>
                </a:p>
              </p:txBody>
            </p:sp>
          </p:grpSp>
          <p:grpSp>
            <p:nvGrpSpPr>
              <p:cNvPr id="9" name="组合 8"/>
              <p:cNvGrpSpPr/>
              <p:nvPr/>
            </p:nvGrpSpPr>
            <p:grpSpPr>
              <a:xfrm>
                <a:off x="3423384" y="4383688"/>
                <a:ext cx="1652672" cy="1674768"/>
                <a:chOff x="547925" y="2427859"/>
                <a:chExt cx="1652672" cy="1674768"/>
              </a:xfrm>
            </p:grpSpPr>
            <p:sp>
              <p:nvSpPr>
                <p:cNvPr id="18" name="矩形 17"/>
                <p:cNvSpPr/>
                <p:nvPr/>
              </p:nvSpPr>
              <p:spPr>
                <a:xfrm>
                  <a:off x="547925" y="3363963"/>
                  <a:ext cx="1652672" cy="738664"/>
                </a:xfrm>
                <a:prstGeom prst="rect">
                  <a:avLst/>
                </a:prstGeom>
              </p:spPr>
              <p:txBody>
                <a:bodyPr wrap="square">
                  <a:spAutoFit/>
                </a:bodyPr>
                <a:lstStyle/>
                <a:p>
                  <a:pPr algn="ctr"/>
                  <a:r>
                    <a:rPr lang="en-US" altLang="zh-CN" sz="1400" b="1" dirty="0" smtClean="0">
                      <a:latin typeface="Candara" pitchFamily="34" charset="0"/>
                      <a:ea typeface="华文新魏" pitchFamily="2" charset="-122"/>
                    </a:rPr>
                    <a:t>Instrumenting</a:t>
                  </a:r>
                  <a:r>
                    <a:rPr lang="en-US" altLang="zh-CN" sz="1400" dirty="0" smtClean="0">
                      <a:latin typeface="Candara" pitchFamily="34" charset="0"/>
                      <a:ea typeface="华文新魏" pitchFamily="2" charset="-122"/>
                    </a:rPr>
                    <a:t> </a:t>
                  </a:r>
                </a:p>
                <a:p>
                  <a:pPr algn="ctr"/>
                  <a:r>
                    <a:rPr lang="en-US" altLang="zh-CN" sz="1400" dirty="0" smtClean="0">
                      <a:latin typeface="Candara" pitchFamily="34" charset="0"/>
                      <a:ea typeface="华文新魏" pitchFamily="2" charset="-122"/>
                    </a:rPr>
                    <a:t>and </a:t>
                  </a:r>
                  <a:r>
                    <a:rPr lang="en-US" altLang="zh-CN" sz="1400" b="1" dirty="0" smtClean="0">
                      <a:latin typeface="Candara" pitchFamily="34" charset="0"/>
                      <a:ea typeface="华文新魏" pitchFamily="2" charset="-122"/>
                    </a:rPr>
                    <a:t>deploying</a:t>
                  </a:r>
                  <a:r>
                    <a:rPr lang="en-US" altLang="zh-CN" sz="1400" dirty="0" smtClean="0">
                      <a:latin typeface="Candara" pitchFamily="34" charset="0"/>
                      <a:ea typeface="华文新魏" pitchFamily="2" charset="-122"/>
                    </a:rPr>
                    <a:t> </a:t>
                  </a:r>
                </a:p>
                <a:p>
                  <a:pPr algn="ctr"/>
                  <a:r>
                    <a:rPr lang="en-US" altLang="zh-CN" sz="1400" dirty="0" smtClean="0">
                      <a:latin typeface="Candara" pitchFamily="34" charset="0"/>
                      <a:ea typeface="华文新魏" pitchFamily="2" charset="-122"/>
                    </a:rPr>
                    <a:t>a </a:t>
                  </a:r>
                  <a:r>
                    <a:rPr lang="en-US" altLang="zh-CN" sz="1400" dirty="0">
                      <a:latin typeface="Candara" pitchFamily="34" charset="0"/>
                      <a:ea typeface="华文新魏" pitchFamily="2" charset="-122"/>
                    </a:rPr>
                    <a:t>target </a:t>
                  </a:r>
                  <a:r>
                    <a:rPr lang="en-US" altLang="zh-CN" sz="1400" dirty="0" smtClean="0">
                      <a:latin typeface="Candara" pitchFamily="34" charset="0"/>
                      <a:ea typeface="华文新魏" pitchFamily="2" charset="-122"/>
                    </a:rPr>
                    <a:t>system</a:t>
                  </a:r>
                  <a:endParaRPr lang="zh-CN" altLang="en-US" sz="1400" dirty="0">
                    <a:latin typeface="Candara" pitchFamily="34" charset="0"/>
                    <a:ea typeface="华文新魏" pitchFamily="2" charset="-122"/>
                  </a:endParaRPr>
                </a:p>
              </p:txBody>
            </p:sp>
            <p:pic>
              <p:nvPicPr>
                <p:cNvPr id="19" name="Picture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165" y="2427859"/>
                  <a:ext cx="1266408" cy="87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 name="组合 9"/>
              <p:cNvGrpSpPr/>
              <p:nvPr/>
            </p:nvGrpSpPr>
            <p:grpSpPr>
              <a:xfrm>
                <a:off x="5292080" y="4308928"/>
                <a:ext cx="1489596" cy="1730944"/>
                <a:chOff x="5063356" y="4647483"/>
                <a:chExt cx="1489596" cy="1730944"/>
              </a:xfrm>
            </p:grpSpPr>
            <p:pic>
              <p:nvPicPr>
                <p:cNvPr id="16"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6974" y="4647483"/>
                  <a:ext cx="828510" cy="1201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矩形 16"/>
                <p:cNvSpPr/>
                <p:nvPr/>
              </p:nvSpPr>
              <p:spPr>
                <a:xfrm>
                  <a:off x="5063356" y="5855207"/>
                  <a:ext cx="1489596" cy="523220"/>
                </a:xfrm>
                <a:prstGeom prst="rect">
                  <a:avLst/>
                </a:prstGeom>
              </p:spPr>
              <p:txBody>
                <a:bodyPr wrap="square">
                  <a:spAutoFit/>
                </a:bodyPr>
                <a:lstStyle/>
                <a:p>
                  <a:pPr algn="ctr"/>
                  <a:r>
                    <a:rPr lang="en-US" altLang="zh-CN" sz="1400" b="1" dirty="0" smtClean="0">
                      <a:latin typeface="Candara" pitchFamily="34" charset="0"/>
                      <a:ea typeface="华文新魏" pitchFamily="2" charset="-122"/>
                    </a:rPr>
                    <a:t>Designing </a:t>
                  </a:r>
                  <a:r>
                    <a:rPr lang="en-US" altLang="zh-CN" sz="1400" dirty="0" smtClean="0">
                      <a:latin typeface="Candara" pitchFamily="34" charset="0"/>
                      <a:ea typeface="华文新魏" pitchFamily="2" charset="-122"/>
                    </a:rPr>
                    <a:t>and</a:t>
                  </a:r>
                  <a:r>
                    <a:rPr lang="en-US" altLang="zh-CN" sz="1400" b="1" dirty="0" smtClean="0">
                      <a:latin typeface="Candara" pitchFamily="34" charset="0"/>
                      <a:ea typeface="华文新魏" pitchFamily="2" charset="-122"/>
                    </a:rPr>
                    <a:t> c</a:t>
                  </a:r>
                  <a:r>
                    <a:rPr lang="en-US" altLang="zh-CN" sz="1400" b="1" dirty="0" smtClean="0">
                      <a:latin typeface="Candara" pitchFamily="34" charset="0"/>
                      <a:ea typeface="华文新魏" pitchFamily="2" charset="-122"/>
                    </a:rPr>
                    <a:t>ollecting</a:t>
                  </a:r>
                  <a:r>
                    <a:rPr lang="en-US" altLang="zh-CN" sz="1400" dirty="0" smtClean="0">
                      <a:latin typeface="Candara" pitchFamily="34" charset="0"/>
                      <a:ea typeface="华文新魏" pitchFamily="2" charset="-122"/>
                    </a:rPr>
                    <a:t> </a:t>
                  </a:r>
                  <a:r>
                    <a:rPr lang="en-US" altLang="zh-CN" sz="1400" dirty="0" smtClean="0">
                      <a:latin typeface="Candara" pitchFamily="34" charset="0"/>
                      <a:ea typeface="华文新魏" pitchFamily="2" charset="-122"/>
                    </a:rPr>
                    <a:t>traces</a:t>
                  </a:r>
                  <a:endParaRPr lang="zh-CN" altLang="en-US" sz="1400" dirty="0">
                    <a:latin typeface="Candara" pitchFamily="34" charset="0"/>
                    <a:ea typeface="华文新魏" pitchFamily="2" charset="-122"/>
                  </a:endParaRPr>
                </a:p>
              </p:txBody>
            </p:sp>
          </p:grpSp>
          <p:sp>
            <p:nvSpPr>
              <p:cNvPr id="11" name="矩形 10"/>
              <p:cNvSpPr/>
              <p:nvPr/>
            </p:nvSpPr>
            <p:spPr>
              <a:xfrm>
                <a:off x="1835696" y="4293096"/>
                <a:ext cx="6624736" cy="1746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ndara" pitchFamily="34" charset="0"/>
                </a:endParaRPr>
              </a:p>
            </p:txBody>
          </p:sp>
          <p:cxnSp>
            <p:nvCxnSpPr>
              <p:cNvPr id="12" name="直接连接符 11"/>
              <p:cNvCxnSpPr/>
              <p:nvPr/>
            </p:nvCxnSpPr>
            <p:spPr>
              <a:xfrm>
                <a:off x="3419872" y="4293096"/>
                <a:ext cx="0" cy="1746776"/>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cxnSp>
            <p:nvCxnSpPr>
              <p:cNvPr id="13" name="直接连接符 12"/>
              <p:cNvCxnSpPr/>
              <p:nvPr/>
            </p:nvCxnSpPr>
            <p:spPr>
              <a:xfrm>
                <a:off x="5148064" y="4293096"/>
                <a:ext cx="0" cy="1746776"/>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a:off x="6876256" y="4286746"/>
                <a:ext cx="0" cy="1753126"/>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sp>
            <p:nvSpPr>
              <p:cNvPr id="15" name="TextBox 55"/>
              <p:cNvSpPr txBox="1">
                <a:spLocks noChangeArrowheads="1"/>
              </p:cNvSpPr>
              <p:nvPr/>
            </p:nvSpPr>
            <p:spPr bwMode="auto">
              <a:xfrm>
                <a:off x="7585324" y="4887744"/>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kumimoji="0" lang="en-US" altLang="zh-CN" sz="1800" b="1" dirty="0">
                    <a:latin typeface="Candara" pitchFamily="34" charset="0"/>
                  </a:rPr>
                  <a:t>…</a:t>
                </a:r>
                <a:endParaRPr kumimoji="0" lang="zh-CN" altLang="en-US" sz="1800" b="1" dirty="0">
                  <a:latin typeface="Candara" pitchFamily="34" charset="0"/>
                </a:endParaRPr>
              </a:p>
            </p:txBody>
          </p:sp>
        </p:grpSp>
        <p:cxnSp>
          <p:nvCxnSpPr>
            <p:cNvPr id="30" name="直接箭头连接符 29"/>
            <p:cNvCxnSpPr/>
            <p:nvPr/>
          </p:nvCxnSpPr>
          <p:spPr>
            <a:xfrm>
              <a:off x="2771800" y="3293949"/>
              <a:ext cx="317768"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4542264" y="3309918"/>
              <a:ext cx="317768"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270456" y="3309918"/>
              <a:ext cx="317768"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2067695" y="4077072"/>
            <a:ext cx="5217318" cy="225078"/>
            <a:chOff x="2067695" y="4077072"/>
            <a:chExt cx="5217318" cy="225078"/>
          </a:xfrm>
        </p:grpSpPr>
        <p:cxnSp>
          <p:nvCxnSpPr>
            <p:cNvPr id="45" name="直接箭头连接符 44"/>
            <p:cNvCxnSpPr/>
            <p:nvPr/>
          </p:nvCxnSpPr>
          <p:spPr>
            <a:xfrm>
              <a:off x="7266795" y="4077072"/>
              <a:ext cx="0" cy="225078"/>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V="1">
              <a:off x="2087725" y="4077072"/>
              <a:ext cx="0" cy="216024"/>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a:off x="2067695" y="4283571"/>
              <a:ext cx="5217318" cy="9525"/>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a:off x="899592" y="4437112"/>
            <a:ext cx="7920880" cy="400110"/>
          </a:xfrm>
          <a:prstGeom prst="rect">
            <a:avLst/>
          </a:prstGeom>
          <a:noFill/>
        </p:spPr>
        <p:txBody>
          <a:bodyPr wrap="square" rtlCol="0">
            <a:spAutoFit/>
          </a:bodyPr>
          <a:lstStyle/>
          <a:p>
            <a:r>
              <a:rPr lang="en-US" altLang="zh-CN" sz="2000" dirty="0">
                <a:latin typeface="Candara" pitchFamily="34" charset="0"/>
                <a:ea typeface="华文新魏" pitchFamily="2" charset="-122"/>
                <a:cs typeface="Times New Roman" pitchFamily="18" charset="0"/>
              </a:rPr>
              <a:t>2. M</a:t>
            </a:r>
            <a:r>
              <a:rPr lang="en-US" altLang="zh-CN" sz="2000" dirty="0" smtClean="0">
                <a:latin typeface="Candara" pitchFamily="34" charset="0"/>
                <a:ea typeface="华文新魏" pitchFamily="2" charset="-122"/>
                <a:cs typeface="Times New Roman" pitchFamily="18" charset="0"/>
              </a:rPr>
              <a:t>anually synthesized </a:t>
            </a:r>
            <a:r>
              <a:rPr lang="en-US" altLang="zh-CN" sz="2000" dirty="0">
                <a:latin typeface="Candara" pitchFamily="34" charset="0"/>
                <a:ea typeface="华文新魏" pitchFamily="2" charset="-122"/>
                <a:cs typeface="Times New Roman" pitchFamily="18" charset="0"/>
              </a:rPr>
              <a:t>traces are </a:t>
            </a:r>
            <a:r>
              <a:rPr lang="en-US" altLang="zh-CN" sz="2000" dirty="0" smtClean="0">
                <a:latin typeface="Candara" pitchFamily="34" charset="0"/>
                <a:ea typeface="华文新魏" pitchFamily="2" charset="-122"/>
                <a:cs typeface="Times New Roman" pitchFamily="18" charset="0"/>
              </a:rPr>
              <a:t>weak </a:t>
            </a:r>
            <a:r>
              <a:rPr lang="en-US" altLang="zh-CN" sz="2000" dirty="0">
                <a:latin typeface="Candara" pitchFamily="34" charset="0"/>
                <a:ea typeface="华文新魏" pitchFamily="2" charset="-122"/>
                <a:cs typeface="Times New Roman" pitchFamily="18" charset="0"/>
              </a:rPr>
              <a:t>in authenticity and </a:t>
            </a:r>
            <a:r>
              <a:rPr lang="en-US" altLang="zh-CN" sz="2000" dirty="0" smtClean="0">
                <a:latin typeface="Candara" pitchFamily="34" charset="0"/>
                <a:ea typeface="华文新魏" pitchFamily="2" charset="-122"/>
                <a:cs typeface="Times New Roman" pitchFamily="18" charset="0"/>
              </a:rPr>
              <a:t>usability.</a:t>
            </a:r>
          </a:p>
        </p:txBody>
      </p:sp>
      <p:sp>
        <p:nvSpPr>
          <p:cNvPr id="67" name="TextBox 66"/>
          <p:cNvSpPr txBox="1"/>
          <p:nvPr/>
        </p:nvSpPr>
        <p:spPr>
          <a:xfrm>
            <a:off x="899592" y="4797152"/>
            <a:ext cx="7920880" cy="707886"/>
          </a:xfrm>
          <a:prstGeom prst="rect">
            <a:avLst/>
          </a:prstGeom>
          <a:noFill/>
        </p:spPr>
        <p:txBody>
          <a:bodyPr wrap="square" rtlCol="0">
            <a:spAutoFit/>
          </a:bodyPr>
          <a:lstStyle/>
          <a:p>
            <a:r>
              <a:rPr lang="en-US" altLang="zh-CN" sz="2000" dirty="0">
                <a:latin typeface="Candara" pitchFamily="34" charset="0"/>
                <a:ea typeface="华文新魏" pitchFamily="2" charset="-122"/>
                <a:cs typeface="Times New Roman" pitchFamily="18" charset="0"/>
              </a:rPr>
              <a:t>3. </a:t>
            </a:r>
            <a:r>
              <a:rPr lang="en-US" altLang="zh-CN" sz="2000" dirty="0" smtClean="0">
                <a:latin typeface="Candara" pitchFamily="34" charset="0"/>
                <a:ea typeface="华文新魏" pitchFamily="2" charset="-122"/>
                <a:cs typeface="Times New Roman" pitchFamily="18" charset="0"/>
              </a:rPr>
              <a:t>There </a:t>
            </a:r>
            <a:r>
              <a:rPr lang="en-US" altLang="zh-CN" sz="2000" dirty="0">
                <a:latin typeface="Candara" pitchFamily="34" charset="0"/>
                <a:ea typeface="华文新魏" pitchFamily="2" charset="-122"/>
                <a:cs typeface="Times New Roman" pitchFamily="18" charset="0"/>
              </a:rPr>
              <a:t>is few data set of </a:t>
            </a:r>
            <a:r>
              <a:rPr lang="en-US" altLang="zh-CN" sz="2000" dirty="0" smtClean="0">
                <a:latin typeface="Candara" pitchFamily="34" charset="0"/>
                <a:ea typeface="华文新魏" pitchFamily="2" charset="-122"/>
                <a:cs typeface="Times New Roman" pitchFamily="18" charset="0"/>
              </a:rPr>
              <a:t>trace existing </a:t>
            </a:r>
            <a:r>
              <a:rPr lang="en-US" altLang="zh-CN" sz="2000" dirty="0">
                <a:latin typeface="Candara" pitchFamily="34" charset="0"/>
                <a:ea typeface="华文新魏" pitchFamily="2" charset="-122"/>
                <a:cs typeface="Times New Roman" pitchFamily="18" charset="0"/>
              </a:rPr>
              <a:t>in </a:t>
            </a:r>
            <a:r>
              <a:rPr lang="en-US" altLang="zh-CN" sz="2000" dirty="0" smtClean="0">
                <a:latin typeface="Candara" pitchFamily="34" charset="0"/>
                <a:ea typeface="华文新魏" pitchFamily="2" charset="-122"/>
                <a:cs typeface="Times New Roman" pitchFamily="18" charset="0"/>
              </a:rPr>
              <a:t>academia </a:t>
            </a:r>
          </a:p>
          <a:p>
            <a:r>
              <a:rPr lang="en-US" altLang="zh-CN" sz="2000" dirty="0">
                <a:latin typeface="Candara" pitchFamily="34" charset="0"/>
                <a:ea typeface="华文新魏" pitchFamily="2" charset="-122"/>
                <a:cs typeface="Times New Roman" pitchFamily="18" charset="0"/>
              </a:rPr>
              <a:t> </a:t>
            </a:r>
            <a:r>
              <a:rPr lang="en-US" altLang="zh-CN" sz="2000" dirty="0" smtClean="0">
                <a:latin typeface="Candara" pitchFamily="34" charset="0"/>
                <a:ea typeface="华文新魏" pitchFamily="2" charset="-122"/>
                <a:cs typeface="Times New Roman" pitchFamily="18" charset="0"/>
              </a:rPr>
              <a:t>   and industry.</a:t>
            </a:r>
          </a:p>
        </p:txBody>
      </p:sp>
      <p:sp>
        <p:nvSpPr>
          <p:cNvPr id="69" name="TextBox 68"/>
          <p:cNvSpPr txBox="1"/>
          <p:nvPr/>
        </p:nvSpPr>
        <p:spPr>
          <a:xfrm>
            <a:off x="899592" y="5457418"/>
            <a:ext cx="6191032" cy="707886"/>
          </a:xfrm>
          <a:prstGeom prst="rect">
            <a:avLst/>
          </a:prstGeom>
          <a:noFill/>
        </p:spPr>
        <p:txBody>
          <a:bodyPr wrap="square" rtlCol="0">
            <a:spAutoFit/>
          </a:bodyPr>
          <a:lstStyle/>
          <a:p>
            <a:r>
              <a:rPr lang="en-US" altLang="zh-CN" sz="2000" dirty="0" smtClean="0">
                <a:latin typeface="Candara" pitchFamily="34" charset="0"/>
                <a:ea typeface="华文新魏" pitchFamily="2" charset="-122"/>
                <a:cs typeface="Times New Roman" pitchFamily="18" charset="0"/>
              </a:rPr>
              <a:t>4. Companies </a:t>
            </a:r>
            <a:r>
              <a:rPr lang="en-US" altLang="zh-CN" sz="2000" dirty="0">
                <a:latin typeface="Candara" pitchFamily="34" charset="0"/>
                <a:ea typeface="华文新魏" pitchFamily="2" charset="-122"/>
                <a:cs typeface="Times New Roman" pitchFamily="18" charset="0"/>
              </a:rPr>
              <a:t>do not want to release their </a:t>
            </a:r>
            <a:r>
              <a:rPr lang="en-US" altLang="zh-CN" sz="2000" dirty="0" smtClean="0">
                <a:latin typeface="Candara" pitchFamily="34" charset="0"/>
                <a:ea typeface="华文新魏" pitchFamily="2" charset="-122"/>
                <a:cs typeface="Times New Roman" pitchFamily="18" charset="0"/>
              </a:rPr>
              <a:t>traces which</a:t>
            </a:r>
          </a:p>
          <a:p>
            <a:r>
              <a:rPr lang="en-US" altLang="zh-CN" sz="2000" dirty="0">
                <a:latin typeface="Candara" pitchFamily="34" charset="0"/>
                <a:ea typeface="华文新魏" pitchFamily="2" charset="-122"/>
                <a:cs typeface="Times New Roman" pitchFamily="18" charset="0"/>
              </a:rPr>
              <a:t> </a:t>
            </a:r>
            <a:r>
              <a:rPr lang="en-US" altLang="zh-CN" sz="2000" dirty="0" smtClean="0">
                <a:latin typeface="Candara" pitchFamily="34" charset="0"/>
                <a:ea typeface="华文新魏" pitchFamily="2" charset="-122"/>
                <a:cs typeface="Times New Roman" pitchFamily="18" charset="0"/>
              </a:rPr>
              <a:t>    </a:t>
            </a:r>
            <a:r>
              <a:rPr lang="en-US" altLang="zh-CN" sz="2000" dirty="0">
                <a:latin typeface="Candara" pitchFamily="34" charset="0"/>
                <a:ea typeface="华文新魏" pitchFamily="2" charset="-122"/>
                <a:cs typeface="Times New Roman" pitchFamily="18" charset="0"/>
              </a:rPr>
              <a:t>record the internal details of their </a:t>
            </a:r>
            <a:r>
              <a:rPr lang="en-US" altLang="zh-CN" sz="2000" dirty="0" smtClean="0">
                <a:latin typeface="Candara" pitchFamily="34" charset="0"/>
                <a:ea typeface="华文新魏" pitchFamily="2" charset="-122"/>
                <a:cs typeface="Times New Roman" pitchFamily="18" charset="0"/>
              </a:rPr>
              <a:t>systems.</a:t>
            </a:r>
          </a:p>
        </p:txBody>
      </p:sp>
      <p:pic>
        <p:nvPicPr>
          <p:cNvPr id="7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0624" y="4882783"/>
            <a:ext cx="1132843" cy="1744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7</a:t>
            </a:fld>
            <a:endParaRPr lang="zh-CN" altLang="en-US" dirty="0"/>
          </a:p>
        </p:txBody>
      </p:sp>
    </p:spTree>
    <p:extLst>
      <p:ext uri="{BB962C8B-B14F-4D97-AF65-F5344CB8AC3E}">
        <p14:creationId xmlns:p14="http://schemas.microsoft.com/office/powerpoint/2010/main" val="16401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7" grpId="0"/>
      <p:bldP spid="66" grpId="0"/>
      <p:bldP spid="67" grpId="0"/>
      <p:bldP spid="6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0"/>
            <a:ext cx="9144000" cy="692696"/>
          </a:xfrm>
        </p:spPr>
        <p:txBody>
          <a:bodyPr anchor="b" anchorCtr="1">
            <a:normAutofit/>
          </a:bodyPr>
          <a:lstStyle/>
          <a:p>
            <a:r>
              <a:rPr lang="en-US" altLang="zh-CN" sz="3600" dirty="0" smtClean="0">
                <a:latin typeface="High Tower Text" pitchFamily="18" charset="0"/>
              </a:rPr>
              <a:t>Motivation</a:t>
            </a:r>
            <a:endParaRPr lang="zh-CN" altLang="en-US" sz="3600" dirty="0">
              <a:latin typeface="High Tower Text" pitchFamily="18" charset="0"/>
            </a:endParaRPr>
          </a:p>
        </p:txBody>
      </p:sp>
      <p:grpSp>
        <p:nvGrpSpPr>
          <p:cNvPr id="3" name="组合 2"/>
          <p:cNvGrpSpPr/>
          <p:nvPr/>
        </p:nvGrpSpPr>
        <p:grpSpPr>
          <a:xfrm>
            <a:off x="2277751" y="3047364"/>
            <a:ext cx="4140460" cy="3549988"/>
            <a:chOff x="4507978" y="243396"/>
            <a:chExt cx="4140460" cy="3549988"/>
          </a:xfrm>
        </p:grpSpPr>
        <p:sp>
          <p:nvSpPr>
            <p:cNvPr id="5" name="TextBox 4"/>
            <p:cNvSpPr txBox="1"/>
            <p:nvPr/>
          </p:nvSpPr>
          <p:spPr>
            <a:xfrm>
              <a:off x="4507978" y="3424052"/>
              <a:ext cx="4140460" cy="369332"/>
            </a:xfrm>
            <a:prstGeom prst="rect">
              <a:avLst/>
            </a:prstGeom>
            <a:noFill/>
          </p:spPr>
          <p:txBody>
            <a:bodyPr wrap="square" rtlCol="0">
              <a:spAutoFit/>
            </a:bodyPr>
            <a:lstStyle/>
            <a:p>
              <a:pPr algn="ctr"/>
              <a:r>
                <a:rPr lang="en-US" altLang="zh-CN" b="1" dirty="0" err="1" smtClean="0">
                  <a:latin typeface="Candara" pitchFamily="34" charset="0"/>
                  <a:ea typeface="华文新魏" pitchFamily="2" charset="-122"/>
                </a:rPr>
                <a:t>TraceBench</a:t>
              </a:r>
              <a:endParaRPr lang="zh-CN" altLang="en-US" b="1" dirty="0">
                <a:latin typeface="Candara" pitchFamily="34" charset="0"/>
                <a:ea typeface="华文新魏" pitchFamily="2" charset="-122"/>
              </a:endParaRPr>
            </a:p>
          </p:txBody>
        </p:sp>
        <p:grpSp>
          <p:nvGrpSpPr>
            <p:cNvPr id="6" name="组合 5"/>
            <p:cNvGrpSpPr/>
            <p:nvPr/>
          </p:nvGrpSpPr>
          <p:grpSpPr>
            <a:xfrm>
              <a:off x="4507978" y="243396"/>
              <a:ext cx="4140460" cy="3180656"/>
              <a:chOff x="4507978" y="243396"/>
              <a:chExt cx="4140460" cy="3180656"/>
            </a:xfrm>
          </p:grpSpPr>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6420" y="1242400"/>
                <a:ext cx="838020" cy="830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6420" y="2242371"/>
                <a:ext cx="1901788" cy="99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05839" y="340643"/>
                <a:ext cx="3808147" cy="826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4507978" y="243396"/>
                <a:ext cx="4140460" cy="3180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86605" y="2339203"/>
                <a:ext cx="1900121" cy="94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73681" y="1499210"/>
                <a:ext cx="586175" cy="856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34992" y="1296116"/>
                <a:ext cx="1686432" cy="946254"/>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grpSp>
      <p:pic>
        <p:nvPicPr>
          <p:cNvPr id="16" name="Picture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512" y="4208709"/>
            <a:ext cx="1771923" cy="2028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上箭头 37"/>
          <p:cNvSpPr/>
          <p:nvPr/>
        </p:nvSpPr>
        <p:spPr>
          <a:xfrm>
            <a:off x="3892770" y="2442483"/>
            <a:ext cx="905261" cy="482461"/>
          </a:xfrm>
          <a:prstGeom prst="upArrow">
            <a:avLst/>
          </a:prstGeom>
          <a:solidFill>
            <a:srgbClr val="00B050"/>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00B050"/>
              </a:solidFill>
            </a:endParaRPr>
          </a:p>
        </p:txBody>
      </p:sp>
      <p:grpSp>
        <p:nvGrpSpPr>
          <p:cNvPr id="2" name="组合 1"/>
          <p:cNvGrpSpPr/>
          <p:nvPr/>
        </p:nvGrpSpPr>
        <p:grpSpPr>
          <a:xfrm>
            <a:off x="1979712" y="836713"/>
            <a:ext cx="4690527" cy="1665475"/>
            <a:chOff x="1609665" y="836713"/>
            <a:chExt cx="4690527" cy="1665475"/>
          </a:xfrm>
        </p:grpSpPr>
        <p:grpSp>
          <p:nvGrpSpPr>
            <p:cNvPr id="17" name="组合 16"/>
            <p:cNvGrpSpPr/>
            <p:nvPr/>
          </p:nvGrpSpPr>
          <p:grpSpPr>
            <a:xfrm>
              <a:off x="1609665" y="836713"/>
              <a:ext cx="4690527" cy="1368152"/>
              <a:chOff x="1953386" y="4437111"/>
              <a:chExt cx="5195651" cy="1678969"/>
            </a:xfrm>
          </p:grpSpPr>
          <p:grpSp>
            <p:nvGrpSpPr>
              <p:cNvPr id="18" name="组合 17"/>
              <p:cNvGrpSpPr/>
              <p:nvPr/>
            </p:nvGrpSpPr>
            <p:grpSpPr>
              <a:xfrm>
                <a:off x="2190913" y="4531152"/>
                <a:ext cx="4643955" cy="1584928"/>
                <a:chOff x="2176492" y="908155"/>
                <a:chExt cx="4643955" cy="1584928"/>
              </a:xfrm>
            </p:grpSpPr>
            <p:grpSp>
              <p:nvGrpSpPr>
                <p:cNvPr id="20" name="组合 19"/>
                <p:cNvGrpSpPr/>
                <p:nvPr/>
              </p:nvGrpSpPr>
              <p:grpSpPr>
                <a:xfrm>
                  <a:off x="2360357" y="908155"/>
                  <a:ext cx="4316361" cy="1346119"/>
                  <a:chOff x="2401929" y="908155"/>
                  <a:chExt cx="4316361" cy="1346119"/>
                </a:xfrm>
              </p:grpSpPr>
              <p:pic>
                <p:nvPicPr>
                  <p:cNvPr id="24"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401929" y="997730"/>
                    <a:ext cx="859469" cy="116696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288470" y="908155"/>
                    <a:ext cx="732661" cy="134611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810869" y="956520"/>
                    <a:ext cx="907421" cy="124938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1" name="矩形 20"/>
                <p:cNvSpPr/>
                <p:nvPr/>
              </p:nvSpPr>
              <p:spPr>
                <a:xfrm>
                  <a:off x="2176492" y="2077616"/>
                  <a:ext cx="1316098" cy="415467"/>
                </a:xfrm>
                <a:prstGeom prst="rect">
                  <a:avLst/>
                </a:prstGeom>
              </p:spPr>
              <p:txBody>
                <a:bodyPr wrap="none">
                  <a:spAutoFit/>
                </a:bodyPr>
                <a:lstStyle/>
                <a:p>
                  <a:r>
                    <a:rPr lang="en-US" altLang="zh-CN" sz="1600" dirty="0" smtClean="0">
                      <a:latin typeface="Candara" pitchFamily="34" charset="0"/>
                      <a:ea typeface="华文新魏" pitchFamily="2" charset="-122"/>
                    </a:rPr>
                    <a:t>Supervising</a:t>
                  </a:r>
                  <a:endParaRPr lang="zh-CN" altLang="en-US" sz="1600" dirty="0">
                    <a:latin typeface="Candara" pitchFamily="34" charset="0"/>
                    <a:ea typeface="华文新魏" pitchFamily="2" charset="-122"/>
                  </a:endParaRPr>
                </a:p>
              </p:txBody>
            </p:sp>
            <p:sp>
              <p:nvSpPr>
                <p:cNvPr id="22" name="矩形 21"/>
                <p:cNvSpPr/>
                <p:nvPr/>
              </p:nvSpPr>
              <p:spPr>
                <a:xfrm>
                  <a:off x="4006090" y="2077616"/>
                  <a:ext cx="1134983" cy="415467"/>
                </a:xfrm>
                <a:prstGeom prst="rect">
                  <a:avLst/>
                </a:prstGeom>
              </p:spPr>
              <p:txBody>
                <a:bodyPr wrap="none">
                  <a:spAutoFit/>
                </a:bodyPr>
                <a:lstStyle/>
                <a:p>
                  <a:r>
                    <a:rPr lang="en-US" altLang="zh-CN" sz="1600" dirty="0" smtClean="0">
                      <a:latin typeface="Candara" pitchFamily="34" charset="0"/>
                      <a:ea typeface="华文新魏" pitchFamily="2" charset="-122"/>
                    </a:rPr>
                    <a:t>Analyzing</a:t>
                  </a:r>
                  <a:endParaRPr lang="zh-CN" altLang="en-US" sz="1600" dirty="0">
                    <a:latin typeface="Candara" pitchFamily="34" charset="0"/>
                    <a:ea typeface="华文新魏" pitchFamily="2" charset="-122"/>
                  </a:endParaRPr>
                </a:p>
              </p:txBody>
            </p:sp>
            <p:sp>
              <p:nvSpPr>
                <p:cNvPr id="23" name="矩形 22"/>
                <p:cNvSpPr/>
                <p:nvPr/>
              </p:nvSpPr>
              <p:spPr>
                <a:xfrm>
                  <a:off x="5706772" y="2077616"/>
                  <a:ext cx="1113675" cy="415467"/>
                </a:xfrm>
                <a:prstGeom prst="rect">
                  <a:avLst/>
                </a:prstGeom>
              </p:spPr>
              <p:txBody>
                <a:bodyPr wrap="none">
                  <a:spAutoFit/>
                </a:bodyPr>
                <a:lstStyle/>
                <a:p>
                  <a:r>
                    <a:rPr lang="en-US" altLang="zh-CN" sz="1600" dirty="0" smtClean="0">
                      <a:latin typeface="Candara" pitchFamily="34" charset="0"/>
                      <a:ea typeface="华文新魏" pitchFamily="2" charset="-122"/>
                    </a:rPr>
                    <a:t>Adjusting</a:t>
                  </a:r>
                  <a:endParaRPr lang="zh-CN" altLang="en-US" sz="1600" dirty="0">
                    <a:latin typeface="Candara" pitchFamily="34" charset="0"/>
                    <a:ea typeface="华文新魏" pitchFamily="2" charset="-122"/>
                  </a:endParaRPr>
                </a:p>
              </p:txBody>
            </p:sp>
          </p:grpSp>
          <p:sp>
            <p:nvSpPr>
              <p:cNvPr id="19" name="矩形 18"/>
              <p:cNvSpPr/>
              <p:nvPr/>
            </p:nvSpPr>
            <p:spPr>
              <a:xfrm>
                <a:off x="1953386" y="4437111"/>
                <a:ext cx="5195651" cy="167896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TextBox 38"/>
            <p:cNvSpPr txBox="1"/>
            <p:nvPr/>
          </p:nvSpPr>
          <p:spPr>
            <a:xfrm>
              <a:off x="1609665" y="2132856"/>
              <a:ext cx="4690527" cy="369332"/>
            </a:xfrm>
            <a:prstGeom prst="rect">
              <a:avLst/>
            </a:prstGeom>
            <a:noFill/>
          </p:spPr>
          <p:txBody>
            <a:bodyPr wrap="square" rtlCol="0">
              <a:spAutoFit/>
            </a:bodyPr>
            <a:lstStyle/>
            <a:p>
              <a:pPr algn="ctr"/>
              <a:r>
                <a:rPr lang="en-US" altLang="zh-CN" b="1" dirty="0" smtClean="0">
                  <a:latin typeface="Candara" pitchFamily="34" charset="0"/>
                  <a:ea typeface="华文新魏" pitchFamily="2" charset="-122"/>
                </a:rPr>
                <a:t>Trace-oriented monitoring topics</a:t>
              </a:r>
              <a:endParaRPr lang="zh-CN" altLang="en-US" b="1" dirty="0">
                <a:latin typeface="Candara" pitchFamily="34" charset="0"/>
                <a:ea typeface="华文新魏" pitchFamily="2" charset="-122"/>
              </a:endParaRPr>
            </a:p>
          </p:txBody>
        </p:sp>
      </p:grpSp>
      <p:sp>
        <p:nvSpPr>
          <p:cNvPr id="40" name="TextBox 39"/>
          <p:cNvSpPr txBox="1"/>
          <p:nvPr/>
        </p:nvSpPr>
        <p:spPr>
          <a:xfrm>
            <a:off x="6670238" y="4606096"/>
            <a:ext cx="2473762" cy="1323439"/>
          </a:xfrm>
          <a:prstGeom prst="rect">
            <a:avLst/>
          </a:prstGeom>
          <a:noFill/>
        </p:spPr>
        <p:txBody>
          <a:bodyPr wrap="square" rtlCol="0">
            <a:spAutoFit/>
          </a:bodyPr>
          <a:lstStyle/>
          <a:p>
            <a:r>
              <a:rPr lang="en-US" altLang="zh-CN" sz="2000" dirty="0" smtClean="0">
                <a:latin typeface="Candara" pitchFamily="34" charset="0"/>
                <a:ea typeface="华文新魏" pitchFamily="2" charset="-122"/>
                <a:cs typeface="Times New Roman" pitchFamily="18" charset="0"/>
              </a:rPr>
              <a:t>1. Data Format</a:t>
            </a:r>
          </a:p>
          <a:p>
            <a:r>
              <a:rPr lang="en-US" altLang="zh-CN" sz="2000" dirty="0" smtClean="0">
                <a:latin typeface="Candara" pitchFamily="34" charset="0"/>
                <a:ea typeface="华文新魏" pitchFamily="2" charset="-122"/>
                <a:cs typeface="Times New Roman" pitchFamily="18" charset="0"/>
              </a:rPr>
              <a:t>2. Other Details</a:t>
            </a:r>
            <a:endParaRPr lang="en-US" altLang="zh-CN" sz="2000" dirty="0">
              <a:latin typeface="Candara" pitchFamily="34" charset="0"/>
              <a:ea typeface="华文新魏" pitchFamily="2" charset="-122"/>
              <a:cs typeface="Times New Roman" pitchFamily="18" charset="0"/>
            </a:endParaRPr>
          </a:p>
          <a:p>
            <a:r>
              <a:rPr lang="en-US" altLang="zh-CN" sz="2000" dirty="0" smtClean="0">
                <a:latin typeface="Candara" pitchFamily="34" charset="0"/>
                <a:ea typeface="华文新魏" pitchFamily="2" charset="-122"/>
                <a:cs typeface="Times New Roman" pitchFamily="18" charset="0"/>
              </a:rPr>
              <a:t>3. Applications</a:t>
            </a:r>
          </a:p>
          <a:p>
            <a:r>
              <a:rPr lang="en-US" altLang="zh-CN" sz="2000" dirty="0" smtClean="0">
                <a:latin typeface="Candara" pitchFamily="34" charset="0"/>
                <a:ea typeface="华文新魏" pitchFamily="2" charset="-122"/>
                <a:cs typeface="Times New Roman" pitchFamily="18" charset="0"/>
              </a:rPr>
              <a:t>4. Discusses</a:t>
            </a:r>
          </a:p>
        </p:txBody>
      </p:sp>
      <p:sp>
        <p:nvSpPr>
          <p:cNvPr id="41"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8</a:t>
            </a:fld>
            <a:endParaRPr lang="zh-CN" altLang="en-US" dirty="0"/>
          </a:p>
        </p:txBody>
      </p:sp>
    </p:spTree>
    <p:extLst>
      <p:ext uri="{BB962C8B-B14F-4D97-AF65-F5344CB8AC3E}">
        <p14:creationId xmlns:p14="http://schemas.microsoft.com/office/powerpoint/2010/main" val="180480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24944"/>
            <a:ext cx="9144000" cy="830997"/>
          </a:xfrm>
          <a:prstGeom prst="rect">
            <a:avLst/>
          </a:prstGeom>
          <a:noFill/>
        </p:spPr>
        <p:txBody>
          <a:bodyPr wrap="square" rtlCol="0">
            <a:spAutoFit/>
          </a:bodyPr>
          <a:lstStyle/>
          <a:p>
            <a:pPr algn="ctr"/>
            <a:r>
              <a:rPr lang="en-US" altLang="zh-CN" sz="4800" dirty="0" smtClean="0">
                <a:latin typeface="Simplified Arabic Fixed" pitchFamily="49" charset="-78"/>
                <a:cs typeface="Simplified Arabic Fixed" pitchFamily="49" charset="-78"/>
              </a:rPr>
              <a:t>Data Format</a:t>
            </a:r>
            <a:endParaRPr lang="zh-CN" altLang="en-US" sz="4800" dirty="0">
              <a:latin typeface="Simplified Arabic Fixed" pitchFamily="49" charset="-78"/>
              <a:cs typeface="Simplified Arabic Fixed" pitchFamily="49" charset="-78"/>
            </a:endParaRPr>
          </a:p>
        </p:txBody>
      </p:sp>
      <p:sp>
        <p:nvSpPr>
          <p:cNvPr id="3" name="灯片编号占位符 2"/>
          <p:cNvSpPr>
            <a:spLocks noGrp="1"/>
          </p:cNvSpPr>
          <p:nvPr>
            <p:ph type="sldNum" sz="quarter" idx="12"/>
          </p:nvPr>
        </p:nvSpPr>
        <p:spPr>
          <a:xfrm>
            <a:off x="6553200" y="6356350"/>
            <a:ext cx="2133600" cy="365125"/>
          </a:xfrm>
        </p:spPr>
        <p:txBody>
          <a:bodyPr/>
          <a:lstStyle/>
          <a:p>
            <a:fld id="{0C913308-F349-4B6D-A68A-DD1791B4A57B}" type="slidenum">
              <a:rPr lang="zh-CN" altLang="en-US" smtClean="0"/>
              <a:t>9</a:t>
            </a:fld>
            <a:endParaRPr lang="zh-CN" altLang="en-US" dirty="0"/>
          </a:p>
        </p:txBody>
      </p:sp>
    </p:spTree>
    <p:extLst>
      <p:ext uri="{BB962C8B-B14F-4D97-AF65-F5344CB8AC3E}">
        <p14:creationId xmlns:p14="http://schemas.microsoft.com/office/powerpoint/2010/main" val="2071951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3196</TotalTime>
  <Words>3995</Words>
  <Application>Microsoft Office PowerPoint</Application>
  <PresentationFormat>全屏显示(4:3)</PresentationFormat>
  <Paragraphs>599</Paragraphs>
  <Slides>33</Slides>
  <Notes>33</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TraceBench:  An Open Data Set for  Trace-Oriented Monitoring</vt:lpstr>
      <vt:lpstr>PowerPoint 演示文稿</vt:lpstr>
      <vt:lpstr>Cloud System</vt:lpstr>
      <vt:lpstr>Cloud System</vt:lpstr>
      <vt:lpstr>System Monitoring</vt:lpstr>
      <vt:lpstr>System Monitoring</vt:lpstr>
      <vt:lpstr>Motivation</vt:lpstr>
      <vt:lpstr>Motivation</vt:lpstr>
      <vt:lpstr>PowerPoint 演示文稿</vt:lpstr>
      <vt:lpstr>Trace</vt:lpstr>
      <vt:lpstr>Trace Tree</vt:lpstr>
      <vt:lpstr>Trace Tree</vt:lpstr>
      <vt:lpstr>Samples</vt:lpstr>
      <vt:lpstr>Samples</vt:lpstr>
      <vt:lpstr>Samples</vt:lpstr>
      <vt:lpstr>PowerPoint 演示文稿</vt:lpstr>
      <vt:lpstr>Structure</vt:lpstr>
      <vt:lpstr>Statistics</vt:lpstr>
      <vt:lpstr>Collection Process</vt:lpstr>
      <vt:lpstr>Collection Process</vt:lpstr>
      <vt:lpstr>PowerPoint 演示文稿</vt:lpstr>
      <vt:lpstr>Data Analysis</vt:lpstr>
      <vt:lpstr>Data Analysis</vt:lpstr>
      <vt:lpstr>Detecting Failed Requests</vt:lpstr>
      <vt:lpstr>PowerPoint 演示文稿</vt:lpstr>
      <vt:lpstr>Mining Temporal Invariants</vt:lpstr>
      <vt:lpstr>Mining Temporal Invariants</vt:lpstr>
      <vt:lpstr>Mining Temporal Invariants</vt:lpstr>
      <vt:lpstr>Diagnosing Performance Anomalies</vt:lpstr>
      <vt:lpstr>Diagnosing Performance Anomalies</vt:lpstr>
      <vt:lpstr>PowerPoint 演示文稿</vt:lpstr>
      <vt:lpstr>Discusses</vt:lpstr>
      <vt:lpstr>Thanks and 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wen</dc:creator>
  <cp:lastModifiedBy>wen</cp:lastModifiedBy>
  <cp:revision>376</cp:revision>
  <dcterms:created xsi:type="dcterms:W3CDTF">2014-11-24T01:13:21Z</dcterms:created>
  <dcterms:modified xsi:type="dcterms:W3CDTF">2014-11-26T06:40:13Z</dcterms:modified>
</cp:coreProperties>
</file>