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4"/>
  </p:notesMasterIdLst>
  <p:sldIdLst>
    <p:sldId id="256" r:id="rId2"/>
    <p:sldId id="257" r:id="rId3"/>
    <p:sldId id="259" r:id="rId4"/>
    <p:sldId id="258" r:id="rId5"/>
    <p:sldId id="272" r:id="rId6"/>
    <p:sldId id="271" r:id="rId7"/>
    <p:sldId id="265" r:id="rId8"/>
    <p:sldId id="266" r:id="rId9"/>
    <p:sldId id="267" r:id="rId10"/>
    <p:sldId id="268" r:id="rId11"/>
    <p:sldId id="270" r:id="rId12"/>
    <p:sldId id="269"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00" autoAdjust="0"/>
  </p:normalViewPr>
  <p:slideViewPr>
    <p:cSldViewPr>
      <p:cViewPr varScale="1">
        <p:scale>
          <a:sx n="91" d="100"/>
          <a:sy n="91" d="100"/>
        </p:scale>
        <p:origin x="-221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9B52F2-9F3E-4E0C-9AA8-9BA2C24F9078}" type="datetimeFigureOut">
              <a:rPr lang="zh-CN" altLang="en-US" smtClean="0"/>
              <a:t>2014/4/29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E4837B-E8D8-4E92-9E3B-F5237EC589B8}" type="slidenum">
              <a:rPr lang="zh-CN" altLang="en-US" smtClean="0"/>
              <a:t>‹#›</a:t>
            </a:fld>
            <a:endParaRPr lang="zh-CN" altLang="en-US"/>
          </a:p>
        </p:txBody>
      </p:sp>
    </p:spTree>
    <p:extLst>
      <p:ext uri="{BB962C8B-B14F-4D97-AF65-F5344CB8AC3E}">
        <p14:creationId xmlns:p14="http://schemas.microsoft.com/office/powerpoint/2010/main" val="2426195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The cloud system becomes more and more popular</a:t>
            </a:r>
          </a:p>
          <a:p>
            <a:r>
              <a:rPr lang="en-US" altLang="zh-CN" dirty="0" smtClean="0"/>
              <a:t>2. benefits our daily life, such as online surfing, online shopping, send or</a:t>
            </a:r>
            <a:r>
              <a:rPr lang="en-US" altLang="zh-CN" baseline="0" dirty="0" smtClean="0"/>
              <a:t> receive emails.</a:t>
            </a:r>
            <a:endParaRPr lang="en-US" altLang="zh-CN" dirty="0" smtClean="0"/>
          </a:p>
          <a:p>
            <a:r>
              <a:rPr lang="en-US" altLang="zh-CN" dirty="0" smtClean="0"/>
              <a:t>3. and</a:t>
            </a:r>
            <a:r>
              <a:rPr lang="en-US" altLang="zh-CN" baseline="0" dirty="0" smtClean="0"/>
              <a:t> supports different fields, like transportation, scientific computation, and medical care</a:t>
            </a:r>
          </a:p>
          <a:p>
            <a:r>
              <a:rPr lang="en-US" altLang="zh-CN" baseline="0" dirty="0" smtClean="0"/>
              <a:t>4. At the same time, the cloud systems become more and more large. Microsoft has 218,000 servers in 2008 and announce 1 million last year, which increases nearly 4 times in 5 years.</a:t>
            </a:r>
          </a:p>
          <a:p>
            <a:r>
              <a:rPr lang="en-US" altLang="zh-CN" baseline="0" dirty="0" smtClean="0"/>
              <a:t>5. and the cloud systems also become more and more complex, like systems in Google concurrently applies plenty of services, such as search, mail, advertisement, storage, etc.</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6E4837B-E8D8-4E92-9E3B-F5237EC589B8}" type="slidenum">
              <a:rPr lang="zh-CN" altLang="en-US" smtClean="0"/>
              <a:t>2</a:t>
            </a:fld>
            <a:endParaRPr lang="zh-CN" altLang="en-US"/>
          </a:p>
        </p:txBody>
      </p:sp>
    </p:spTree>
    <p:extLst>
      <p:ext uri="{BB962C8B-B14F-4D97-AF65-F5344CB8AC3E}">
        <p14:creationId xmlns:p14="http://schemas.microsoft.com/office/powerpoint/2010/main" val="289336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collect traces only on a HDFS system</a:t>
            </a:r>
          </a:p>
          <a:p>
            <a:r>
              <a:rPr lang="en-US" altLang="zh-CN" dirty="0" smtClean="0"/>
              <a:t>However, the traces from HDFS are representative</a:t>
            </a:r>
          </a:p>
          <a:p>
            <a:r>
              <a:rPr lang="en-US" altLang="zh-CN" dirty="0" smtClean="0"/>
              <a:t>because HDFS is a widely used system in academia and industry, and many mechanisms and procedures in dealing user requests in HDFS are shared by other systems. </a:t>
            </a:r>
          </a:p>
          <a:p>
            <a:endParaRPr lang="en-US" altLang="zh-CN" dirty="0" smtClean="0"/>
          </a:p>
          <a:p>
            <a:r>
              <a:rPr lang="en-US" altLang="zh-CN" dirty="0" smtClean="0"/>
              <a:t>During collection, the HDFS system </a:t>
            </a:r>
            <a:r>
              <a:rPr lang="en-US" altLang="zh-CN" dirty="0" err="1" smtClean="0"/>
              <a:t>maximumly</a:t>
            </a:r>
            <a:r>
              <a:rPr lang="en-US" altLang="zh-CN" dirty="0" smtClean="0"/>
              <a:t> contains 50 </a:t>
            </a:r>
            <a:r>
              <a:rPr lang="en-US" altLang="zh-CN" dirty="0" err="1" smtClean="0"/>
              <a:t>datanodes</a:t>
            </a:r>
            <a:endParaRPr lang="en-US" altLang="zh-CN" dirty="0" smtClean="0"/>
          </a:p>
          <a:p>
            <a:r>
              <a:rPr lang="en-US" altLang="zh-CN" sz="1200" dirty="0" smtClean="0">
                <a:latin typeface="华文新魏" pitchFamily="2" charset="-122"/>
                <a:ea typeface="华文新魏" pitchFamily="2" charset="-122"/>
              </a:rPr>
              <a:t>It is enough for </a:t>
            </a:r>
            <a:r>
              <a:rPr lang="en-US" altLang="zh-CN" sz="1200" dirty="0" smtClean="0">
                <a:solidFill>
                  <a:srgbClr val="00B050"/>
                </a:solidFill>
                <a:latin typeface="华文新魏" pitchFamily="2" charset="-122"/>
                <a:ea typeface="华文新魏" pitchFamily="2" charset="-122"/>
              </a:rPr>
              <a:t>exhibiting various features </a:t>
            </a:r>
            <a:r>
              <a:rPr lang="en-US" altLang="zh-CN" sz="1200" dirty="0" smtClean="0">
                <a:latin typeface="华文新魏" pitchFamily="2" charset="-122"/>
                <a:ea typeface="华文新魏" pitchFamily="2" charset="-122"/>
              </a:rPr>
              <a:t>of HDFS, because</a:t>
            </a:r>
            <a:endParaRPr lang="en-US" altLang="zh-CN" dirty="0" smtClean="0"/>
          </a:p>
          <a:p>
            <a:r>
              <a:rPr lang="en-US" altLang="zh-CN" dirty="0" smtClean="0"/>
              <a:t>the traces are collected in different scenarios</a:t>
            </a:r>
          </a:p>
          <a:p>
            <a:endParaRPr lang="en-US" altLang="zh-CN" dirty="0" smtClean="0"/>
          </a:p>
          <a:p>
            <a:r>
              <a:rPr lang="en-US" altLang="zh-CN" dirty="0" smtClean="0"/>
              <a:t>Besides the faults we introduce, </a:t>
            </a:r>
            <a:r>
              <a:rPr lang="en-US" altLang="zh-CN" dirty="0" err="1" smtClean="0"/>
              <a:t>manyothers</a:t>
            </a:r>
            <a:r>
              <a:rPr lang="en-US" altLang="zh-CN" dirty="0" smtClean="0"/>
              <a:t> exist. </a:t>
            </a:r>
          </a:p>
          <a:p>
            <a:r>
              <a:rPr lang="en-US" altLang="zh-CN" dirty="0" smtClean="0"/>
              <a:t>Nevertheless, the faults we selected</a:t>
            </a:r>
            <a:r>
              <a:rPr lang="en-US" altLang="zh-CN" baseline="0" dirty="0" smtClean="0"/>
              <a:t> are representative, because</a:t>
            </a:r>
          </a:p>
          <a:p>
            <a:r>
              <a:rPr lang="en-US" altLang="zh-CN" baseline="0" dirty="0" smtClean="0"/>
              <a:t>we consider </a:t>
            </a:r>
            <a:r>
              <a:rPr lang="en-US" altLang="zh-CN" dirty="0" smtClean="0"/>
              <a:t>different fault types</a:t>
            </a:r>
          </a:p>
          <a:p>
            <a:r>
              <a:rPr lang="en-US" altLang="zh-CN" dirty="0" smtClean="0"/>
              <a:t>both </a:t>
            </a:r>
            <a:r>
              <a:rPr lang="en-US" altLang="zh-CN" sz="1200" dirty="0" smtClean="0">
                <a:latin typeface="华文新魏" pitchFamily="2" charset="-122"/>
                <a:ea typeface="华文新魏" pitchFamily="2" charset="-122"/>
                <a:cs typeface="Times New Roman" pitchFamily="18" charset="0"/>
              </a:rPr>
              <a:t>function and performance faults</a:t>
            </a:r>
          </a:p>
          <a:p>
            <a:r>
              <a:rPr lang="en-US" altLang="zh-CN" sz="1200" dirty="0" smtClean="0">
                <a:latin typeface="华文新魏" pitchFamily="2" charset="-122"/>
                <a:ea typeface="华文新魏" pitchFamily="2" charset="-122"/>
                <a:cs typeface="Times New Roman" pitchFamily="18" charset="0"/>
              </a:rPr>
              <a:t>and </a:t>
            </a:r>
            <a:r>
              <a:rPr lang="en-US" altLang="zh-CN" sz="1200" dirty="0" smtClean="0">
                <a:latin typeface="+mn-lt"/>
                <a:ea typeface="+mn-ea"/>
                <a:cs typeface="+mn-cs"/>
              </a:rPr>
              <a:t>choose</a:t>
            </a:r>
            <a:r>
              <a:rPr lang="en-US" altLang="zh-CN" sz="1200" baseline="0" dirty="0" smtClean="0">
                <a:latin typeface="+mn-lt"/>
                <a:ea typeface="+mn-ea"/>
                <a:cs typeface="+mn-cs"/>
              </a:rPr>
              <a:t> </a:t>
            </a:r>
            <a:r>
              <a:rPr lang="en-US" altLang="zh-CN" dirty="0" smtClean="0"/>
              <a:t>the most faults in real systems. </a:t>
            </a:r>
            <a:endParaRPr lang="zh-CN" altLang="en-US" dirty="0"/>
          </a:p>
        </p:txBody>
      </p:sp>
      <p:sp>
        <p:nvSpPr>
          <p:cNvPr id="4" name="灯片编号占位符 3"/>
          <p:cNvSpPr>
            <a:spLocks noGrp="1"/>
          </p:cNvSpPr>
          <p:nvPr>
            <p:ph type="sldNum" sz="quarter" idx="10"/>
          </p:nvPr>
        </p:nvSpPr>
        <p:spPr/>
        <p:txBody>
          <a:bodyPr/>
          <a:lstStyle/>
          <a:p>
            <a:fld id="{76E4837B-E8D8-4E92-9E3B-F5237EC589B8}" type="slidenum">
              <a:rPr lang="zh-CN" altLang="en-US" smtClean="0"/>
              <a:t>11</a:t>
            </a:fld>
            <a:endParaRPr lang="zh-CN" altLang="en-US"/>
          </a:p>
        </p:txBody>
      </p:sp>
    </p:spTree>
    <p:extLst>
      <p:ext uri="{BB962C8B-B14F-4D97-AF65-F5344CB8AC3E}">
        <p14:creationId xmlns:p14="http://schemas.microsoft.com/office/powerpoint/2010/main" val="2326776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thanks for your attention.</a:t>
            </a:r>
            <a:r>
              <a:rPr lang="en-US" altLang="zh-CN" baseline="0" dirty="0" smtClean="0"/>
              <a:t> and any questions?</a:t>
            </a:r>
            <a:endParaRPr lang="zh-CN" altLang="en-US" dirty="0"/>
          </a:p>
        </p:txBody>
      </p:sp>
      <p:sp>
        <p:nvSpPr>
          <p:cNvPr id="4" name="灯片编号占位符 3"/>
          <p:cNvSpPr>
            <a:spLocks noGrp="1"/>
          </p:cNvSpPr>
          <p:nvPr>
            <p:ph type="sldNum" sz="quarter" idx="10"/>
          </p:nvPr>
        </p:nvSpPr>
        <p:spPr/>
        <p:txBody>
          <a:bodyPr/>
          <a:lstStyle/>
          <a:p>
            <a:fld id="{76E4837B-E8D8-4E92-9E3B-F5237EC589B8}" type="slidenum">
              <a:rPr lang="zh-CN" altLang="en-US" smtClean="0"/>
              <a:t>12</a:t>
            </a:fld>
            <a:endParaRPr lang="zh-CN" altLang="en-US"/>
          </a:p>
        </p:txBody>
      </p:sp>
    </p:spTree>
    <p:extLst>
      <p:ext uri="{BB962C8B-B14F-4D97-AF65-F5344CB8AC3E}">
        <p14:creationId xmlns:p14="http://schemas.microsoft.com/office/powerpoint/2010/main" val="1041667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 There</a:t>
            </a:r>
            <a:r>
              <a:rPr lang="en-US" altLang="zh-CN" baseline="0" dirty="0" smtClean="0"/>
              <a:t>fore, </a:t>
            </a:r>
            <a:r>
              <a:rPr lang="en-US" altLang="zh-CN" sz="1200" b="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新魏" pitchFamily="2" charset="-122"/>
                <a:ea typeface="华文新魏" pitchFamily="2" charset="-122"/>
              </a:rPr>
              <a:t>problems happen more and more often in cloud systems.</a:t>
            </a:r>
          </a:p>
          <a:p>
            <a:endParaRPr lang="en-US" altLang="zh-CN" b="0" dirty="0" smtClean="0"/>
          </a:p>
        </p:txBody>
      </p:sp>
      <p:sp>
        <p:nvSpPr>
          <p:cNvPr id="4" name="灯片编号占位符 3"/>
          <p:cNvSpPr>
            <a:spLocks noGrp="1"/>
          </p:cNvSpPr>
          <p:nvPr>
            <p:ph type="sldNum" sz="quarter" idx="10"/>
          </p:nvPr>
        </p:nvSpPr>
        <p:spPr/>
        <p:txBody>
          <a:bodyPr/>
          <a:lstStyle/>
          <a:p>
            <a:fld id="{76E4837B-E8D8-4E92-9E3B-F5237EC589B8}" type="slidenum">
              <a:rPr lang="zh-CN" altLang="en-US" smtClean="0"/>
              <a:t>3</a:t>
            </a:fld>
            <a:endParaRPr lang="zh-CN" altLang="en-US"/>
          </a:p>
        </p:txBody>
      </p:sp>
    </p:spTree>
    <p:extLst>
      <p:ext uri="{BB962C8B-B14F-4D97-AF65-F5344CB8AC3E}">
        <p14:creationId xmlns:p14="http://schemas.microsoft.com/office/powerpoint/2010/main" val="289336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新魏" pitchFamily="2" charset="-122"/>
                <a:ea typeface="华文新魏" pitchFamily="2" charset="-122"/>
              </a:rPr>
              <a:t>1. For example, in August 2013, the systems of Apple, Google, Microsoft and Amazon were crashed successively for different reasons.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新魏" pitchFamily="2" charset="-122"/>
                <a:ea typeface="华文新魏" pitchFamily="2" charset="-122"/>
              </a:rPr>
              <a:t>2. These problems usually</a:t>
            </a:r>
            <a:r>
              <a:rPr lang="en-US" altLang="zh-CN" sz="1200" b="0" spc="50" baseline="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新魏" pitchFamily="2" charset="-122"/>
                <a:ea typeface="华文新魏" pitchFamily="2" charset="-122"/>
              </a:rPr>
              <a:t> </a:t>
            </a:r>
            <a:r>
              <a:rPr lang="en-US" altLang="zh-CN" sz="1200" b="0" i="0" u="none" strike="noStrike" kern="1200" baseline="0" dirty="0" smtClean="0">
                <a:solidFill>
                  <a:schemeClr val="tx1"/>
                </a:solidFill>
                <a:latin typeface="+mn-lt"/>
                <a:ea typeface="+mn-ea"/>
                <a:cs typeface="+mn-cs"/>
              </a:rPr>
              <a:t>bring enormous loss, Amazon lost 7 million dollars in less than 100 minutes during the meltdown last year, while Google lost 550; 000 dollars in 5 minutes, and the global internet traffic dropped 40%.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华文新魏" pitchFamily="2" charset="-122"/>
                <a:ea typeface="华文新魏" pitchFamily="2" charset="-122"/>
                <a:cs typeface="Times New Roman" pitchFamily="18" charset="0"/>
              </a:rPr>
              <a:t>3. Trace-oriented monitoring is one of the methods to improve system reliability at runtime.</a:t>
            </a:r>
            <a:endParaRPr lang="zh-CN" altLang="en-US" sz="1200" dirty="0" smtClean="0">
              <a:latin typeface="华文新魏" pitchFamily="2" charset="-122"/>
              <a:ea typeface="华文新魏" pitchFamily="2" charset="-122"/>
              <a:cs typeface="Times New Roman" pitchFamily="18" charset="0"/>
            </a:endParaRPr>
          </a:p>
          <a:p>
            <a:r>
              <a:rPr lang="en-US" altLang="zh-CN" sz="1200" b="0" i="0" u="none" strike="noStrike" kern="1200" baseline="0" dirty="0" smtClean="0">
                <a:solidFill>
                  <a:schemeClr val="tx1"/>
                </a:solidFill>
                <a:latin typeface="+mn-lt"/>
                <a:ea typeface="+mn-ea"/>
                <a:cs typeface="+mn-cs"/>
              </a:rPr>
              <a:t>4. With the data recorded by tracing systems, namely trace, </a:t>
            </a:r>
          </a:p>
          <a:p>
            <a:r>
              <a:rPr lang="en-US" altLang="zh-CN" sz="1200" b="0" i="0" u="none" strike="noStrike" kern="1200" baseline="0" dirty="0" smtClean="0">
                <a:solidFill>
                  <a:schemeClr val="tx1"/>
                </a:solidFill>
                <a:latin typeface="+mn-lt"/>
                <a:ea typeface="+mn-ea"/>
                <a:cs typeface="+mn-cs"/>
              </a:rPr>
              <a:t>5. many activities can be carried out, such as fault detection, fault diagnosis, and even remediation.</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6E4837B-E8D8-4E92-9E3B-F5237EC589B8}" type="slidenum">
              <a:rPr lang="zh-CN" altLang="en-US" smtClean="0"/>
              <a:t>4</a:t>
            </a:fld>
            <a:endParaRPr lang="zh-CN" altLang="en-US"/>
          </a:p>
        </p:txBody>
      </p:sp>
    </p:spTree>
    <p:extLst>
      <p:ext uri="{BB962C8B-B14F-4D97-AF65-F5344CB8AC3E}">
        <p14:creationId xmlns:p14="http://schemas.microsoft.com/office/powerpoint/2010/main" val="289336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1. However, there is no freely available trace data set existing in academia and industry.</a:t>
            </a:r>
          </a:p>
          <a:p>
            <a:endParaRPr lang="zh-CN" altLang="en-US" dirty="0"/>
          </a:p>
        </p:txBody>
      </p:sp>
      <p:sp>
        <p:nvSpPr>
          <p:cNvPr id="4" name="灯片编号占位符 3"/>
          <p:cNvSpPr>
            <a:spLocks noGrp="1"/>
          </p:cNvSpPr>
          <p:nvPr>
            <p:ph type="sldNum" sz="quarter" idx="10"/>
          </p:nvPr>
        </p:nvSpPr>
        <p:spPr/>
        <p:txBody>
          <a:bodyPr/>
          <a:lstStyle/>
          <a:p>
            <a:fld id="{76E4837B-E8D8-4E92-9E3B-F5237EC589B8}" type="slidenum">
              <a:rPr lang="zh-CN" altLang="en-US" smtClean="0"/>
              <a:t>5</a:t>
            </a:fld>
            <a:endParaRPr lang="zh-CN" altLang="en-US"/>
          </a:p>
        </p:txBody>
      </p:sp>
    </p:spTree>
    <p:extLst>
      <p:ext uri="{BB962C8B-B14F-4D97-AF65-F5344CB8AC3E}">
        <p14:creationId xmlns:p14="http://schemas.microsoft.com/office/powerpoint/2010/main" val="289336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1. As a result, before starting a certain trace-based research, plenty of work need to be done first, including choosing or even implementing a tracing system, instrumenting a target system, deploying the instrumented system, collecting different kinds of traces, and so on</a:t>
            </a:r>
          </a:p>
          <a:p>
            <a:r>
              <a:rPr lang="en-US" altLang="zh-CN" sz="1200" b="0" i="0" u="none" strike="noStrike" kern="1200" baseline="0" dirty="0" smtClean="0">
                <a:solidFill>
                  <a:schemeClr val="tx1"/>
                </a:solidFill>
                <a:latin typeface="+mn-lt"/>
                <a:ea typeface="+mn-ea"/>
                <a:cs typeface="+mn-cs"/>
              </a:rPr>
              <a:t>2. which is a tedious and time-consuming process. Actually, the lack of trace data hinders the development of trace-based research.</a:t>
            </a:r>
          </a:p>
          <a:p>
            <a:r>
              <a:rPr lang="en-US" altLang="zh-CN" sz="1200" b="0" i="0" u="none" strike="noStrike" kern="1200" baseline="0" dirty="0" smtClean="0">
                <a:solidFill>
                  <a:schemeClr val="tx1"/>
                </a:solidFill>
                <a:latin typeface="+mn-lt"/>
                <a:ea typeface="+mn-ea"/>
                <a:cs typeface="+mn-cs"/>
              </a:rPr>
              <a:t>3. So, we are </a:t>
            </a:r>
            <a:r>
              <a:rPr lang="en-US" altLang="zh-CN" dirty="0" smtClean="0">
                <a:latin typeface="华文新魏" pitchFamily="2" charset="-122"/>
                <a:ea typeface="华文新魏" pitchFamily="2" charset="-122"/>
              </a:rPr>
              <a:t>collecting a trace data set,</a:t>
            </a:r>
          </a:p>
          <a:p>
            <a:r>
              <a:rPr lang="en-US" altLang="zh-CN" sz="1200" b="0" i="0" u="none" strike="noStrike" kern="1200" baseline="0" dirty="0" smtClean="0">
                <a:solidFill>
                  <a:schemeClr val="tx1"/>
                </a:solidFill>
                <a:latin typeface="华文新魏" pitchFamily="2" charset="-122"/>
                <a:ea typeface="华文新魏" pitchFamily="2" charset="-122"/>
                <a:cs typeface="+mn-cs"/>
              </a:rPr>
              <a:t>4. With the data set, many trace-based research can be simply carried on, saving many heavy jobs.</a:t>
            </a:r>
            <a:endParaRPr lang="en-US" altLang="zh-CN" sz="1200" b="0" i="0" u="none" strike="noStrike" kern="1200" baseline="0" dirty="0" smtClean="0">
              <a:solidFill>
                <a:schemeClr val="tx1"/>
              </a:solidFill>
              <a:latin typeface="+mn-lt"/>
              <a:ea typeface="+mn-ea"/>
              <a:cs typeface="+mn-cs"/>
            </a:endParaRPr>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76E4837B-E8D8-4E92-9E3B-F5237EC589B8}" type="slidenum">
              <a:rPr lang="zh-CN" altLang="en-US" smtClean="0"/>
              <a:t>6</a:t>
            </a:fld>
            <a:endParaRPr lang="zh-CN" altLang="en-US"/>
          </a:p>
        </p:txBody>
      </p:sp>
    </p:spTree>
    <p:extLst>
      <p:ext uri="{BB962C8B-B14F-4D97-AF65-F5344CB8AC3E}">
        <p14:creationId xmlns:p14="http://schemas.microsoft.com/office/powerpoint/2010/main" val="289336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Each element in our data set is a trace, </a:t>
            </a:r>
          </a:p>
          <a:p>
            <a:r>
              <a:rPr lang="en-US" altLang="zh-CN" sz="1200" b="0" i="0" u="none" strike="noStrike" kern="1200" baseline="0" dirty="0" smtClean="0">
                <a:solidFill>
                  <a:schemeClr val="tx1"/>
                </a:solidFill>
                <a:latin typeface="+mn-lt"/>
                <a:ea typeface="+mn-ea"/>
                <a:cs typeface="+mn-cs"/>
              </a:rPr>
              <a:t>which records the execution path of a user request.</a:t>
            </a:r>
          </a:p>
          <a:p>
            <a:r>
              <a:rPr lang="en-US" altLang="zh-CN" sz="1200" b="0" i="0" u="none" strike="noStrike" kern="1200" baseline="0" dirty="0" smtClean="0">
                <a:solidFill>
                  <a:schemeClr val="tx1"/>
                </a:solidFill>
                <a:latin typeface="+mn-lt"/>
                <a:ea typeface="+mn-ea"/>
                <a:cs typeface="+mn-cs"/>
              </a:rPr>
              <a:t>A trace consists of the events and the relationships, </a:t>
            </a:r>
          </a:p>
          <a:p>
            <a:r>
              <a:rPr lang="en-US" altLang="zh-CN" sz="1200" b="0" i="0" u="none" strike="noStrike" kern="1200" baseline="0" dirty="0" smtClean="0">
                <a:solidFill>
                  <a:schemeClr val="tx1"/>
                </a:solidFill>
                <a:latin typeface="+mn-lt"/>
                <a:ea typeface="+mn-ea"/>
                <a:cs typeface="+mn-cs"/>
              </a:rPr>
              <a:t>where each event records the context of a request step, such as function name and latency,</a:t>
            </a:r>
          </a:p>
          <a:p>
            <a:r>
              <a:rPr lang="en-US" altLang="zh-CN" sz="1200" b="0" i="0" u="none" strike="noStrike" kern="1200" baseline="0" dirty="0" smtClean="0">
                <a:solidFill>
                  <a:schemeClr val="tx1"/>
                </a:solidFill>
                <a:latin typeface="+mn-lt"/>
                <a:ea typeface="+mn-ea"/>
                <a:cs typeface="+mn-cs"/>
              </a:rPr>
              <a:t>and a relationship records the casual relation between two events, like local and remote function calls.</a:t>
            </a:r>
          </a:p>
          <a:p>
            <a:r>
              <a:rPr lang="en-US" altLang="zh-CN" sz="1200" b="0" i="0" u="none" strike="noStrike" kern="1200" baseline="0" dirty="0" smtClean="0">
                <a:solidFill>
                  <a:schemeClr val="tx1"/>
                </a:solidFill>
                <a:latin typeface="+mn-lt"/>
                <a:ea typeface="+mn-ea"/>
                <a:cs typeface="+mn-cs"/>
              </a:rPr>
              <a:t>According to the events and the relationships, a trace can be constructed to a trace tree,</a:t>
            </a:r>
          </a:p>
          <a:p>
            <a:r>
              <a:rPr lang="en-US" altLang="zh-CN" sz="1200" b="0" i="0" u="none" strike="noStrike" kern="1200" baseline="0" dirty="0" smtClean="0">
                <a:solidFill>
                  <a:schemeClr val="tx1"/>
                </a:solidFill>
                <a:latin typeface="+mn-lt"/>
                <a:ea typeface="+mn-ea"/>
                <a:cs typeface="+mn-cs"/>
              </a:rPr>
              <a:t>in which the nodes correspond to the events and the edges correspond to the relationships</a:t>
            </a:r>
          </a:p>
          <a:p>
            <a:r>
              <a:rPr lang="en-US" altLang="zh-CN" sz="1200" b="0" i="0" u="none" strike="noStrike" kern="1200" baseline="0" dirty="0" smtClean="0">
                <a:solidFill>
                  <a:schemeClr val="tx1"/>
                </a:solidFill>
                <a:latin typeface="+mn-lt"/>
                <a:ea typeface="+mn-ea"/>
                <a:cs typeface="+mn-cs"/>
              </a:rPr>
              <a:t>This figure illustrates the process of handling a read file request in HDFS. The client first queries the file information from the </a:t>
            </a:r>
            <a:r>
              <a:rPr lang="en-US" altLang="zh-CN" sz="1200" b="0" i="0" u="none" strike="noStrike" kern="1200" baseline="0" dirty="0" err="1" smtClean="0">
                <a:solidFill>
                  <a:schemeClr val="tx1"/>
                </a:solidFill>
                <a:latin typeface="+mn-lt"/>
                <a:ea typeface="+mn-ea"/>
                <a:cs typeface="+mn-cs"/>
              </a:rPr>
              <a:t>namenode</a:t>
            </a:r>
            <a:r>
              <a:rPr lang="en-US" altLang="zh-CN" sz="1200" b="0" i="0" u="none" strike="noStrike" kern="1200" baseline="0" dirty="0" smtClean="0">
                <a:solidFill>
                  <a:schemeClr val="tx1"/>
                </a:solidFill>
                <a:latin typeface="+mn-lt"/>
                <a:ea typeface="+mn-ea"/>
                <a:cs typeface="+mn-cs"/>
              </a:rPr>
              <a:t>, then downloads the file from related </a:t>
            </a:r>
            <a:r>
              <a:rPr lang="en-US" altLang="zh-CN" sz="1200" b="0" i="0" u="none" strike="noStrike" kern="1200" baseline="0" dirty="0" err="1" smtClean="0">
                <a:solidFill>
                  <a:schemeClr val="tx1"/>
                </a:solidFill>
                <a:latin typeface="+mn-lt"/>
                <a:ea typeface="+mn-ea"/>
                <a:cs typeface="+mn-cs"/>
              </a:rPr>
              <a:t>datanode</a:t>
            </a:r>
            <a:r>
              <a:rPr lang="en-US" altLang="zh-CN" sz="1200" b="0" i="0" u="none" strike="noStrike" kern="1200" baseline="0" dirty="0" smtClean="0">
                <a:solidFill>
                  <a:schemeClr val="tx1"/>
                </a:solidFill>
                <a:latin typeface="+mn-lt"/>
                <a:ea typeface="+mn-ea"/>
                <a:cs typeface="+mn-cs"/>
              </a:rPr>
              <a:t>, and last informs the result to the </a:t>
            </a:r>
            <a:r>
              <a:rPr lang="en-US" altLang="zh-CN" sz="1200" b="0" i="0" u="none" strike="noStrike" kern="1200" baseline="0" dirty="0" err="1" smtClean="0">
                <a:solidFill>
                  <a:schemeClr val="tx1"/>
                </a:solidFill>
                <a:latin typeface="+mn-lt"/>
                <a:ea typeface="+mn-ea"/>
                <a:cs typeface="+mn-cs"/>
              </a:rPr>
              <a:t>namenode</a:t>
            </a:r>
            <a:r>
              <a:rPr lang="en-US" altLang="zh-CN" sz="1200" b="0" i="0" u="none" strike="noStrike" kern="1200" baseline="0" dirty="0" smtClean="0">
                <a:solidFill>
                  <a:schemeClr val="tx1"/>
                </a:solidFill>
                <a:latin typeface="+mn-lt"/>
                <a:ea typeface="+mn-ea"/>
                <a:cs typeface="+mn-cs"/>
              </a:rPr>
              <a:t>.</a:t>
            </a:r>
            <a:endParaRPr lang="en-US" altLang="zh-CN" baseline="0" dirty="0" smtClean="0"/>
          </a:p>
        </p:txBody>
      </p:sp>
      <p:sp>
        <p:nvSpPr>
          <p:cNvPr id="4" name="灯片编号占位符 3"/>
          <p:cNvSpPr>
            <a:spLocks noGrp="1"/>
          </p:cNvSpPr>
          <p:nvPr>
            <p:ph type="sldNum" sz="quarter" idx="10"/>
          </p:nvPr>
        </p:nvSpPr>
        <p:spPr/>
        <p:txBody>
          <a:bodyPr/>
          <a:lstStyle/>
          <a:p>
            <a:fld id="{76E4837B-E8D8-4E92-9E3B-F5237EC589B8}" type="slidenum">
              <a:rPr lang="zh-CN" altLang="en-US" smtClean="0"/>
              <a:t>7</a:t>
            </a:fld>
            <a:endParaRPr lang="zh-CN" altLang="en-US"/>
          </a:p>
        </p:txBody>
      </p:sp>
    </p:spTree>
    <p:extLst>
      <p:ext uri="{BB962C8B-B14F-4D97-AF65-F5344CB8AC3E}">
        <p14:creationId xmlns:p14="http://schemas.microsoft.com/office/powerpoint/2010/main" val="289336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1. In our plan, this data set consists of three classes: </a:t>
            </a:r>
            <a:r>
              <a:rPr lang="en-US" altLang="zh-CN" sz="1200" b="0" i="1" u="none" strike="noStrike" kern="1200" baseline="0" dirty="0" smtClean="0">
                <a:solidFill>
                  <a:schemeClr val="tx1"/>
                </a:solidFill>
                <a:latin typeface="+mn-lt"/>
                <a:ea typeface="+mn-ea"/>
                <a:cs typeface="+mn-cs"/>
              </a:rPr>
              <a:t>Normal </a:t>
            </a:r>
            <a:r>
              <a:rPr lang="en-US" altLang="zh-CN" sz="1200" b="0" i="0" u="none" strike="noStrike" kern="1200" baseline="0" dirty="0" smtClean="0">
                <a:solidFill>
                  <a:schemeClr val="tx1"/>
                </a:solidFill>
                <a:latin typeface="+mn-lt"/>
                <a:ea typeface="+mn-ea"/>
                <a:cs typeface="+mn-cs"/>
              </a:rPr>
              <a:t>, </a:t>
            </a:r>
            <a:r>
              <a:rPr lang="en-US" altLang="zh-CN" sz="1200" b="0" i="1" u="none" strike="noStrike" kern="1200" baseline="0" dirty="0" smtClean="0">
                <a:solidFill>
                  <a:schemeClr val="tx1"/>
                </a:solidFill>
                <a:latin typeface="+mn-lt"/>
                <a:ea typeface="+mn-ea"/>
                <a:cs typeface="+mn-cs"/>
              </a:rPr>
              <a:t>Abnormal </a:t>
            </a:r>
            <a:r>
              <a:rPr lang="en-US" altLang="zh-CN" sz="1200" b="0" i="0" u="none" strike="noStrike" kern="1200" baseline="0" dirty="0" smtClean="0">
                <a:solidFill>
                  <a:schemeClr val="tx1"/>
                </a:solidFill>
                <a:latin typeface="+mn-lt"/>
                <a:ea typeface="+mn-ea"/>
                <a:cs typeface="+mn-cs"/>
              </a:rPr>
              <a:t>and </a:t>
            </a:r>
            <a:r>
              <a:rPr lang="en-US" altLang="zh-CN" sz="1200" b="0" i="1" u="none" strike="noStrike" kern="1200" baseline="0" dirty="0" smtClean="0">
                <a:solidFill>
                  <a:schemeClr val="tx1"/>
                </a:solidFill>
                <a:latin typeface="+mn-lt"/>
                <a:ea typeface="+mn-ea"/>
                <a:cs typeface="+mn-cs"/>
              </a:rPr>
              <a:t>Combination. </a:t>
            </a:r>
            <a:r>
              <a:rPr lang="en-US" altLang="zh-CN" sz="1200" b="0" i="0" u="none" strike="noStrike" kern="1200" baseline="0" dirty="0" smtClean="0">
                <a:solidFill>
                  <a:schemeClr val="tx1"/>
                </a:solidFill>
                <a:latin typeface="+mn-lt"/>
                <a:ea typeface="+mn-ea"/>
                <a:cs typeface="+mn-cs"/>
              </a:rPr>
              <a:t>where the </a:t>
            </a:r>
            <a:r>
              <a:rPr lang="en-US" altLang="zh-CN" sz="1200" b="0" i="1" u="none" strike="noStrike" kern="1200" baseline="0" dirty="0" smtClean="0">
                <a:solidFill>
                  <a:schemeClr val="tx1"/>
                </a:solidFill>
                <a:latin typeface="+mn-lt"/>
                <a:ea typeface="+mn-ea"/>
                <a:cs typeface="+mn-cs"/>
              </a:rPr>
              <a:t>Normal </a:t>
            </a:r>
            <a:r>
              <a:rPr lang="en-US" altLang="zh-CN" sz="1200" b="0" i="0" u="none" strike="noStrike" kern="1200" baseline="0" dirty="0" smtClean="0">
                <a:solidFill>
                  <a:schemeClr val="tx1"/>
                </a:solidFill>
                <a:latin typeface="+mn-lt"/>
                <a:ea typeface="+mn-ea"/>
                <a:cs typeface="+mn-cs"/>
              </a:rPr>
              <a:t>class and the </a:t>
            </a:r>
            <a:r>
              <a:rPr lang="en-US" altLang="zh-CN" sz="1200" b="0" i="1" u="none" strike="noStrike" kern="1200" baseline="0" dirty="0" smtClean="0">
                <a:solidFill>
                  <a:schemeClr val="tx1"/>
                </a:solidFill>
                <a:latin typeface="+mn-lt"/>
                <a:ea typeface="+mn-ea"/>
                <a:cs typeface="+mn-cs"/>
              </a:rPr>
              <a:t>Abnormal </a:t>
            </a:r>
            <a:r>
              <a:rPr lang="en-US" altLang="zh-CN" sz="1200" b="0" i="0" u="none" strike="noStrike" kern="1200" baseline="0" dirty="0" smtClean="0">
                <a:solidFill>
                  <a:schemeClr val="tx1"/>
                </a:solidFill>
                <a:latin typeface="+mn-lt"/>
                <a:ea typeface="+mn-ea"/>
                <a:cs typeface="+mn-cs"/>
              </a:rPr>
              <a:t>class are collected during the HDFS running normally and abnormally, respectively, while the </a:t>
            </a:r>
            <a:r>
              <a:rPr lang="en-US" altLang="zh-CN" sz="1200" b="0" i="1" u="none" strike="noStrike" kern="1200" baseline="0" dirty="0" smtClean="0">
                <a:solidFill>
                  <a:schemeClr val="tx1"/>
                </a:solidFill>
                <a:latin typeface="+mn-lt"/>
                <a:ea typeface="+mn-ea"/>
                <a:cs typeface="+mn-cs"/>
              </a:rPr>
              <a:t>Combination </a:t>
            </a:r>
            <a:r>
              <a:rPr lang="en-US" altLang="zh-CN" sz="1200" b="0" i="0" u="none" strike="noStrike" kern="1200" baseline="0" dirty="0" smtClean="0">
                <a:solidFill>
                  <a:schemeClr val="tx1"/>
                </a:solidFill>
                <a:latin typeface="+mn-lt"/>
                <a:ea typeface="+mn-ea"/>
                <a:cs typeface="+mn-cs"/>
              </a:rPr>
              <a:t>class is collected by randomly injecting faults and later recovering the system</a:t>
            </a:r>
          </a:p>
          <a:p>
            <a:r>
              <a:rPr lang="en-US" altLang="zh-CN" sz="1200" b="0" i="0" u="none" strike="noStrike" kern="1200" baseline="0" dirty="0" smtClean="0">
                <a:solidFill>
                  <a:schemeClr val="tx1"/>
                </a:solidFill>
                <a:latin typeface="+mn-lt"/>
                <a:ea typeface="+mn-ea"/>
                <a:cs typeface="+mn-cs"/>
              </a:rPr>
              <a:t>2. each class includes several types.</a:t>
            </a:r>
          </a:p>
          <a:p>
            <a:r>
              <a:rPr lang="en-US" altLang="zh-CN" sz="1200" b="0" i="0" u="none" strike="noStrike" kern="1200" baseline="0" dirty="0" smtClean="0">
                <a:solidFill>
                  <a:schemeClr val="tx1"/>
                </a:solidFill>
                <a:latin typeface="+mn-lt"/>
                <a:ea typeface="+mn-ea"/>
                <a:cs typeface="+mn-cs"/>
              </a:rPr>
              <a:t>3. The </a:t>
            </a:r>
            <a:r>
              <a:rPr lang="en-US" altLang="zh-CN" sz="1200" b="0" i="1" u="none" strike="noStrike" kern="1200" baseline="0" dirty="0" smtClean="0">
                <a:solidFill>
                  <a:schemeClr val="tx1"/>
                </a:solidFill>
                <a:latin typeface="+mn-lt"/>
                <a:ea typeface="+mn-ea"/>
                <a:cs typeface="+mn-cs"/>
              </a:rPr>
              <a:t>Normal</a:t>
            </a:r>
            <a:r>
              <a:rPr lang="en-US" altLang="zh-CN" sz="1200" b="0" i="0" u="none" strike="noStrike" kern="1200" baseline="0" dirty="0" smtClean="0">
                <a:solidFill>
                  <a:schemeClr val="tx1"/>
                </a:solidFill>
                <a:latin typeface="+mn-lt"/>
                <a:ea typeface="+mn-ea"/>
                <a:cs typeface="+mn-cs"/>
              </a:rPr>
              <a:t> class contains two types. Trace in the </a:t>
            </a:r>
            <a:r>
              <a:rPr lang="en-US" altLang="zh-CN" sz="1200" b="0" i="1" u="none" strike="noStrike" kern="1200" baseline="0" dirty="0" smtClean="0">
                <a:solidFill>
                  <a:schemeClr val="tx1"/>
                </a:solidFill>
                <a:latin typeface="+mn-lt"/>
                <a:ea typeface="+mn-ea"/>
                <a:cs typeface="+mn-cs"/>
              </a:rPr>
              <a:t>Workload </a:t>
            </a:r>
            <a:r>
              <a:rPr lang="en-US" altLang="zh-CN" sz="1200" b="0" i="0" u="none" strike="noStrike" kern="1200" baseline="0" dirty="0" smtClean="0">
                <a:solidFill>
                  <a:schemeClr val="tx1"/>
                </a:solidFill>
                <a:latin typeface="+mn-lt"/>
                <a:ea typeface="+mn-ea"/>
                <a:cs typeface="+mn-cs"/>
              </a:rPr>
              <a:t>type are collected under different workload speeds, while the </a:t>
            </a:r>
            <a:r>
              <a:rPr lang="en-US" altLang="zh-CN" sz="1200" b="0" i="1" u="none" strike="noStrike" kern="1200" baseline="0" dirty="0" err="1" smtClean="0">
                <a:solidFill>
                  <a:schemeClr val="tx1"/>
                </a:solidFill>
                <a:latin typeface="+mn-lt"/>
                <a:ea typeface="+mn-ea"/>
                <a:cs typeface="+mn-cs"/>
              </a:rPr>
              <a:t>Datanode</a:t>
            </a:r>
            <a:r>
              <a:rPr lang="en-US" altLang="zh-CN" sz="1200" b="0" i="1"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type mainly considers various cluster sizes decided by the number of the </a:t>
            </a:r>
            <a:r>
              <a:rPr lang="en-US" altLang="zh-CN" sz="1200" b="0" i="0" u="none" strike="noStrike" kern="1200" baseline="0" dirty="0" err="1" smtClean="0">
                <a:solidFill>
                  <a:schemeClr val="tx1"/>
                </a:solidFill>
                <a:latin typeface="+mn-lt"/>
                <a:ea typeface="+mn-ea"/>
                <a:cs typeface="+mn-cs"/>
              </a:rPr>
              <a:t>datanodes</a:t>
            </a:r>
            <a:r>
              <a:rPr lang="en-US" altLang="zh-CN" sz="1200" b="0" i="0" u="none" strike="noStrike" kern="1200" baseline="0" dirty="0" smtClean="0">
                <a:solidFill>
                  <a:schemeClr val="tx1"/>
                </a:solidFill>
                <a:latin typeface="+mn-lt"/>
                <a:ea typeface="+mn-ea"/>
                <a:cs typeface="+mn-cs"/>
              </a:rPr>
              <a:t> in the HDFS system.</a:t>
            </a:r>
          </a:p>
          <a:p>
            <a:r>
              <a:rPr lang="en-US" altLang="zh-CN" sz="1200" b="0" i="0" u="none" strike="noStrike" kern="1200" baseline="0" dirty="0" smtClean="0">
                <a:solidFill>
                  <a:schemeClr val="tx1"/>
                </a:solidFill>
                <a:latin typeface="+mn-lt"/>
                <a:ea typeface="+mn-ea"/>
                <a:cs typeface="+mn-cs"/>
              </a:rPr>
              <a:t>4. The </a:t>
            </a:r>
            <a:r>
              <a:rPr lang="en-US" altLang="zh-CN" sz="1200" b="0" i="1" u="none" strike="noStrike" kern="1200" baseline="0" dirty="0" smtClean="0">
                <a:solidFill>
                  <a:schemeClr val="tx1"/>
                </a:solidFill>
                <a:latin typeface="+mn-lt"/>
                <a:ea typeface="+mn-ea"/>
                <a:cs typeface="+mn-cs"/>
              </a:rPr>
              <a:t>Abnormal</a:t>
            </a:r>
            <a:r>
              <a:rPr lang="en-US" altLang="zh-CN" sz="1200" b="0" i="0" u="none" strike="noStrike" kern="1200" baseline="0" dirty="0" smtClean="0">
                <a:solidFill>
                  <a:schemeClr val="tx1"/>
                </a:solidFill>
                <a:latin typeface="+mn-lt"/>
                <a:ea typeface="+mn-ea"/>
                <a:cs typeface="+mn-cs"/>
              </a:rPr>
              <a:t> class consists of four types according to the fault type. The </a:t>
            </a:r>
            <a:r>
              <a:rPr lang="en-US" altLang="zh-CN" sz="1200" b="0" i="1" u="none" strike="noStrike" kern="1200" baseline="0" dirty="0" smtClean="0">
                <a:solidFill>
                  <a:schemeClr val="tx1"/>
                </a:solidFill>
                <a:latin typeface="+mn-lt"/>
                <a:ea typeface="+mn-ea"/>
                <a:cs typeface="+mn-cs"/>
              </a:rPr>
              <a:t>Process</a:t>
            </a:r>
            <a:r>
              <a:rPr lang="en-US" altLang="zh-CN" sz="1200" b="0" i="0" u="none" strike="noStrike" kern="1200" baseline="0" dirty="0" smtClean="0">
                <a:solidFill>
                  <a:schemeClr val="tx1"/>
                </a:solidFill>
                <a:latin typeface="+mn-lt"/>
                <a:ea typeface="+mn-ea"/>
                <a:cs typeface="+mn-cs"/>
              </a:rPr>
              <a:t> faults affect the processes on HDFS nodes, while the </a:t>
            </a:r>
            <a:r>
              <a:rPr lang="en-US" altLang="zh-CN" sz="1200" b="0" i="1" u="none" strike="noStrike" kern="1200" baseline="0" dirty="0" smtClean="0">
                <a:solidFill>
                  <a:schemeClr val="tx1"/>
                </a:solidFill>
                <a:latin typeface="+mn-lt"/>
                <a:ea typeface="+mn-ea"/>
                <a:cs typeface="+mn-cs"/>
              </a:rPr>
              <a:t>Data</a:t>
            </a:r>
            <a:r>
              <a:rPr lang="en-US" altLang="zh-CN" sz="1200" b="0" i="0" u="none" strike="noStrike" kern="1200" baseline="0" dirty="0" smtClean="0">
                <a:solidFill>
                  <a:schemeClr val="tx1"/>
                </a:solidFill>
                <a:latin typeface="+mn-lt"/>
                <a:ea typeface="+mn-ea"/>
                <a:cs typeface="+mn-cs"/>
              </a:rPr>
              <a:t> faults introduce errors in the data on </a:t>
            </a:r>
            <a:r>
              <a:rPr lang="en-US" altLang="zh-CN" sz="1200" b="0" i="0" u="none" strike="noStrike" kern="1200" baseline="0" dirty="0" err="1" smtClean="0">
                <a:solidFill>
                  <a:schemeClr val="tx1"/>
                </a:solidFill>
                <a:latin typeface="+mn-lt"/>
                <a:ea typeface="+mn-ea"/>
                <a:cs typeface="+mn-cs"/>
              </a:rPr>
              <a:t>datanodes</a:t>
            </a:r>
            <a:r>
              <a:rPr lang="en-US" altLang="zh-CN" sz="1200" b="0" i="0" u="none" strike="noStrike" kern="1200" baseline="0" dirty="0" smtClean="0">
                <a:solidFill>
                  <a:schemeClr val="tx1"/>
                </a:solidFill>
                <a:latin typeface="+mn-lt"/>
                <a:ea typeface="+mn-ea"/>
                <a:cs typeface="+mn-cs"/>
              </a:rPr>
              <a:t>, and the faults in the </a:t>
            </a:r>
            <a:r>
              <a:rPr lang="en-US" altLang="zh-CN" sz="1200" b="0" i="1" u="none" strike="noStrike" kern="1200" baseline="0" dirty="0" smtClean="0">
                <a:solidFill>
                  <a:schemeClr val="tx1"/>
                </a:solidFill>
                <a:latin typeface="+mn-lt"/>
                <a:ea typeface="+mn-ea"/>
                <a:cs typeface="+mn-cs"/>
              </a:rPr>
              <a:t>Network</a:t>
            </a:r>
            <a:r>
              <a:rPr lang="en-US" altLang="zh-CN" sz="1200" b="0" i="0" u="none" strike="noStrike" kern="1200" baseline="0" dirty="0" smtClean="0">
                <a:solidFill>
                  <a:schemeClr val="tx1"/>
                </a:solidFill>
                <a:latin typeface="+mn-lt"/>
                <a:ea typeface="+mn-ea"/>
                <a:cs typeface="+mn-cs"/>
              </a:rPr>
              <a:t> type and the </a:t>
            </a:r>
            <a:r>
              <a:rPr lang="en-US" altLang="zh-CN" sz="1200" b="0" i="1" u="none" strike="noStrike" kern="1200" baseline="0" dirty="0" smtClean="0">
                <a:solidFill>
                  <a:schemeClr val="tx1"/>
                </a:solidFill>
                <a:latin typeface="+mn-lt"/>
                <a:ea typeface="+mn-ea"/>
                <a:cs typeface="+mn-cs"/>
              </a:rPr>
              <a:t>System</a:t>
            </a:r>
            <a:r>
              <a:rPr lang="en-US" altLang="zh-CN" sz="1200" b="0" i="0" u="none" strike="noStrike" kern="1200" baseline="0" dirty="0" smtClean="0">
                <a:solidFill>
                  <a:schemeClr val="tx1"/>
                </a:solidFill>
                <a:latin typeface="+mn-lt"/>
                <a:ea typeface="+mn-ea"/>
                <a:cs typeface="+mn-cs"/>
              </a:rPr>
              <a:t> type bring anarchies to the network in the cluster and the OSs of the HDFS nodes, respectively.</a:t>
            </a:r>
          </a:p>
          <a:p>
            <a:r>
              <a:rPr lang="en-US" altLang="zh-CN" sz="1200" b="0" i="0" u="none" strike="noStrike" kern="1200" baseline="0" dirty="0" smtClean="0">
                <a:solidFill>
                  <a:schemeClr val="tx1"/>
                </a:solidFill>
                <a:latin typeface="+mn-lt"/>
                <a:ea typeface="+mn-ea"/>
                <a:cs typeface="+mn-cs"/>
              </a:rPr>
              <a:t>5. ﻿According to whether faults are picked from a single fault type or all the four types, the </a:t>
            </a:r>
            <a:r>
              <a:rPr lang="en-US" altLang="zh-CN" sz="1200" b="0" i="1" u="none" strike="noStrike" kern="1200" baseline="0" dirty="0" smtClean="0">
                <a:solidFill>
                  <a:schemeClr val="tx1"/>
                </a:solidFill>
                <a:latin typeface="+mn-lt"/>
                <a:ea typeface="+mn-ea"/>
                <a:cs typeface="+mn-cs"/>
              </a:rPr>
              <a:t>Combination</a:t>
            </a:r>
            <a:r>
              <a:rPr lang="en-US" altLang="zh-CN" sz="1200" b="0" i="0" u="none" strike="noStrike" kern="1200" baseline="0" dirty="0" smtClean="0">
                <a:solidFill>
                  <a:schemeClr val="tx1"/>
                </a:solidFill>
                <a:latin typeface="+mn-lt"/>
                <a:ea typeface="+mn-ea"/>
                <a:cs typeface="+mn-cs"/>
              </a:rPr>
              <a:t> class can be divided into the </a:t>
            </a:r>
            <a:r>
              <a:rPr lang="en-US" altLang="zh-CN" sz="1200" b="0" i="1" u="none" strike="noStrike" kern="1200" baseline="0" dirty="0" smtClean="0">
                <a:solidFill>
                  <a:schemeClr val="tx1"/>
                </a:solidFill>
                <a:latin typeface="+mn-lt"/>
                <a:ea typeface="+mn-ea"/>
                <a:cs typeface="+mn-cs"/>
              </a:rPr>
              <a:t>Single</a:t>
            </a:r>
            <a:r>
              <a:rPr lang="en-US" altLang="zh-CN" sz="1200" b="0" i="0" u="none" strike="noStrike" kern="1200" baseline="0" dirty="0" smtClean="0">
                <a:solidFill>
                  <a:schemeClr val="tx1"/>
                </a:solidFill>
                <a:latin typeface="+mn-lt"/>
                <a:ea typeface="+mn-ea"/>
                <a:cs typeface="+mn-cs"/>
              </a:rPr>
              <a:t> type and the </a:t>
            </a:r>
            <a:r>
              <a:rPr lang="en-US" altLang="zh-CN" sz="1200" b="0" i="1" u="none" strike="noStrike" kern="1200" baseline="0" dirty="0" smtClean="0">
                <a:solidFill>
                  <a:schemeClr val="tx1"/>
                </a:solidFill>
                <a:latin typeface="+mn-lt"/>
                <a:ea typeface="+mn-ea"/>
                <a:cs typeface="+mn-cs"/>
              </a:rPr>
              <a:t>All</a:t>
            </a:r>
            <a:r>
              <a:rPr lang="en-US" altLang="zh-CN" sz="1200" b="0" i="0" u="none" strike="noStrike" kern="1200" baseline="0" dirty="0" smtClean="0">
                <a:solidFill>
                  <a:schemeClr val="tx1"/>
                </a:solidFill>
                <a:latin typeface="+mn-lt"/>
                <a:ea typeface="+mn-ea"/>
                <a:cs typeface="+mn-cs"/>
              </a:rPr>
              <a:t> type.</a:t>
            </a:r>
          </a:p>
          <a:p>
            <a:r>
              <a:rPr lang="en-US" altLang="zh-CN" sz="1200" b="0" i="0" u="none" strike="noStrike" kern="1200" baseline="0" dirty="0" smtClean="0">
                <a:solidFill>
                  <a:schemeClr val="tx1"/>
                </a:solidFill>
                <a:latin typeface="+mn-lt"/>
                <a:ea typeface="+mn-ea"/>
                <a:cs typeface="+mn-cs"/>
              </a:rPr>
              <a:t>6. When collecting the traces of each type, we consider different aspects, like requests type and number of faulty nodes, etc., to simulate various scenarios. Thus, each type contains many trace files, each of which contains the traces collected in a scenario.</a:t>
            </a:r>
          </a:p>
          <a:p>
            <a:r>
              <a:rPr lang="en-US" altLang="zh-CN" sz="1200" b="0" i="0" u="none" strike="noStrike" kern="1200" baseline="0" dirty="0" smtClean="0">
                <a:solidFill>
                  <a:schemeClr val="tx1"/>
                </a:solidFill>
                <a:latin typeface="+mn-lt"/>
                <a:ea typeface="+mn-ea"/>
                <a:cs typeface="+mn-cs"/>
              </a:rPr>
              <a:t>	 </a:t>
            </a:r>
          </a:p>
          <a:p>
            <a:endParaRPr lang="zh-CN" altLang="en-US" dirty="0"/>
          </a:p>
        </p:txBody>
      </p:sp>
      <p:sp>
        <p:nvSpPr>
          <p:cNvPr id="4" name="灯片编号占位符 3"/>
          <p:cNvSpPr>
            <a:spLocks noGrp="1"/>
          </p:cNvSpPr>
          <p:nvPr>
            <p:ph type="sldNum" sz="quarter" idx="10"/>
          </p:nvPr>
        </p:nvSpPr>
        <p:spPr/>
        <p:txBody>
          <a:bodyPr/>
          <a:lstStyle/>
          <a:p>
            <a:fld id="{76E4837B-E8D8-4E92-9E3B-F5237EC589B8}" type="slidenum">
              <a:rPr lang="zh-CN" altLang="en-US" smtClean="0"/>
              <a:t>8</a:t>
            </a:fld>
            <a:endParaRPr lang="zh-CN" altLang="en-US"/>
          </a:p>
        </p:txBody>
      </p:sp>
    </p:spTree>
    <p:extLst>
      <p:ext uri="{BB962C8B-B14F-4D97-AF65-F5344CB8AC3E}">
        <p14:creationId xmlns:p14="http://schemas.microsoft.com/office/powerpoint/2010/main" val="816840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en-US" altLang="zh-CN" baseline="0" dirty="0" smtClean="0"/>
              <a:t> We deploy the environment on </a:t>
            </a:r>
            <a:r>
              <a:rPr lang="en-US" altLang="zh-CN" baseline="0" dirty="0" err="1" smtClean="0"/>
              <a:t>CloudStack</a:t>
            </a:r>
            <a:r>
              <a:rPr lang="en-US" altLang="zh-CN" baseline="0" dirty="0" smtClean="0"/>
              <a:t> in a real cluster</a:t>
            </a:r>
          </a:p>
          <a:p>
            <a:r>
              <a:rPr lang="en-US" altLang="zh-CN" dirty="0" smtClean="0"/>
              <a:t>2. We</a:t>
            </a:r>
            <a:r>
              <a:rPr lang="en-US" altLang="zh-CN" baseline="0" dirty="0" smtClean="0"/>
              <a:t> choose the HDFS system as the target system, with one </a:t>
            </a:r>
            <a:r>
              <a:rPr lang="en-US" altLang="zh-CN" baseline="0" dirty="0" err="1" smtClean="0"/>
              <a:t>namenode</a:t>
            </a:r>
            <a:r>
              <a:rPr lang="en-US" altLang="zh-CN" baseline="0" dirty="0" smtClean="0"/>
              <a:t> and many </a:t>
            </a:r>
            <a:r>
              <a:rPr lang="en-US" altLang="zh-CN" baseline="0" dirty="0" err="1" smtClean="0"/>
              <a:t>datanodes</a:t>
            </a:r>
            <a:r>
              <a:rPr lang="en-US" altLang="zh-CN" baseline="0" dirty="0" smtClean="0"/>
              <a:t>. (M=50)</a:t>
            </a:r>
          </a:p>
          <a:p>
            <a:r>
              <a:rPr lang="en-US" altLang="zh-CN" baseline="0" dirty="0" smtClean="0"/>
              <a:t>3. Clients, simulating real users, generate different requests to HDFS. (N=50)</a:t>
            </a:r>
          </a:p>
          <a:p>
            <a:r>
              <a:rPr lang="en-US" altLang="zh-CN" baseline="0" dirty="0" smtClean="0"/>
              <a:t>4. Use the </a:t>
            </a:r>
            <a:r>
              <a:rPr lang="en-US" altLang="zh-CN" baseline="0" dirty="0" err="1" smtClean="0"/>
              <a:t>MTracer</a:t>
            </a:r>
            <a:r>
              <a:rPr lang="en-US" altLang="zh-CN" baseline="0" dirty="0" smtClean="0"/>
              <a:t>, we developed, to tracks the process of handling requests and collects the traces.</a:t>
            </a:r>
          </a:p>
          <a:p>
            <a:r>
              <a:rPr lang="en-US" altLang="zh-CN" baseline="0" dirty="0" smtClean="0"/>
              <a:t>5. The controller controls the collection process and injects faults.</a:t>
            </a:r>
          </a:p>
          <a:p>
            <a:r>
              <a:rPr lang="en-US" altLang="zh-CN" baseline="0" dirty="0" smtClean="0"/>
              <a:t>6. The Ganglia server monitors all nodes and the whole process</a:t>
            </a:r>
            <a:endParaRPr lang="zh-CN" altLang="en-US" dirty="0"/>
          </a:p>
        </p:txBody>
      </p:sp>
      <p:sp>
        <p:nvSpPr>
          <p:cNvPr id="4" name="灯片编号占位符 3"/>
          <p:cNvSpPr>
            <a:spLocks noGrp="1"/>
          </p:cNvSpPr>
          <p:nvPr>
            <p:ph type="sldNum" sz="quarter" idx="10"/>
          </p:nvPr>
        </p:nvSpPr>
        <p:spPr/>
        <p:txBody>
          <a:bodyPr/>
          <a:lstStyle/>
          <a:p>
            <a:fld id="{76E4837B-E8D8-4E92-9E3B-F5237EC589B8}" type="slidenum">
              <a:rPr lang="zh-CN" altLang="en-US" smtClean="0"/>
              <a:t>9</a:t>
            </a:fld>
            <a:endParaRPr lang="zh-CN" altLang="en-US"/>
          </a:p>
        </p:txBody>
      </p:sp>
    </p:spTree>
    <p:extLst>
      <p:ext uri="{BB962C8B-B14F-4D97-AF65-F5344CB8AC3E}">
        <p14:creationId xmlns:p14="http://schemas.microsoft.com/office/powerpoint/2010/main" val="1224172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When</a:t>
            </a:r>
            <a:r>
              <a:rPr lang="en-US" altLang="zh-CN" baseline="0" dirty="0" smtClean="0"/>
              <a:t> collecting trace in the </a:t>
            </a:r>
            <a:r>
              <a:rPr lang="en-US" altLang="zh-CN" i="1" baseline="0" dirty="0" smtClean="0"/>
              <a:t>Normal</a:t>
            </a:r>
            <a:r>
              <a:rPr lang="en-US" altLang="zh-CN" baseline="0" dirty="0" smtClean="0"/>
              <a:t> class,</a:t>
            </a:r>
          </a:p>
          <a:p>
            <a:r>
              <a:rPr lang="en-US" altLang="zh-CN" dirty="0" smtClean="0"/>
              <a:t>2. we first start the </a:t>
            </a:r>
            <a:r>
              <a:rPr lang="en-US" altLang="zh-CN" dirty="0" err="1" smtClean="0"/>
              <a:t>MTracer</a:t>
            </a:r>
            <a:r>
              <a:rPr lang="en-US" altLang="zh-CN" dirty="0" smtClean="0"/>
              <a:t> server and the HDFS system with a certain cluster size</a:t>
            </a:r>
          </a:p>
          <a:p>
            <a:r>
              <a:rPr lang="en-US" altLang="zh-CN" dirty="0" smtClean="0"/>
              <a:t>3. then launch bash scripts concurrently on some clients to generate workload</a:t>
            </a:r>
          </a:p>
          <a:p>
            <a:r>
              <a:rPr lang="en-US" altLang="zh-CN" dirty="0" smtClean="0"/>
              <a:t>4. After finishing the collection, workload terminates first</a:t>
            </a:r>
          </a:p>
          <a:p>
            <a:r>
              <a:rPr lang="en-US" altLang="zh-CN" dirty="0" smtClean="0"/>
              <a:t>5. and the HDFS system and the </a:t>
            </a:r>
            <a:r>
              <a:rPr lang="en-US" altLang="zh-CN" dirty="0" err="1" smtClean="0"/>
              <a:t>MTracer</a:t>
            </a:r>
            <a:r>
              <a:rPr lang="en-US" altLang="zh-CN" dirty="0" smtClean="0"/>
              <a:t> server stop after finishing all requests</a:t>
            </a:r>
          </a:p>
          <a:p>
            <a:r>
              <a:rPr lang="en-US" altLang="zh-CN" dirty="0" smtClean="0"/>
              <a:t>6. during handling</a:t>
            </a:r>
            <a:r>
              <a:rPr lang="en-US" altLang="zh-CN" baseline="0" dirty="0" smtClean="0"/>
              <a:t> request,</a:t>
            </a:r>
          </a:p>
          <a:p>
            <a:r>
              <a:rPr lang="en-US" altLang="zh-CN" baseline="0" dirty="0" smtClean="0"/>
              <a:t>7. the HDFS system is running normally all the time</a:t>
            </a:r>
          </a:p>
          <a:p>
            <a:r>
              <a:rPr lang="en-US" altLang="zh-CN" baseline="0" dirty="0" smtClean="0"/>
              <a:t>8. While in collecting </a:t>
            </a:r>
            <a:r>
              <a:rPr lang="en-US" altLang="zh-CN" i="1" baseline="0" dirty="0" err="1" smtClean="0"/>
              <a:t>Abnomral</a:t>
            </a:r>
            <a:r>
              <a:rPr lang="en-US" altLang="zh-CN" baseline="0" dirty="0" smtClean="0"/>
              <a:t> class, </a:t>
            </a:r>
          </a:p>
          <a:p>
            <a:r>
              <a:rPr lang="en-US" altLang="zh-CN" baseline="0" dirty="0" smtClean="0"/>
              <a:t>9. faults are injected before starting workload</a:t>
            </a:r>
          </a:p>
          <a:p>
            <a:r>
              <a:rPr lang="en-US" altLang="zh-CN" baseline="0" dirty="0" smtClean="0"/>
              <a:t>10. and the system is recovered after finishing all requests</a:t>
            </a:r>
          </a:p>
          <a:p>
            <a:r>
              <a:rPr lang="en-US" altLang="zh-CN" baseline="0" dirty="0" smtClean="0"/>
              <a:t>11. to makes sure all requests are handled during the HDFS is running abnormally</a:t>
            </a:r>
          </a:p>
          <a:p>
            <a:r>
              <a:rPr lang="en-US" altLang="zh-CN" baseline="0" dirty="0" smtClean="0"/>
              <a:t>12. While in the Combination class</a:t>
            </a:r>
          </a:p>
          <a:p>
            <a:r>
              <a:rPr lang="en-US" altLang="zh-CN" baseline="0" dirty="0" smtClean="0"/>
              <a:t>13. faults are randomly injected after starting workload then the system ﻿is recovered after an interval, and the next fault is carried out in a same way, which simulates occasionally happened faults. </a:t>
            </a:r>
            <a:endParaRPr lang="zh-CN" altLang="en-US" dirty="0"/>
          </a:p>
        </p:txBody>
      </p:sp>
      <p:sp>
        <p:nvSpPr>
          <p:cNvPr id="4" name="灯片编号占位符 3"/>
          <p:cNvSpPr>
            <a:spLocks noGrp="1"/>
          </p:cNvSpPr>
          <p:nvPr>
            <p:ph type="sldNum" sz="quarter" idx="10"/>
          </p:nvPr>
        </p:nvSpPr>
        <p:spPr/>
        <p:txBody>
          <a:bodyPr/>
          <a:lstStyle/>
          <a:p>
            <a:fld id="{76E4837B-E8D8-4E92-9E3B-F5237EC589B8}" type="slidenum">
              <a:rPr lang="zh-CN" altLang="en-US" smtClean="0"/>
              <a:t>10</a:t>
            </a:fld>
            <a:endParaRPr lang="zh-CN" altLang="en-US"/>
          </a:p>
        </p:txBody>
      </p:sp>
    </p:spTree>
    <p:extLst>
      <p:ext uri="{BB962C8B-B14F-4D97-AF65-F5344CB8AC3E}">
        <p14:creationId xmlns:p14="http://schemas.microsoft.com/office/powerpoint/2010/main" val="852219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86DD5DF-AA1C-4C38-BDC0-A5DB67D62D3E}" type="datetime1">
              <a:rPr lang="zh-CN" altLang="en-US" smtClean="0"/>
              <a:t>2014/4/29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45800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4591D6-2F08-40CC-A5C2-E59065460BEC}" type="datetime1">
              <a:rPr lang="zh-CN" altLang="en-US" smtClean="0"/>
              <a:t>2014/4/29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03476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A11A75-4667-447D-815D-82F7C5F1A3C1}" type="datetime1">
              <a:rPr lang="zh-CN" altLang="en-US" smtClean="0"/>
              <a:t>2014/4/29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61019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208E8D8-1D07-4936-A4E5-C081C6DF8FBD}" type="datetime1">
              <a:rPr lang="zh-CN" altLang="en-US" smtClean="0"/>
              <a:t>2014/4/29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57905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27E63FF-CCD1-412F-8950-3AFCC79D6506}" type="datetime1">
              <a:rPr lang="zh-CN" altLang="en-US" smtClean="0"/>
              <a:t>2014/4/29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6065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E7A2176-D705-4A84-AEC4-EDD04CEDEC75}" type="datetime1">
              <a:rPr lang="zh-CN" altLang="en-US" smtClean="0"/>
              <a:t>2014/4/29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41592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091D55E-36FE-4209-B4FC-93025159470E}" type="datetime1">
              <a:rPr lang="zh-CN" altLang="en-US" smtClean="0"/>
              <a:t>2014/4/29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47636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1B02862-208D-4A68-93D2-91A9623C0B40}" type="datetime1">
              <a:rPr lang="zh-CN" altLang="en-US" smtClean="0"/>
              <a:t>2014/4/29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29432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23AD0CC-E4B8-4675-A30C-B82C5ADC8D2B}" type="datetime1">
              <a:rPr lang="zh-CN" altLang="en-US" smtClean="0"/>
              <a:t>2014/4/29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514210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3549B24-F4F9-456A-9208-202FD92CAA69}" type="datetime1">
              <a:rPr lang="zh-CN" altLang="en-US" smtClean="0"/>
              <a:t>2014/4/29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31535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CFA27D8-A510-4BC2-90A9-52E0B0241A9F}" type="datetime1">
              <a:rPr lang="zh-CN" altLang="en-US" smtClean="0"/>
              <a:t>2014/4/29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74533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ECD07D-AE0F-4B4A-AA81-ED9F06C32B1B}" type="datetime1">
              <a:rPr lang="zh-CN" altLang="en-US" smtClean="0"/>
              <a:t>2014/4/29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2447908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jpe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jpe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6.png"/><Relationship Id="rId7" Type="http://schemas.openxmlformats.org/officeDocument/2006/relationships/image" Target="../media/image18.jpeg"/><Relationship Id="rId12" Type="http://schemas.openxmlformats.org/officeDocument/2006/relationships/image" Target="../media/image23.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jpeg"/></Relationships>
</file>

<file path=ppt/slides/_rels/slide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jpeg"/><Relationship Id="rId7"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22.png"/><Relationship Id="rId3" Type="http://schemas.openxmlformats.org/officeDocument/2006/relationships/image" Target="../media/image29.png"/><Relationship Id="rId7" Type="http://schemas.openxmlformats.org/officeDocument/2006/relationships/image" Target="../media/image30.png"/><Relationship Id="rId12" Type="http://schemas.openxmlformats.org/officeDocument/2006/relationships/image" Target="../media/image34.png"/><Relationship Id="rId2" Type="http://schemas.openxmlformats.org/officeDocument/2006/relationships/notesSlide" Target="../notesSlides/notesSlide5.xml"/><Relationship Id="rId16"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20.png"/><Relationship Id="rId5" Type="http://schemas.openxmlformats.org/officeDocument/2006/relationships/image" Target="../media/image27.png"/><Relationship Id="rId15" Type="http://schemas.openxmlformats.org/officeDocument/2006/relationships/image" Target="../media/image36.png"/><Relationship Id="rId10" Type="http://schemas.openxmlformats.org/officeDocument/2006/relationships/image" Target="../media/image33.png"/><Relationship Id="rId4" Type="http://schemas.openxmlformats.org/officeDocument/2006/relationships/image" Target="../media/image26.png"/><Relationship Id="rId9" Type="http://schemas.openxmlformats.org/officeDocument/2006/relationships/image" Target="../media/image32.png"/><Relationship Id="rId14" Type="http://schemas.openxmlformats.org/officeDocument/2006/relationships/image" Target="../media/image35.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30.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6.png"/><Relationship Id="rId17" Type="http://schemas.openxmlformats.org/officeDocument/2006/relationships/image" Target="../media/image38.png"/><Relationship Id="rId2" Type="http://schemas.openxmlformats.org/officeDocument/2006/relationships/notesSlide" Target="../notesSlides/notesSlide6.xml"/><Relationship Id="rId16"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5.png"/><Relationship Id="rId5" Type="http://schemas.openxmlformats.org/officeDocument/2006/relationships/image" Target="../media/image27.png"/><Relationship Id="rId15" Type="http://schemas.openxmlformats.org/officeDocument/2006/relationships/image" Target="../media/image32.png"/><Relationship Id="rId10" Type="http://schemas.openxmlformats.org/officeDocument/2006/relationships/image" Target="../media/image22.png"/><Relationship Id="rId4" Type="http://schemas.openxmlformats.org/officeDocument/2006/relationships/image" Target="../media/image26.png"/><Relationship Id="rId9" Type="http://schemas.openxmlformats.org/officeDocument/2006/relationships/image" Target="../media/image34.png"/><Relationship Id="rId14" Type="http://schemas.openxmlformats.org/officeDocument/2006/relationships/image" Target="../media/image3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1"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ctrTitle"/>
          </p:nvPr>
        </p:nvSpPr>
        <p:spPr>
          <a:xfrm>
            <a:off x="1" y="1820416"/>
            <a:ext cx="9144000" cy="1470025"/>
          </a:xfrm>
        </p:spPr>
        <p:txBody>
          <a:bodyPr>
            <a:noAutofit/>
          </a:bodyPr>
          <a:lstStyle/>
          <a:p>
            <a:r>
              <a:rPr lang="en-US" altLang="zh-CN" b="1" dirty="0">
                <a:solidFill>
                  <a:schemeClr val="accent6"/>
                </a:solidFill>
                <a:latin typeface="华文新魏" pitchFamily="2" charset="-122"/>
                <a:ea typeface="华文新魏" pitchFamily="2" charset="-122"/>
              </a:rPr>
              <a:t>Towards An Open Data Set for Trace-Oriented Monitoring</a:t>
            </a:r>
            <a:endParaRPr lang="zh-CN" altLang="en-US" b="1" dirty="0">
              <a:solidFill>
                <a:schemeClr val="accent6"/>
              </a:solidFill>
              <a:latin typeface="华文新魏" pitchFamily="2" charset="-122"/>
              <a:ea typeface="华文新魏" pitchFamily="2" charset="-122"/>
            </a:endParaRPr>
          </a:p>
        </p:txBody>
      </p:sp>
      <p:sp>
        <p:nvSpPr>
          <p:cNvPr id="3" name="副标题 2"/>
          <p:cNvSpPr>
            <a:spLocks noGrp="1"/>
          </p:cNvSpPr>
          <p:nvPr>
            <p:ph type="subTitle" idx="1"/>
          </p:nvPr>
        </p:nvSpPr>
        <p:spPr>
          <a:xfrm>
            <a:off x="1" y="3476600"/>
            <a:ext cx="9143999" cy="2256656"/>
          </a:xfrm>
        </p:spPr>
        <p:txBody>
          <a:bodyPr>
            <a:normAutofit/>
          </a:bodyPr>
          <a:lstStyle/>
          <a:p>
            <a:pPr>
              <a:spcBef>
                <a:spcPts val="0"/>
              </a:spcBef>
            </a:pPr>
            <a:r>
              <a:rPr lang="en-US" altLang="zh-CN" sz="2400" dirty="0" err="1" smtClean="0">
                <a:solidFill>
                  <a:schemeClr val="bg1">
                    <a:lumMod val="95000"/>
                  </a:schemeClr>
                </a:solidFill>
                <a:latin typeface="华文隶书" pitchFamily="2" charset="-122"/>
                <a:ea typeface="华文隶书" pitchFamily="2" charset="-122"/>
              </a:rPr>
              <a:t>Jingwen</a:t>
            </a:r>
            <a:r>
              <a:rPr lang="en-US" altLang="zh-CN" sz="2400" dirty="0" smtClean="0">
                <a:solidFill>
                  <a:schemeClr val="bg1">
                    <a:lumMod val="95000"/>
                  </a:schemeClr>
                </a:solidFill>
                <a:latin typeface="华文隶书" pitchFamily="2" charset="-122"/>
                <a:ea typeface="华文隶书" pitchFamily="2" charset="-122"/>
              </a:rPr>
              <a:t> Zhou</a:t>
            </a:r>
            <a:r>
              <a:rPr lang="en-US" altLang="zh-CN" sz="2400" baseline="30000" dirty="0" smtClean="0">
                <a:solidFill>
                  <a:schemeClr val="bg1">
                    <a:lumMod val="95000"/>
                  </a:schemeClr>
                </a:solidFill>
                <a:latin typeface="华文隶书" pitchFamily="2" charset="-122"/>
                <a:ea typeface="华文隶书" pitchFamily="2" charset="-122"/>
              </a:rPr>
              <a:t>1</a:t>
            </a:r>
            <a:r>
              <a:rPr lang="en-US" altLang="zh-CN" sz="2400" dirty="0" smtClean="0">
                <a:solidFill>
                  <a:schemeClr val="bg1">
                    <a:lumMod val="95000"/>
                  </a:schemeClr>
                </a:solidFill>
                <a:latin typeface="华文隶书" pitchFamily="2" charset="-122"/>
                <a:ea typeface="华文隶书" pitchFamily="2" charset="-122"/>
              </a:rPr>
              <a:t>, </a:t>
            </a:r>
            <a:r>
              <a:rPr lang="en-US" altLang="zh-CN" sz="2400" dirty="0" err="1">
                <a:solidFill>
                  <a:schemeClr val="bg1">
                    <a:lumMod val="95000"/>
                  </a:schemeClr>
                </a:solidFill>
                <a:latin typeface="华文隶书" pitchFamily="2" charset="-122"/>
                <a:ea typeface="华文隶书" pitchFamily="2" charset="-122"/>
              </a:rPr>
              <a:t>Zhenbang</a:t>
            </a:r>
            <a:r>
              <a:rPr lang="en-US" altLang="zh-CN" sz="2400" dirty="0">
                <a:solidFill>
                  <a:schemeClr val="bg1">
                    <a:lumMod val="95000"/>
                  </a:schemeClr>
                </a:solidFill>
                <a:latin typeface="华文隶书" pitchFamily="2" charset="-122"/>
                <a:ea typeface="华文隶书" pitchFamily="2" charset="-122"/>
              </a:rPr>
              <a:t> </a:t>
            </a:r>
            <a:r>
              <a:rPr lang="en-US" altLang="zh-CN" sz="2400" dirty="0" smtClean="0">
                <a:solidFill>
                  <a:schemeClr val="bg1">
                    <a:lumMod val="95000"/>
                  </a:schemeClr>
                </a:solidFill>
                <a:latin typeface="华文隶书" pitchFamily="2" charset="-122"/>
                <a:ea typeface="华文隶书" pitchFamily="2" charset="-122"/>
              </a:rPr>
              <a:t>Chen</a:t>
            </a:r>
            <a:r>
              <a:rPr lang="en-US" altLang="zh-CN" sz="2400" baseline="30000" dirty="0" smtClean="0">
                <a:solidFill>
                  <a:schemeClr val="bg1">
                    <a:lumMod val="95000"/>
                  </a:schemeClr>
                </a:solidFill>
                <a:latin typeface="华文隶书" pitchFamily="2" charset="-122"/>
                <a:ea typeface="华文隶书" pitchFamily="2" charset="-122"/>
              </a:rPr>
              <a:t>1</a:t>
            </a:r>
            <a:r>
              <a:rPr lang="en-US" altLang="zh-CN" sz="2400" dirty="0" smtClean="0">
                <a:solidFill>
                  <a:schemeClr val="bg1">
                    <a:lumMod val="95000"/>
                  </a:schemeClr>
                </a:solidFill>
                <a:latin typeface="华文隶书" pitchFamily="2" charset="-122"/>
                <a:ea typeface="华文隶书" pitchFamily="2" charset="-122"/>
              </a:rPr>
              <a:t>, </a:t>
            </a:r>
            <a:r>
              <a:rPr lang="en-US" altLang="zh-CN" sz="2400" dirty="0" err="1">
                <a:solidFill>
                  <a:schemeClr val="bg1">
                    <a:lumMod val="95000"/>
                  </a:schemeClr>
                </a:solidFill>
                <a:latin typeface="华文隶书" pitchFamily="2" charset="-122"/>
                <a:ea typeface="华文隶书" pitchFamily="2" charset="-122"/>
              </a:rPr>
              <a:t>Ji</a:t>
            </a:r>
            <a:r>
              <a:rPr lang="en-US" altLang="zh-CN" sz="2400" dirty="0">
                <a:solidFill>
                  <a:schemeClr val="bg1">
                    <a:lumMod val="95000"/>
                  </a:schemeClr>
                </a:solidFill>
                <a:latin typeface="华文隶书" pitchFamily="2" charset="-122"/>
                <a:ea typeface="华文隶书" pitchFamily="2" charset="-122"/>
              </a:rPr>
              <a:t> </a:t>
            </a:r>
            <a:r>
              <a:rPr lang="en-US" altLang="zh-CN" sz="2400" dirty="0" smtClean="0">
                <a:solidFill>
                  <a:schemeClr val="bg1">
                    <a:lumMod val="95000"/>
                  </a:schemeClr>
                </a:solidFill>
                <a:latin typeface="华文隶书" pitchFamily="2" charset="-122"/>
                <a:ea typeface="华文隶书" pitchFamily="2" charset="-122"/>
              </a:rPr>
              <a:t>Wang</a:t>
            </a:r>
            <a:r>
              <a:rPr lang="en-US" altLang="zh-CN" sz="2400" baseline="30000" dirty="0" smtClean="0">
                <a:solidFill>
                  <a:schemeClr val="bg1">
                    <a:lumMod val="95000"/>
                  </a:schemeClr>
                </a:solidFill>
                <a:latin typeface="华文隶书" pitchFamily="2" charset="-122"/>
                <a:ea typeface="华文隶书" pitchFamily="2" charset="-122"/>
              </a:rPr>
              <a:t>1</a:t>
            </a:r>
            <a:r>
              <a:rPr lang="en-US" altLang="zh-CN" sz="2400" dirty="0" smtClean="0">
                <a:solidFill>
                  <a:schemeClr val="bg1">
                    <a:lumMod val="95000"/>
                  </a:schemeClr>
                </a:solidFill>
                <a:latin typeface="华文隶书" pitchFamily="2" charset="-122"/>
                <a:ea typeface="华文隶书" pitchFamily="2" charset="-122"/>
              </a:rPr>
              <a:t>, </a:t>
            </a:r>
          </a:p>
          <a:p>
            <a:pPr>
              <a:spcBef>
                <a:spcPts val="0"/>
              </a:spcBef>
              <a:spcAft>
                <a:spcPts val="1200"/>
              </a:spcAft>
            </a:pPr>
            <a:r>
              <a:rPr lang="en-US" altLang="zh-CN" sz="2400" dirty="0" err="1" smtClean="0">
                <a:solidFill>
                  <a:schemeClr val="bg1">
                    <a:lumMod val="95000"/>
                  </a:schemeClr>
                </a:solidFill>
                <a:latin typeface="华文隶书" pitchFamily="2" charset="-122"/>
                <a:ea typeface="华文隶书" pitchFamily="2" charset="-122"/>
              </a:rPr>
              <a:t>Zibin</a:t>
            </a:r>
            <a:r>
              <a:rPr lang="en-US" altLang="zh-CN" sz="2400" dirty="0" smtClean="0">
                <a:solidFill>
                  <a:schemeClr val="bg1">
                    <a:lumMod val="95000"/>
                  </a:schemeClr>
                </a:solidFill>
                <a:latin typeface="华文隶书" pitchFamily="2" charset="-122"/>
                <a:ea typeface="华文隶书" pitchFamily="2" charset="-122"/>
              </a:rPr>
              <a:t> Zheng</a:t>
            </a:r>
            <a:r>
              <a:rPr lang="en-US" altLang="zh-CN" sz="2400" baseline="30000" dirty="0" smtClean="0">
                <a:solidFill>
                  <a:schemeClr val="bg1">
                    <a:lumMod val="95000"/>
                  </a:schemeClr>
                </a:solidFill>
                <a:latin typeface="华文隶书" pitchFamily="2" charset="-122"/>
                <a:ea typeface="华文隶书" pitchFamily="2" charset="-122"/>
              </a:rPr>
              <a:t>2</a:t>
            </a:r>
            <a:r>
              <a:rPr lang="en-US" altLang="zh-CN" sz="2400" dirty="0" smtClean="0">
                <a:solidFill>
                  <a:schemeClr val="bg1">
                    <a:lumMod val="95000"/>
                  </a:schemeClr>
                </a:solidFill>
                <a:latin typeface="华文隶书" pitchFamily="2" charset="-122"/>
                <a:ea typeface="华文隶书" pitchFamily="2" charset="-122"/>
              </a:rPr>
              <a:t>, and </a:t>
            </a:r>
            <a:r>
              <a:rPr lang="en-US" altLang="zh-CN" sz="2400" smtClean="0">
                <a:solidFill>
                  <a:schemeClr val="bg1">
                    <a:lumMod val="95000"/>
                  </a:schemeClr>
                </a:solidFill>
                <a:latin typeface="华文隶书" pitchFamily="2" charset="-122"/>
                <a:ea typeface="华文隶书" pitchFamily="2" charset="-122"/>
              </a:rPr>
              <a:t>Michael </a:t>
            </a:r>
            <a:r>
              <a:rPr lang="en-US" altLang="zh-CN" sz="2400" smtClean="0">
                <a:solidFill>
                  <a:schemeClr val="bg1">
                    <a:lumMod val="95000"/>
                  </a:schemeClr>
                </a:solidFill>
                <a:latin typeface="华文隶书" pitchFamily="2" charset="-122"/>
                <a:ea typeface="华文隶书" pitchFamily="2" charset="-122"/>
              </a:rPr>
              <a:t>R. </a:t>
            </a:r>
            <a:r>
              <a:rPr lang="en-US" altLang="zh-CN" sz="2400" dirty="0" smtClean="0">
                <a:solidFill>
                  <a:schemeClr val="bg1">
                    <a:lumMod val="95000"/>
                  </a:schemeClr>
                </a:solidFill>
                <a:latin typeface="华文隶书" pitchFamily="2" charset="-122"/>
                <a:ea typeface="华文隶书" pitchFamily="2" charset="-122"/>
              </a:rPr>
              <a:t>Lyu</a:t>
            </a:r>
            <a:r>
              <a:rPr lang="en-US" altLang="zh-CN" sz="2400" baseline="30000" dirty="0" smtClean="0">
                <a:solidFill>
                  <a:schemeClr val="bg1">
                    <a:lumMod val="95000"/>
                  </a:schemeClr>
                </a:solidFill>
                <a:latin typeface="华文隶书" pitchFamily="2" charset="-122"/>
                <a:ea typeface="华文隶书" pitchFamily="2" charset="-122"/>
              </a:rPr>
              <a:t>1,2</a:t>
            </a:r>
            <a:endParaRPr lang="en-US" altLang="zh-CN" sz="2400" dirty="0" smtClean="0">
              <a:solidFill>
                <a:schemeClr val="bg1">
                  <a:lumMod val="95000"/>
                </a:schemeClr>
              </a:solidFill>
              <a:latin typeface="华文隶书" pitchFamily="2" charset="-122"/>
              <a:ea typeface="华文隶书" pitchFamily="2" charset="-122"/>
            </a:endParaRPr>
          </a:p>
          <a:p>
            <a:pPr>
              <a:spcBef>
                <a:spcPts val="0"/>
              </a:spcBef>
            </a:pPr>
            <a:r>
              <a:rPr lang="en-US" altLang="zh-CN" sz="2000" baseline="30000" dirty="0" smtClean="0">
                <a:solidFill>
                  <a:schemeClr val="bg2">
                    <a:lumMod val="90000"/>
                  </a:schemeClr>
                </a:solidFill>
                <a:latin typeface="华文新魏" pitchFamily="2" charset="-122"/>
                <a:ea typeface="华文新魏" pitchFamily="2" charset="-122"/>
              </a:rPr>
              <a:t>1</a:t>
            </a:r>
            <a:r>
              <a:rPr lang="en-US" altLang="zh-CN" sz="2000" dirty="0" smtClean="0">
                <a:solidFill>
                  <a:schemeClr val="bg2">
                    <a:lumMod val="90000"/>
                  </a:schemeClr>
                </a:solidFill>
                <a:latin typeface="华文新魏" pitchFamily="2" charset="-122"/>
                <a:ea typeface="华文新魏" pitchFamily="2" charset="-122"/>
              </a:rPr>
              <a:t>National </a:t>
            </a:r>
            <a:r>
              <a:rPr lang="en-US" altLang="zh-CN" sz="2000" dirty="0">
                <a:solidFill>
                  <a:schemeClr val="bg2">
                    <a:lumMod val="90000"/>
                  </a:schemeClr>
                </a:solidFill>
                <a:latin typeface="华文新魏" pitchFamily="2" charset="-122"/>
                <a:ea typeface="华文新魏" pitchFamily="2" charset="-122"/>
              </a:rPr>
              <a:t>University of Defense Technology, Changsha, </a:t>
            </a:r>
            <a:r>
              <a:rPr lang="en-US" altLang="zh-CN" sz="2000" dirty="0" smtClean="0">
                <a:solidFill>
                  <a:schemeClr val="bg2">
                    <a:lumMod val="90000"/>
                  </a:schemeClr>
                </a:solidFill>
                <a:latin typeface="华文新魏" pitchFamily="2" charset="-122"/>
                <a:ea typeface="华文新魏" pitchFamily="2" charset="-122"/>
              </a:rPr>
              <a:t>China</a:t>
            </a:r>
          </a:p>
          <a:p>
            <a:pPr>
              <a:spcBef>
                <a:spcPts val="0"/>
              </a:spcBef>
            </a:pPr>
            <a:r>
              <a:rPr lang="en-US" altLang="zh-CN" sz="2000" baseline="30000" dirty="0">
                <a:solidFill>
                  <a:schemeClr val="bg2">
                    <a:lumMod val="90000"/>
                  </a:schemeClr>
                </a:solidFill>
                <a:latin typeface="华文新魏" pitchFamily="2" charset="-122"/>
                <a:ea typeface="华文新魏" pitchFamily="2" charset="-122"/>
              </a:rPr>
              <a:t>2</a:t>
            </a:r>
            <a:r>
              <a:rPr lang="en-US" altLang="zh-CN" sz="2000" dirty="0" smtClean="0">
                <a:solidFill>
                  <a:schemeClr val="bg2">
                    <a:lumMod val="90000"/>
                  </a:schemeClr>
                </a:solidFill>
                <a:latin typeface="华文新魏" pitchFamily="2" charset="-122"/>
                <a:ea typeface="华文新魏" pitchFamily="2" charset="-122"/>
              </a:rPr>
              <a:t>Chinese </a:t>
            </a:r>
            <a:r>
              <a:rPr lang="en-US" altLang="zh-CN" sz="2000" dirty="0">
                <a:solidFill>
                  <a:schemeClr val="bg2">
                    <a:lumMod val="90000"/>
                  </a:schemeClr>
                </a:solidFill>
                <a:latin typeface="华文新魏" pitchFamily="2" charset="-122"/>
                <a:ea typeface="华文新魏" pitchFamily="2" charset="-122"/>
              </a:rPr>
              <a:t>University of Hong Kong, Hong Kong, </a:t>
            </a:r>
            <a:r>
              <a:rPr lang="en-US" altLang="zh-CN" sz="2000" dirty="0" smtClean="0">
                <a:solidFill>
                  <a:schemeClr val="bg2">
                    <a:lumMod val="90000"/>
                  </a:schemeClr>
                </a:solidFill>
                <a:latin typeface="华文新魏" pitchFamily="2" charset="-122"/>
                <a:ea typeface="华文新魏" pitchFamily="2" charset="-122"/>
              </a:rPr>
              <a:t>China</a:t>
            </a:r>
          </a:p>
          <a:p>
            <a:pPr>
              <a:lnSpc>
                <a:spcPct val="150000"/>
              </a:lnSpc>
              <a:spcBef>
                <a:spcPts val="0"/>
              </a:spcBef>
            </a:pPr>
            <a:r>
              <a:rPr lang="en-US" altLang="zh-CN" sz="1800" u="sng" dirty="0">
                <a:solidFill>
                  <a:schemeClr val="bg1"/>
                </a:solidFill>
                <a:latin typeface="华文新魏" pitchFamily="2" charset="-122"/>
                <a:ea typeface="华文新魏" pitchFamily="2" charset="-122"/>
              </a:rPr>
              <a:t>Email: </a:t>
            </a:r>
            <a:r>
              <a:rPr lang="en-US" altLang="zh-CN" sz="1800" u="sng" dirty="0" smtClean="0">
                <a:solidFill>
                  <a:schemeClr val="bg1"/>
                </a:solidFill>
                <a:latin typeface="华文新魏" pitchFamily="2" charset="-122"/>
                <a:ea typeface="华文新魏" pitchFamily="2" charset="-122"/>
              </a:rPr>
              <a:t>{</a:t>
            </a:r>
            <a:r>
              <a:rPr lang="en-US" altLang="zh-CN" sz="1800" u="sng" dirty="0" err="1" smtClean="0">
                <a:solidFill>
                  <a:schemeClr val="bg1"/>
                </a:solidFill>
                <a:latin typeface="华文新魏" pitchFamily="2" charset="-122"/>
                <a:ea typeface="华文新魏" pitchFamily="2" charset="-122"/>
              </a:rPr>
              <a:t>jwzhou</a:t>
            </a:r>
            <a:r>
              <a:rPr lang="en-US" altLang="zh-CN" sz="1800" u="sng" dirty="0">
                <a:solidFill>
                  <a:schemeClr val="bg1"/>
                </a:solidFill>
                <a:latin typeface="华文新魏" pitchFamily="2" charset="-122"/>
                <a:ea typeface="华文新魏" pitchFamily="2" charset="-122"/>
              </a:rPr>
              <a:t>, </a:t>
            </a:r>
            <a:r>
              <a:rPr lang="en-US" altLang="zh-CN" sz="1800" u="sng" dirty="0" err="1" smtClean="0">
                <a:solidFill>
                  <a:schemeClr val="bg1"/>
                </a:solidFill>
                <a:latin typeface="华文新魏" pitchFamily="2" charset="-122"/>
                <a:ea typeface="华文新魏" pitchFamily="2" charset="-122"/>
              </a:rPr>
              <a:t>zbchen</a:t>
            </a:r>
            <a:r>
              <a:rPr lang="en-US" altLang="zh-CN" sz="1800" u="sng" dirty="0" smtClean="0">
                <a:solidFill>
                  <a:schemeClr val="bg1"/>
                </a:solidFill>
                <a:latin typeface="华文新魏" pitchFamily="2" charset="-122"/>
                <a:ea typeface="华文新魏" pitchFamily="2" charset="-122"/>
              </a:rPr>
              <a:t>}@</a:t>
            </a:r>
            <a:r>
              <a:rPr lang="en-US" altLang="zh-CN" sz="1800" u="sng" dirty="0">
                <a:solidFill>
                  <a:schemeClr val="bg1"/>
                </a:solidFill>
                <a:latin typeface="华文新魏" pitchFamily="2" charset="-122"/>
                <a:ea typeface="华文新魏" pitchFamily="2" charset="-122"/>
              </a:rPr>
              <a:t>nudt.edu.cn</a:t>
            </a:r>
            <a:endParaRPr lang="zh-CN" altLang="en-US" sz="1800" u="sng" dirty="0">
              <a:solidFill>
                <a:schemeClr val="bg1"/>
              </a:solidFill>
              <a:latin typeface="华文新魏" pitchFamily="2" charset="-122"/>
              <a:ea typeface="华文新魏" pitchFamily="2"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0" cy="1268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7"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815013"/>
            <a:ext cx="9144000" cy="104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副标题 2"/>
          <p:cNvSpPr txBox="1">
            <a:spLocks/>
          </p:cNvSpPr>
          <p:nvPr/>
        </p:nvSpPr>
        <p:spPr>
          <a:xfrm>
            <a:off x="4788023" y="5805264"/>
            <a:ext cx="4350113" cy="1042986"/>
          </a:xfrm>
          <a:prstGeom prst="rect">
            <a:avLst/>
          </a:prstGeom>
        </p:spPr>
        <p:txBody>
          <a:bodyPr vert="horz" lIns="91440" tIns="45720" rIns="91440" bIns="45720" rtlCol="0" anchor="ctr" anchorCtr="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n-US" altLang="zh-CN" sz="1200" dirty="0" smtClean="0">
                <a:solidFill>
                  <a:schemeClr val="bg1">
                    <a:lumMod val="95000"/>
                  </a:schemeClr>
                </a:solidFill>
                <a:latin typeface="+mj-lt"/>
                <a:ea typeface="华文隶书" pitchFamily="2" charset="-122"/>
              </a:rPr>
              <a:t>This work is supported by :</a:t>
            </a:r>
          </a:p>
          <a:p>
            <a:pPr algn="l">
              <a:spcBef>
                <a:spcPts val="0"/>
              </a:spcBef>
            </a:pPr>
            <a:r>
              <a:rPr lang="en-US" altLang="zh-CN" sz="1200" dirty="0" smtClean="0">
                <a:solidFill>
                  <a:schemeClr val="bg1">
                    <a:lumMod val="95000"/>
                  </a:schemeClr>
                </a:solidFill>
                <a:latin typeface="+mj-lt"/>
                <a:ea typeface="华文隶书" pitchFamily="2" charset="-122"/>
              </a:rPr>
              <a:t>	</a:t>
            </a:r>
            <a:r>
              <a:rPr lang="en-US" altLang="zh-CN" sz="1200" b="1" dirty="0" smtClean="0">
                <a:solidFill>
                  <a:srgbClr val="FFC000"/>
                </a:solidFill>
                <a:latin typeface="+mj-lt"/>
                <a:ea typeface="华文隶书" pitchFamily="2" charset="-122"/>
              </a:rPr>
              <a:t>National 973 Program of China </a:t>
            </a:r>
            <a:r>
              <a:rPr lang="en-US" altLang="zh-CN" sz="1200" dirty="0" smtClean="0">
                <a:solidFill>
                  <a:schemeClr val="bg1">
                    <a:lumMod val="95000"/>
                  </a:schemeClr>
                </a:solidFill>
                <a:latin typeface="+mj-lt"/>
                <a:ea typeface="华文隶书" pitchFamily="2" charset="-122"/>
              </a:rPr>
              <a:t>(No. 2011CB302603)</a:t>
            </a:r>
          </a:p>
          <a:p>
            <a:pPr algn="l">
              <a:spcBef>
                <a:spcPts val="0"/>
              </a:spcBef>
            </a:pPr>
            <a:r>
              <a:rPr lang="en-US" altLang="zh-CN" sz="1200" dirty="0" smtClean="0">
                <a:solidFill>
                  <a:schemeClr val="bg1">
                    <a:lumMod val="95000"/>
                  </a:schemeClr>
                </a:solidFill>
                <a:latin typeface="+mj-lt"/>
                <a:ea typeface="华文隶书" pitchFamily="2" charset="-122"/>
              </a:rPr>
              <a:t>	</a:t>
            </a:r>
            <a:r>
              <a:rPr lang="en-US" altLang="zh-CN" sz="1200" b="1" dirty="0" smtClean="0">
                <a:solidFill>
                  <a:srgbClr val="FFC000"/>
                </a:solidFill>
                <a:latin typeface="+mj-lt"/>
                <a:ea typeface="华文隶书" pitchFamily="2" charset="-122"/>
              </a:rPr>
              <a:t>NSFC</a:t>
            </a:r>
            <a:r>
              <a:rPr lang="en-US" altLang="zh-CN" sz="1200" b="1" dirty="0" smtClean="0">
                <a:solidFill>
                  <a:schemeClr val="bg1">
                    <a:lumMod val="95000"/>
                  </a:schemeClr>
                </a:solidFill>
                <a:latin typeface="+mj-lt"/>
                <a:ea typeface="华文隶书" pitchFamily="2" charset="-122"/>
              </a:rPr>
              <a:t> </a:t>
            </a:r>
            <a:r>
              <a:rPr lang="en-US" altLang="zh-CN" sz="1200" dirty="0" smtClean="0">
                <a:solidFill>
                  <a:schemeClr val="bg1">
                    <a:lumMod val="95000"/>
                  </a:schemeClr>
                </a:solidFill>
                <a:latin typeface="+mj-lt"/>
                <a:ea typeface="华文隶书" pitchFamily="2" charset="-122"/>
              </a:rPr>
              <a:t>(No. 61161160565 and No. 61303064)</a:t>
            </a:r>
          </a:p>
          <a:p>
            <a:pPr algn="l">
              <a:spcBef>
                <a:spcPts val="0"/>
              </a:spcBef>
            </a:pPr>
            <a:r>
              <a:rPr lang="en-US" altLang="zh-CN" sz="1200" dirty="0" smtClean="0">
                <a:solidFill>
                  <a:schemeClr val="bg1">
                    <a:lumMod val="95000"/>
                  </a:schemeClr>
                </a:solidFill>
                <a:latin typeface="+mj-lt"/>
                <a:ea typeface="华文隶书" pitchFamily="2" charset="-122"/>
              </a:rPr>
              <a:t>	</a:t>
            </a:r>
            <a:r>
              <a:rPr lang="en-US" altLang="zh-CN" sz="1200" b="1" dirty="0" smtClean="0">
                <a:solidFill>
                  <a:srgbClr val="FFC000"/>
                </a:solidFill>
                <a:latin typeface="+mj-lt"/>
                <a:ea typeface="华文隶书" pitchFamily="2" charset="-122"/>
              </a:rPr>
              <a:t>SRFDP</a:t>
            </a:r>
            <a:r>
              <a:rPr lang="en-US" altLang="zh-CN" sz="1200" dirty="0" smtClean="0">
                <a:solidFill>
                  <a:srgbClr val="FFC000"/>
                </a:solidFill>
                <a:latin typeface="+mj-lt"/>
                <a:ea typeface="华文隶书" pitchFamily="2" charset="-122"/>
              </a:rPr>
              <a:t> </a:t>
            </a:r>
            <a:r>
              <a:rPr lang="en-US" altLang="zh-CN" sz="1200" dirty="0" smtClean="0">
                <a:solidFill>
                  <a:schemeClr val="bg1">
                    <a:lumMod val="95000"/>
                  </a:schemeClr>
                </a:solidFill>
                <a:latin typeface="+mj-lt"/>
                <a:ea typeface="华文隶书" pitchFamily="2" charset="-122"/>
              </a:rPr>
              <a:t>(No. 20114307120015)</a:t>
            </a:r>
          </a:p>
        </p:txBody>
      </p:sp>
      <p:pic>
        <p:nvPicPr>
          <p:cNvPr id="10" name="Picture 1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60232" y="260648"/>
            <a:ext cx="936104"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33737" y="260648"/>
            <a:ext cx="1337292"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60676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2411760" y="1309032"/>
            <a:ext cx="4824536" cy="695777"/>
          </a:xfrm>
          <a:prstGeom prst="rect">
            <a:avLst/>
          </a:prstGeom>
          <a:solidFill>
            <a:srgbClr val="00B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175">
                <a:solidFill>
                  <a:schemeClr val="tx1"/>
                </a:solidFill>
              </a:ln>
            </a:endParaRPr>
          </a:p>
        </p:txBody>
      </p:sp>
      <p:sp>
        <p:nvSpPr>
          <p:cNvPr id="54" name="矩形 53"/>
          <p:cNvSpPr/>
          <p:nvPr/>
        </p:nvSpPr>
        <p:spPr>
          <a:xfrm>
            <a:off x="1907704" y="765865"/>
            <a:ext cx="1008112" cy="430887"/>
          </a:xfrm>
          <a:prstGeom prst="rect">
            <a:avLst/>
          </a:prstGeom>
          <a:ln>
            <a:noFill/>
          </a:ln>
        </p:spPr>
        <p:txBody>
          <a:bodyPr wrap="square">
            <a:spAutoFit/>
          </a:bodyPr>
          <a:lstStyle/>
          <a:p>
            <a:pPr algn="ctr"/>
            <a:r>
              <a:rPr lang="en-US" altLang="zh-CN" sz="1100" dirty="0" smtClean="0">
                <a:latin typeface="Times New Roman" pitchFamily="18" charset="0"/>
                <a:ea typeface="楷体" pitchFamily="49" charset="-122"/>
                <a:cs typeface="Times New Roman" pitchFamily="18" charset="0"/>
              </a:rPr>
              <a:t>start </a:t>
            </a:r>
            <a:r>
              <a:rPr lang="en-US" altLang="zh-CN" sz="1100" dirty="0" err="1" smtClean="0">
                <a:latin typeface="Times New Roman" pitchFamily="18" charset="0"/>
                <a:ea typeface="楷体" pitchFamily="49" charset="-122"/>
                <a:cs typeface="Times New Roman" pitchFamily="18" charset="0"/>
              </a:rPr>
              <a:t>MTracer</a:t>
            </a:r>
            <a:r>
              <a:rPr lang="en-US" altLang="zh-CN" sz="1100" dirty="0" smtClean="0">
                <a:latin typeface="Times New Roman" pitchFamily="18" charset="0"/>
                <a:ea typeface="楷体" pitchFamily="49" charset="-122"/>
                <a:cs typeface="Times New Roman" pitchFamily="18" charset="0"/>
              </a:rPr>
              <a:t> </a:t>
            </a:r>
          </a:p>
          <a:p>
            <a:pPr algn="ctr"/>
            <a:r>
              <a:rPr lang="en-US" altLang="zh-CN" sz="1100" dirty="0" smtClean="0">
                <a:latin typeface="Times New Roman" pitchFamily="18" charset="0"/>
                <a:ea typeface="楷体" pitchFamily="49" charset="-122"/>
                <a:cs typeface="Times New Roman" pitchFamily="18" charset="0"/>
              </a:rPr>
              <a:t>and HDFS </a:t>
            </a:r>
            <a:endParaRPr lang="en-US" altLang="zh-CN" sz="1600" dirty="0" smtClean="0">
              <a:latin typeface="Times New Roman" pitchFamily="18" charset="0"/>
              <a:ea typeface="楷体" pitchFamily="49" charset="-122"/>
              <a:cs typeface="Times New Roman" pitchFamily="18" charset="0"/>
            </a:endParaRPr>
          </a:p>
        </p:txBody>
      </p:sp>
      <p:cxnSp>
        <p:nvCxnSpPr>
          <p:cNvPr id="58" name="直接连接符 57"/>
          <p:cNvCxnSpPr/>
          <p:nvPr/>
        </p:nvCxnSpPr>
        <p:spPr>
          <a:xfrm>
            <a:off x="2411760" y="1309032"/>
            <a:ext cx="4824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2411760" y="1155143"/>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7236296" y="1155143"/>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标题 1"/>
          <p:cNvSpPr>
            <a:spLocks noGrp="1"/>
          </p:cNvSpPr>
          <p:nvPr>
            <p:ph type="title"/>
          </p:nvPr>
        </p:nvSpPr>
        <p:spPr>
          <a:xfrm>
            <a:off x="0" y="0"/>
            <a:ext cx="9144000" cy="836712"/>
          </a:xfrm>
        </p:spPr>
        <p:txBody>
          <a:bodyPr anchor="b" anchorCtr="1"/>
          <a:lstStyle/>
          <a:p>
            <a:r>
              <a:rPr lang="en-US" altLang="zh-CN" dirty="0" smtClean="0"/>
              <a:t>Details in Collection</a:t>
            </a:r>
            <a:endParaRPr lang="zh-CN" altLang="en-US" dirty="0"/>
          </a:p>
        </p:txBody>
      </p:sp>
      <p:sp>
        <p:nvSpPr>
          <p:cNvPr id="51" name="矩形 50"/>
          <p:cNvSpPr/>
          <p:nvPr/>
        </p:nvSpPr>
        <p:spPr>
          <a:xfrm>
            <a:off x="367405" y="1438172"/>
            <a:ext cx="1296144" cy="400110"/>
          </a:xfrm>
          <a:prstGeom prst="rect">
            <a:avLst/>
          </a:prstGeom>
          <a:ln>
            <a:noFill/>
          </a:ln>
        </p:spPr>
        <p:txBody>
          <a:bodyPr wrap="square">
            <a:spAutoFit/>
          </a:bodyPr>
          <a:lstStyle/>
          <a:p>
            <a:pPr algn="ctr"/>
            <a:r>
              <a:rPr lang="en-US" altLang="zh-CN" sz="2000" i="1" dirty="0" smtClean="0">
                <a:latin typeface="Times New Roman" pitchFamily="18" charset="0"/>
                <a:ea typeface="楷体" pitchFamily="49" charset="-122"/>
                <a:cs typeface="Times New Roman" pitchFamily="18" charset="0"/>
              </a:rPr>
              <a:t>Normal</a:t>
            </a:r>
            <a:endParaRPr lang="en-US" altLang="zh-CN" sz="2000" dirty="0" smtClean="0">
              <a:latin typeface="Times New Roman" pitchFamily="18" charset="0"/>
              <a:ea typeface="楷体" pitchFamily="49" charset="-122"/>
              <a:cs typeface="Times New Roman" pitchFamily="18" charset="0"/>
            </a:endParaRPr>
          </a:p>
        </p:txBody>
      </p:sp>
      <p:cxnSp>
        <p:nvCxnSpPr>
          <p:cNvPr id="53" name="直接箭头连接符 52"/>
          <p:cNvCxnSpPr/>
          <p:nvPr/>
        </p:nvCxnSpPr>
        <p:spPr>
          <a:xfrm>
            <a:off x="1835696" y="2004809"/>
            <a:ext cx="633670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2699793" y="1367190"/>
            <a:ext cx="864095" cy="261610"/>
          </a:xfrm>
          <a:prstGeom prst="rect">
            <a:avLst/>
          </a:prstGeom>
          <a:ln>
            <a:noFill/>
          </a:ln>
        </p:spPr>
        <p:txBody>
          <a:bodyPr wrap="square">
            <a:spAutoFit/>
          </a:bodyPr>
          <a:lstStyle/>
          <a:p>
            <a:pPr algn="ctr"/>
            <a:r>
              <a:rPr lang="en-US" altLang="zh-CN" sz="1100" dirty="0" smtClean="0">
                <a:latin typeface="Times New Roman" pitchFamily="18" charset="0"/>
                <a:ea typeface="楷体" pitchFamily="49" charset="-122"/>
                <a:cs typeface="Times New Roman" pitchFamily="18" charset="0"/>
              </a:rPr>
              <a:t>start Clients</a:t>
            </a:r>
          </a:p>
        </p:txBody>
      </p:sp>
      <p:sp>
        <p:nvSpPr>
          <p:cNvPr id="66" name="矩形 65"/>
          <p:cNvSpPr/>
          <p:nvPr/>
        </p:nvSpPr>
        <p:spPr>
          <a:xfrm>
            <a:off x="3131840" y="1637871"/>
            <a:ext cx="3384376" cy="347889"/>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175">
                <a:solidFill>
                  <a:schemeClr val="tx1"/>
                </a:solidFill>
              </a:ln>
            </a:endParaRPr>
          </a:p>
        </p:txBody>
      </p:sp>
      <p:cxnSp>
        <p:nvCxnSpPr>
          <p:cNvPr id="68" name="直接连接符 67"/>
          <p:cNvCxnSpPr/>
          <p:nvPr/>
        </p:nvCxnSpPr>
        <p:spPr>
          <a:xfrm>
            <a:off x="3131840" y="1637871"/>
            <a:ext cx="33843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a:off x="3131840" y="1560926"/>
            <a:ext cx="0" cy="4248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6516216" y="1560926"/>
            <a:ext cx="0" cy="4248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6732240" y="764704"/>
            <a:ext cx="1008112" cy="430887"/>
          </a:xfrm>
          <a:prstGeom prst="rect">
            <a:avLst/>
          </a:prstGeom>
          <a:ln>
            <a:noFill/>
          </a:ln>
        </p:spPr>
        <p:txBody>
          <a:bodyPr wrap="square">
            <a:spAutoFit/>
          </a:bodyPr>
          <a:lstStyle/>
          <a:p>
            <a:pPr algn="ctr"/>
            <a:r>
              <a:rPr lang="en-US" altLang="zh-CN" sz="1100" dirty="0" smtClean="0">
                <a:latin typeface="Times New Roman" pitchFamily="18" charset="0"/>
                <a:ea typeface="楷体" pitchFamily="49" charset="-122"/>
                <a:cs typeface="Times New Roman" pitchFamily="18" charset="0"/>
              </a:rPr>
              <a:t>stop </a:t>
            </a:r>
            <a:r>
              <a:rPr lang="en-US" altLang="zh-CN" sz="1100" dirty="0" err="1" smtClean="0">
                <a:latin typeface="Times New Roman" pitchFamily="18" charset="0"/>
                <a:ea typeface="楷体" pitchFamily="49" charset="-122"/>
                <a:cs typeface="Times New Roman" pitchFamily="18" charset="0"/>
              </a:rPr>
              <a:t>MTracer</a:t>
            </a:r>
            <a:r>
              <a:rPr lang="en-US" altLang="zh-CN" sz="1100" dirty="0" smtClean="0">
                <a:latin typeface="Times New Roman" pitchFamily="18" charset="0"/>
                <a:ea typeface="楷体" pitchFamily="49" charset="-122"/>
                <a:cs typeface="Times New Roman" pitchFamily="18" charset="0"/>
              </a:rPr>
              <a:t> </a:t>
            </a:r>
          </a:p>
          <a:p>
            <a:pPr algn="ctr"/>
            <a:r>
              <a:rPr lang="en-US" altLang="zh-CN" sz="1100" dirty="0" smtClean="0">
                <a:latin typeface="Times New Roman" pitchFamily="18" charset="0"/>
                <a:ea typeface="楷体" pitchFamily="49" charset="-122"/>
                <a:cs typeface="Times New Roman" pitchFamily="18" charset="0"/>
              </a:rPr>
              <a:t>and HDFS </a:t>
            </a:r>
            <a:endParaRPr lang="en-US" altLang="zh-CN" sz="1600" dirty="0" smtClean="0">
              <a:latin typeface="Times New Roman" pitchFamily="18" charset="0"/>
              <a:ea typeface="楷体" pitchFamily="49" charset="-122"/>
              <a:cs typeface="Times New Roman" pitchFamily="18" charset="0"/>
            </a:endParaRPr>
          </a:p>
        </p:txBody>
      </p:sp>
      <p:sp>
        <p:nvSpPr>
          <p:cNvPr id="72" name="矩形 71"/>
          <p:cNvSpPr/>
          <p:nvPr/>
        </p:nvSpPr>
        <p:spPr>
          <a:xfrm>
            <a:off x="6049875" y="1367190"/>
            <a:ext cx="970397" cy="261610"/>
          </a:xfrm>
          <a:prstGeom prst="rect">
            <a:avLst/>
          </a:prstGeom>
          <a:ln>
            <a:noFill/>
          </a:ln>
        </p:spPr>
        <p:txBody>
          <a:bodyPr wrap="square">
            <a:spAutoFit/>
          </a:bodyPr>
          <a:lstStyle/>
          <a:p>
            <a:pPr algn="ctr"/>
            <a:r>
              <a:rPr lang="en-US" altLang="zh-CN" sz="1100" dirty="0" smtClean="0">
                <a:latin typeface="Times New Roman" pitchFamily="18" charset="0"/>
                <a:ea typeface="楷体" pitchFamily="49" charset="-122"/>
                <a:cs typeface="Times New Roman" pitchFamily="18" charset="0"/>
              </a:rPr>
              <a:t>stop Clients</a:t>
            </a:r>
          </a:p>
        </p:txBody>
      </p:sp>
      <p:sp>
        <p:nvSpPr>
          <p:cNvPr id="73" name="矩形 72"/>
          <p:cNvSpPr/>
          <p:nvPr/>
        </p:nvSpPr>
        <p:spPr>
          <a:xfrm>
            <a:off x="3892424" y="1700060"/>
            <a:ext cx="1863207" cy="307777"/>
          </a:xfrm>
          <a:prstGeom prst="rect">
            <a:avLst/>
          </a:prstGeom>
          <a:ln>
            <a:noFill/>
          </a:ln>
        </p:spPr>
        <p:txBody>
          <a:bodyPr wrap="square">
            <a:spAutoFit/>
          </a:bodyPr>
          <a:lstStyle/>
          <a:p>
            <a:pPr algn="ctr"/>
            <a:r>
              <a:rPr lang="en-US" altLang="zh-CN" sz="1400" dirty="0" smtClean="0">
                <a:solidFill>
                  <a:srgbClr val="00B050"/>
                </a:solidFill>
                <a:latin typeface="Times New Roman" pitchFamily="18" charset="0"/>
                <a:ea typeface="楷体" pitchFamily="49" charset="-122"/>
                <a:cs typeface="Times New Roman" pitchFamily="18" charset="0"/>
              </a:rPr>
              <a:t>request handling period</a:t>
            </a:r>
          </a:p>
        </p:txBody>
      </p:sp>
      <p:sp>
        <p:nvSpPr>
          <p:cNvPr id="74" name="矩形 73"/>
          <p:cNvSpPr/>
          <p:nvPr/>
        </p:nvSpPr>
        <p:spPr>
          <a:xfrm>
            <a:off x="3892423" y="1321023"/>
            <a:ext cx="1863207" cy="307777"/>
          </a:xfrm>
          <a:prstGeom prst="rect">
            <a:avLst/>
          </a:prstGeom>
          <a:ln>
            <a:noFill/>
          </a:ln>
        </p:spPr>
        <p:txBody>
          <a:bodyPr wrap="square">
            <a:spAutoFit/>
          </a:bodyPr>
          <a:lstStyle/>
          <a:p>
            <a:pPr algn="ctr"/>
            <a:r>
              <a:rPr lang="en-US" altLang="zh-CN" sz="1400" dirty="0" smtClean="0">
                <a:solidFill>
                  <a:schemeClr val="accent3">
                    <a:lumMod val="20000"/>
                    <a:lumOff val="80000"/>
                  </a:schemeClr>
                </a:solidFill>
                <a:latin typeface="Times New Roman" pitchFamily="18" charset="0"/>
                <a:ea typeface="楷体" pitchFamily="49" charset="-122"/>
                <a:cs typeface="Times New Roman" pitchFamily="18" charset="0"/>
              </a:rPr>
              <a:t>trace collection period</a:t>
            </a:r>
          </a:p>
        </p:txBody>
      </p:sp>
      <p:grpSp>
        <p:nvGrpSpPr>
          <p:cNvPr id="155" name="组合 154"/>
          <p:cNvGrpSpPr/>
          <p:nvPr/>
        </p:nvGrpSpPr>
        <p:grpSpPr>
          <a:xfrm>
            <a:off x="367405" y="3027351"/>
            <a:ext cx="7804995" cy="849666"/>
            <a:chOff x="367405" y="3027351"/>
            <a:chExt cx="7804995" cy="849666"/>
          </a:xfrm>
        </p:grpSpPr>
        <p:grpSp>
          <p:nvGrpSpPr>
            <p:cNvPr id="75" name="组合 74"/>
            <p:cNvGrpSpPr/>
            <p:nvPr/>
          </p:nvGrpSpPr>
          <p:grpSpPr>
            <a:xfrm>
              <a:off x="2411760" y="3027351"/>
              <a:ext cx="4824536" cy="849666"/>
              <a:chOff x="2411760" y="918592"/>
              <a:chExt cx="4824536" cy="849666"/>
            </a:xfrm>
          </p:grpSpPr>
          <p:sp>
            <p:nvSpPr>
              <p:cNvPr id="76" name="矩形 75"/>
              <p:cNvSpPr/>
              <p:nvPr/>
            </p:nvSpPr>
            <p:spPr>
              <a:xfrm>
                <a:off x="2411760" y="1072481"/>
                <a:ext cx="4824536" cy="695777"/>
              </a:xfrm>
              <a:prstGeom prst="rect">
                <a:avLst/>
              </a:prstGeom>
              <a:solidFill>
                <a:srgbClr val="00B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175">
                    <a:solidFill>
                      <a:schemeClr val="tx1"/>
                    </a:solidFill>
                  </a:ln>
                </a:endParaRPr>
              </a:p>
            </p:txBody>
          </p:sp>
          <p:cxnSp>
            <p:nvCxnSpPr>
              <p:cNvPr id="78" name="直接连接符 77"/>
              <p:cNvCxnSpPr/>
              <p:nvPr/>
            </p:nvCxnSpPr>
            <p:spPr>
              <a:xfrm>
                <a:off x="2411760" y="1072481"/>
                <a:ext cx="4824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a:off x="2411760" y="918592"/>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a:off x="7236296" y="918592"/>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81" name="矩形 80"/>
            <p:cNvSpPr/>
            <p:nvPr/>
          </p:nvSpPr>
          <p:spPr>
            <a:xfrm>
              <a:off x="367405" y="3329073"/>
              <a:ext cx="1296144" cy="400110"/>
            </a:xfrm>
            <a:prstGeom prst="rect">
              <a:avLst/>
            </a:prstGeom>
            <a:ln>
              <a:noFill/>
            </a:ln>
          </p:spPr>
          <p:txBody>
            <a:bodyPr wrap="square">
              <a:spAutoFit/>
            </a:bodyPr>
            <a:lstStyle/>
            <a:p>
              <a:pPr algn="ctr"/>
              <a:r>
                <a:rPr lang="en-US" altLang="zh-CN" sz="2000" i="1" dirty="0" smtClean="0">
                  <a:latin typeface="Times New Roman" pitchFamily="18" charset="0"/>
                  <a:ea typeface="楷体" pitchFamily="49" charset="-122"/>
                  <a:cs typeface="Times New Roman" pitchFamily="18" charset="0"/>
                </a:rPr>
                <a:t>Abnormal</a:t>
              </a:r>
              <a:endParaRPr lang="en-US" altLang="zh-CN" sz="2000" dirty="0" smtClean="0">
                <a:latin typeface="Times New Roman" pitchFamily="18" charset="0"/>
                <a:ea typeface="楷体" pitchFamily="49" charset="-122"/>
                <a:cs typeface="Times New Roman" pitchFamily="18" charset="0"/>
              </a:endParaRPr>
            </a:p>
          </p:txBody>
        </p:sp>
        <p:cxnSp>
          <p:nvCxnSpPr>
            <p:cNvPr id="82" name="直接箭头连接符 81"/>
            <p:cNvCxnSpPr/>
            <p:nvPr/>
          </p:nvCxnSpPr>
          <p:spPr>
            <a:xfrm>
              <a:off x="1835696" y="3877017"/>
              <a:ext cx="633670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1" name="矩形 100"/>
          <p:cNvSpPr/>
          <p:nvPr/>
        </p:nvSpPr>
        <p:spPr>
          <a:xfrm>
            <a:off x="2721473" y="3181884"/>
            <a:ext cx="4082775" cy="674470"/>
          </a:xfrm>
          <a:prstGeom prst="rect">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175">
                <a:solidFill>
                  <a:schemeClr val="tx1"/>
                </a:solidFill>
              </a:ln>
            </a:endParaRPr>
          </a:p>
        </p:txBody>
      </p:sp>
      <p:cxnSp>
        <p:nvCxnSpPr>
          <p:cNvPr id="103" name="直接连接符 102"/>
          <p:cNvCxnSpPr/>
          <p:nvPr/>
        </p:nvCxnSpPr>
        <p:spPr>
          <a:xfrm>
            <a:off x="2721474" y="3177772"/>
            <a:ext cx="40827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a:off x="2721474" y="3028595"/>
            <a:ext cx="0" cy="8236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a:off x="6804248" y="3028126"/>
            <a:ext cx="0" cy="8236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3131840" y="3433135"/>
            <a:ext cx="3384376" cy="424833"/>
            <a:chOff x="2411760" y="918592"/>
            <a:chExt cx="4824536" cy="849666"/>
          </a:xfrm>
        </p:grpSpPr>
        <p:sp>
          <p:nvSpPr>
            <p:cNvPr id="85" name="矩形 84"/>
            <p:cNvSpPr/>
            <p:nvPr/>
          </p:nvSpPr>
          <p:spPr>
            <a:xfrm>
              <a:off x="2411760" y="1072481"/>
              <a:ext cx="4824536" cy="695777"/>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175">
                  <a:solidFill>
                    <a:schemeClr val="tx1"/>
                  </a:solidFill>
                </a:ln>
              </a:endParaRPr>
            </a:p>
          </p:txBody>
        </p:sp>
        <p:cxnSp>
          <p:nvCxnSpPr>
            <p:cNvPr id="86" name="直接连接符 85"/>
            <p:cNvCxnSpPr/>
            <p:nvPr/>
          </p:nvCxnSpPr>
          <p:spPr>
            <a:xfrm>
              <a:off x="2411760" y="1072481"/>
              <a:ext cx="4824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2411760" y="918592"/>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7236296" y="918592"/>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6" name="矩形 105"/>
          <p:cNvSpPr/>
          <p:nvPr/>
        </p:nvSpPr>
        <p:spPr>
          <a:xfrm>
            <a:off x="2411760" y="2636912"/>
            <a:ext cx="674339" cy="430887"/>
          </a:xfrm>
          <a:prstGeom prst="rect">
            <a:avLst/>
          </a:prstGeom>
          <a:ln>
            <a:noFill/>
          </a:ln>
        </p:spPr>
        <p:txBody>
          <a:bodyPr wrap="square">
            <a:spAutoFit/>
          </a:bodyPr>
          <a:lstStyle/>
          <a:p>
            <a:pPr algn="ctr"/>
            <a:r>
              <a:rPr lang="en-US" altLang="zh-CN" sz="1100" dirty="0" smtClean="0">
                <a:latin typeface="Times New Roman" pitchFamily="18" charset="0"/>
                <a:ea typeface="楷体" pitchFamily="49" charset="-122"/>
                <a:cs typeface="Times New Roman" pitchFamily="18" charset="0"/>
              </a:rPr>
              <a:t>inject </a:t>
            </a:r>
          </a:p>
          <a:p>
            <a:pPr algn="ctr"/>
            <a:r>
              <a:rPr lang="en-US" altLang="zh-CN" sz="1100" dirty="0" smtClean="0">
                <a:latin typeface="Times New Roman" pitchFamily="18" charset="0"/>
                <a:ea typeface="楷体" pitchFamily="49" charset="-122"/>
                <a:cs typeface="Times New Roman" pitchFamily="18" charset="0"/>
              </a:rPr>
              <a:t>a fault</a:t>
            </a:r>
          </a:p>
        </p:txBody>
      </p:sp>
      <p:sp>
        <p:nvSpPr>
          <p:cNvPr id="107" name="矩形 106"/>
          <p:cNvSpPr/>
          <p:nvPr/>
        </p:nvSpPr>
        <p:spPr>
          <a:xfrm>
            <a:off x="6408204" y="2650912"/>
            <a:ext cx="792088" cy="430887"/>
          </a:xfrm>
          <a:prstGeom prst="rect">
            <a:avLst/>
          </a:prstGeom>
          <a:ln>
            <a:noFill/>
          </a:ln>
        </p:spPr>
        <p:txBody>
          <a:bodyPr wrap="square">
            <a:spAutoFit/>
          </a:bodyPr>
          <a:lstStyle/>
          <a:p>
            <a:pPr algn="ctr"/>
            <a:r>
              <a:rPr lang="en-US" altLang="zh-CN" sz="1100" dirty="0" smtClean="0">
                <a:latin typeface="Times New Roman" pitchFamily="18" charset="0"/>
                <a:ea typeface="楷体" pitchFamily="49" charset="-122"/>
                <a:cs typeface="Times New Roman" pitchFamily="18" charset="0"/>
              </a:rPr>
              <a:t>recover</a:t>
            </a:r>
          </a:p>
          <a:p>
            <a:pPr algn="ctr"/>
            <a:r>
              <a:rPr lang="en-US" altLang="zh-CN" sz="1100" dirty="0" smtClean="0">
                <a:latin typeface="Times New Roman" pitchFamily="18" charset="0"/>
                <a:ea typeface="楷体" pitchFamily="49" charset="-122"/>
                <a:cs typeface="Times New Roman" pitchFamily="18" charset="0"/>
              </a:rPr>
              <a:t>the system</a:t>
            </a:r>
          </a:p>
        </p:txBody>
      </p:sp>
      <p:grpSp>
        <p:nvGrpSpPr>
          <p:cNvPr id="163" name="组合 162"/>
          <p:cNvGrpSpPr/>
          <p:nvPr/>
        </p:nvGrpSpPr>
        <p:grpSpPr>
          <a:xfrm>
            <a:off x="217288" y="4969709"/>
            <a:ext cx="7955112" cy="849666"/>
            <a:chOff x="217288" y="4969709"/>
            <a:chExt cx="7955112" cy="849666"/>
          </a:xfrm>
        </p:grpSpPr>
        <p:grpSp>
          <p:nvGrpSpPr>
            <p:cNvPr id="108" name="组合 107"/>
            <p:cNvGrpSpPr/>
            <p:nvPr/>
          </p:nvGrpSpPr>
          <p:grpSpPr>
            <a:xfrm>
              <a:off x="2411760" y="4969709"/>
              <a:ext cx="4824536" cy="849666"/>
              <a:chOff x="2411760" y="918592"/>
              <a:chExt cx="4824536" cy="849666"/>
            </a:xfrm>
          </p:grpSpPr>
          <p:sp>
            <p:nvSpPr>
              <p:cNvPr id="109" name="矩形 108"/>
              <p:cNvSpPr/>
              <p:nvPr/>
            </p:nvSpPr>
            <p:spPr>
              <a:xfrm>
                <a:off x="2411760" y="1072481"/>
                <a:ext cx="4824536" cy="695777"/>
              </a:xfrm>
              <a:prstGeom prst="rect">
                <a:avLst/>
              </a:prstGeom>
              <a:solidFill>
                <a:srgbClr val="00B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175">
                    <a:solidFill>
                      <a:schemeClr val="tx1"/>
                    </a:solidFill>
                  </a:ln>
                </a:endParaRPr>
              </a:p>
            </p:txBody>
          </p:sp>
          <p:cxnSp>
            <p:nvCxnSpPr>
              <p:cNvPr id="110" name="直接连接符 109"/>
              <p:cNvCxnSpPr/>
              <p:nvPr/>
            </p:nvCxnSpPr>
            <p:spPr>
              <a:xfrm>
                <a:off x="2411760" y="1072481"/>
                <a:ext cx="4824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a:off x="2411760" y="918592"/>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a:off x="7236296" y="918592"/>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13" name="矩形 112"/>
            <p:cNvSpPr/>
            <p:nvPr/>
          </p:nvSpPr>
          <p:spPr>
            <a:xfrm>
              <a:off x="217288" y="5199162"/>
              <a:ext cx="1596377" cy="400110"/>
            </a:xfrm>
            <a:prstGeom prst="rect">
              <a:avLst/>
            </a:prstGeom>
            <a:ln>
              <a:noFill/>
            </a:ln>
          </p:spPr>
          <p:txBody>
            <a:bodyPr wrap="square">
              <a:spAutoFit/>
            </a:bodyPr>
            <a:lstStyle/>
            <a:p>
              <a:pPr algn="ctr"/>
              <a:r>
                <a:rPr lang="en-US" altLang="zh-CN" sz="2000" i="1" dirty="0" smtClean="0">
                  <a:latin typeface="Times New Roman" pitchFamily="18" charset="0"/>
                  <a:ea typeface="楷体" pitchFamily="49" charset="-122"/>
                  <a:cs typeface="Times New Roman" pitchFamily="18" charset="0"/>
                </a:rPr>
                <a:t>Combination</a:t>
              </a:r>
              <a:endParaRPr lang="en-US" altLang="zh-CN" sz="2000" dirty="0" smtClean="0">
                <a:latin typeface="Times New Roman" pitchFamily="18" charset="0"/>
                <a:ea typeface="楷体" pitchFamily="49" charset="-122"/>
                <a:cs typeface="Times New Roman" pitchFamily="18" charset="0"/>
              </a:endParaRPr>
            </a:p>
          </p:txBody>
        </p:sp>
        <p:cxnSp>
          <p:nvCxnSpPr>
            <p:cNvPr id="114" name="直接箭头连接符 113"/>
            <p:cNvCxnSpPr/>
            <p:nvPr/>
          </p:nvCxnSpPr>
          <p:spPr>
            <a:xfrm>
              <a:off x="1835696" y="5819375"/>
              <a:ext cx="633670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8" name="组合 157"/>
          <p:cNvGrpSpPr/>
          <p:nvPr/>
        </p:nvGrpSpPr>
        <p:grpSpPr>
          <a:xfrm>
            <a:off x="3026532" y="4540066"/>
            <a:ext cx="674339" cy="1258645"/>
            <a:chOff x="3026532" y="4540066"/>
            <a:chExt cx="674339" cy="1258645"/>
          </a:xfrm>
        </p:grpSpPr>
        <p:grpSp>
          <p:nvGrpSpPr>
            <p:cNvPr id="116" name="组合 115"/>
            <p:cNvGrpSpPr/>
            <p:nvPr/>
          </p:nvGrpSpPr>
          <p:grpSpPr>
            <a:xfrm>
              <a:off x="3292634" y="4951434"/>
              <a:ext cx="144017" cy="847277"/>
              <a:chOff x="2411759" y="898456"/>
              <a:chExt cx="4824537" cy="874044"/>
            </a:xfrm>
          </p:grpSpPr>
          <p:sp>
            <p:nvSpPr>
              <p:cNvPr id="117" name="矩形 116"/>
              <p:cNvSpPr/>
              <p:nvPr/>
            </p:nvSpPr>
            <p:spPr>
              <a:xfrm>
                <a:off x="2411759" y="1076723"/>
                <a:ext cx="4824537" cy="695777"/>
              </a:xfrm>
              <a:prstGeom prst="rect">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175">
                    <a:solidFill>
                      <a:schemeClr val="tx1"/>
                    </a:solidFill>
                  </a:ln>
                </a:endParaRPr>
              </a:p>
            </p:txBody>
          </p:sp>
          <p:cxnSp>
            <p:nvCxnSpPr>
              <p:cNvPr id="118" name="直接连接符 117"/>
              <p:cNvCxnSpPr/>
              <p:nvPr/>
            </p:nvCxnSpPr>
            <p:spPr>
              <a:xfrm>
                <a:off x="2411760" y="1072481"/>
                <a:ext cx="4824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a:off x="2411759" y="900111"/>
                <a:ext cx="0" cy="8496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a:off x="7236296" y="898456"/>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26" name="矩形 125"/>
            <p:cNvSpPr/>
            <p:nvPr/>
          </p:nvSpPr>
          <p:spPr>
            <a:xfrm>
              <a:off x="3026532" y="4540066"/>
              <a:ext cx="674339" cy="430887"/>
            </a:xfrm>
            <a:prstGeom prst="rect">
              <a:avLst/>
            </a:prstGeom>
            <a:ln>
              <a:noFill/>
            </a:ln>
          </p:spPr>
          <p:txBody>
            <a:bodyPr wrap="square">
              <a:spAutoFit/>
            </a:bodyPr>
            <a:lstStyle/>
            <a:p>
              <a:pPr algn="ctr"/>
              <a:r>
                <a:rPr lang="en-US" altLang="zh-CN" sz="1100" dirty="0" smtClean="0">
                  <a:latin typeface="Times New Roman" pitchFamily="18" charset="0"/>
                  <a:ea typeface="楷体" pitchFamily="49" charset="-122"/>
                  <a:cs typeface="Times New Roman" pitchFamily="18" charset="0"/>
                </a:rPr>
                <a:t>inject </a:t>
              </a:r>
            </a:p>
            <a:p>
              <a:pPr algn="ctr"/>
              <a:r>
                <a:rPr lang="en-US" altLang="zh-CN" sz="1100" dirty="0" smtClean="0">
                  <a:latin typeface="Times New Roman" pitchFamily="18" charset="0"/>
                  <a:ea typeface="楷体" pitchFamily="49" charset="-122"/>
                  <a:cs typeface="Times New Roman" pitchFamily="18" charset="0"/>
                </a:rPr>
                <a:t>a fault</a:t>
              </a:r>
            </a:p>
          </p:txBody>
        </p:sp>
      </p:grpSp>
      <p:grpSp>
        <p:nvGrpSpPr>
          <p:cNvPr id="159" name="组合 158"/>
          <p:cNvGrpSpPr/>
          <p:nvPr/>
        </p:nvGrpSpPr>
        <p:grpSpPr>
          <a:xfrm>
            <a:off x="3806217" y="4530960"/>
            <a:ext cx="674339" cy="1258645"/>
            <a:chOff x="3806217" y="4530960"/>
            <a:chExt cx="674339" cy="1258645"/>
          </a:xfrm>
        </p:grpSpPr>
        <p:grpSp>
          <p:nvGrpSpPr>
            <p:cNvPr id="128" name="组合 127"/>
            <p:cNvGrpSpPr/>
            <p:nvPr/>
          </p:nvGrpSpPr>
          <p:grpSpPr>
            <a:xfrm>
              <a:off x="3981211" y="4941167"/>
              <a:ext cx="319536" cy="848438"/>
              <a:chOff x="2411759" y="897259"/>
              <a:chExt cx="4824537" cy="875241"/>
            </a:xfrm>
          </p:grpSpPr>
          <p:sp>
            <p:nvSpPr>
              <p:cNvPr id="129" name="矩形 128"/>
              <p:cNvSpPr/>
              <p:nvPr/>
            </p:nvSpPr>
            <p:spPr>
              <a:xfrm>
                <a:off x="2411759" y="1076723"/>
                <a:ext cx="4824537" cy="695777"/>
              </a:xfrm>
              <a:prstGeom prst="rect">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175">
                    <a:solidFill>
                      <a:schemeClr val="tx1"/>
                    </a:solidFill>
                  </a:ln>
                </a:endParaRPr>
              </a:p>
            </p:txBody>
          </p:sp>
          <p:cxnSp>
            <p:nvCxnSpPr>
              <p:cNvPr id="130" name="直接连接符 129"/>
              <p:cNvCxnSpPr/>
              <p:nvPr/>
            </p:nvCxnSpPr>
            <p:spPr>
              <a:xfrm>
                <a:off x="2411760" y="1072481"/>
                <a:ext cx="4824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a:off x="2411759" y="897259"/>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a:off x="7236296" y="898456"/>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33" name="矩形 132"/>
            <p:cNvSpPr/>
            <p:nvPr/>
          </p:nvSpPr>
          <p:spPr>
            <a:xfrm>
              <a:off x="3806217" y="4530960"/>
              <a:ext cx="674339" cy="430887"/>
            </a:xfrm>
            <a:prstGeom prst="rect">
              <a:avLst/>
            </a:prstGeom>
            <a:ln>
              <a:noFill/>
            </a:ln>
          </p:spPr>
          <p:txBody>
            <a:bodyPr wrap="square">
              <a:spAutoFit/>
            </a:bodyPr>
            <a:lstStyle/>
            <a:p>
              <a:pPr algn="ctr"/>
              <a:r>
                <a:rPr lang="en-US" altLang="zh-CN" sz="1100" dirty="0" smtClean="0">
                  <a:latin typeface="Times New Roman" pitchFamily="18" charset="0"/>
                  <a:ea typeface="楷体" pitchFamily="49" charset="-122"/>
                  <a:cs typeface="Times New Roman" pitchFamily="18" charset="0"/>
                </a:rPr>
                <a:t>inject </a:t>
              </a:r>
            </a:p>
            <a:p>
              <a:pPr algn="ctr"/>
              <a:r>
                <a:rPr lang="en-US" altLang="zh-CN" sz="1100" dirty="0" smtClean="0">
                  <a:latin typeface="Times New Roman" pitchFamily="18" charset="0"/>
                  <a:ea typeface="楷体" pitchFamily="49" charset="-122"/>
                  <a:cs typeface="Times New Roman" pitchFamily="18" charset="0"/>
                </a:rPr>
                <a:t>a fault</a:t>
              </a:r>
            </a:p>
          </p:txBody>
        </p:sp>
      </p:grpSp>
      <p:grpSp>
        <p:nvGrpSpPr>
          <p:cNvPr id="160" name="组合 159"/>
          <p:cNvGrpSpPr/>
          <p:nvPr/>
        </p:nvGrpSpPr>
        <p:grpSpPr>
          <a:xfrm>
            <a:off x="4458381" y="4532935"/>
            <a:ext cx="584334" cy="1266195"/>
            <a:chOff x="4458381" y="4532935"/>
            <a:chExt cx="584334" cy="1266195"/>
          </a:xfrm>
        </p:grpSpPr>
        <p:grpSp>
          <p:nvGrpSpPr>
            <p:cNvPr id="134" name="组合 133"/>
            <p:cNvGrpSpPr/>
            <p:nvPr/>
          </p:nvGrpSpPr>
          <p:grpSpPr>
            <a:xfrm>
              <a:off x="4645280" y="4951853"/>
              <a:ext cx="206367" cy="847277"/>
              <a:chOff x="2411759" y="898456"/>
              <a:chExt cx="4824537" cy="874044"/>
            </a:xfrm>
          </p:grpSpPr>
          <p:sp>
            <p:nvSpPr>
              <p:cNvPr id="135" name="矩形 134"/>
              <p:cNvSpPr/>
              <p:nvPr/>
            </p:nvSpPr>
            <p:spPr>
              <a:xfrm>
                <a:off x="2411759" y="1076723"/>
                <a:ext cx="4824537" cy="695777"/>
              </a:xfrm>
              <a:prstGeom prst="rect">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175">
                    <a:solidFill>
                      <a:schemeClr val="tx1"/>
                    </a:solidFill>
                  </a:ln>
                </a:endParaRPr>
              </a:p>
            </p:txBody>
          </p:sp>
          <p:cxnSp>
            <p:nvCxnSpPr>
              <p:cNvPr id="136" name="直接连接符 135"/>
              <p:cNvCxnSpPr/>
              <p:nvPr/>
            </p:nvCxnSpPr>
            <p:spPr>
              <a:xfrm>
                <a:off x="2411760" y="1072481"/>
                <a:ext cx="4824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a:off x="2411759" y="899681"/>
                <a:ext cx="0" cy="8496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7236296" y="898456"/>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39" name="矩形 138"/>
            <p:cNvSpPr/>
            <p:nvPr/>
          </p:nvSpPr>
          <p:spPr>
            <a:xfrm>
              <a:off x="4458381" y="4532935"/>
              <a:ext cx="584334" cy="430887"/>
            </a:xfrm>
            <a:prstGeom prst="rect">
              <a:avLst/>
            </a:prstGeom>
            <a:ln>
              <a:noFill/>
            </a:ln>
          </p:spPr>
          <p:txBody>
            <a:bodyPr wrap="square">
              <a:spAutoFit/>
            </a:bodyPr>
            <a:lstStyle/>
            <a:p>
              <a:pPr algn="ctr"/>
              <a:r>
                <a:rPr lang="en-US" altLang="zh-CN" sz="1100" dirty="0" smtClean="0">
                  <a:latin typeface="Times New Roman" pitchFamily="18" charset="0"/>
                  <a:ea typeface="楷体" pitchFamily="49" charset="-122"/>
                  <a:cs typeface="Times New Roman" pitchFamily="18" charset="0"/>
                </a:rPr>
                <a:t>inject </a:t>
              </a:r>
            </a:p>
            <a:p>
              <a:pPr algn="ctr"/>
              <a:r>
                <a:rPr lang="en-US" altLang="zh-CN" sz="1100" dirty="0" smtClean="0">
                  <a:latin typeface="Times New Roman" pitchFamily="18" charset="0"/>
                  <a:ea typeface="楷体" pitchFamily="49" charset="-122"/>
                  <a:cs typeface="Times New Roman" pitchFamily="18" charset="0"/>
                </a:rPr>
                <a:t>a fault</a:t>
              </a:r>
            </a:p>
          </p:txBody>
        </p:sp>
      </p:grpSp>
      <p:grpSp>
        <p:nvGrpSpPr>
          <p:cNvPr id="161" name="组合 160"/>
          <p:cNvGrpSpPr/>
          <p:nvPr/>
        </p:nvGrpSpPr>
        <p:grpSpPr>
          <a:xfrm>
            <a:off x="5380867" y="4528172"/>
            <a:ext cx="674339" cy="1269587"/>
            <a:chOff x="5380867" y="4528172"/>
            <a:chExt cx="674339" cy="1269587"/>
          </a:xfrm>
        </p:grpSpPr>
        <p:grpSp>
          <p:nvGrpSpPr>
            <p:cNvPr id="140" name="组合 139"/>
            <p:cNvGrpSpPr/>
            <p:nvPr/>
          </p:nvGrpSpPr>
          <p:grpSpPr>
            <a:xfrm>
              <a:off x="5683622" y="4941168"/>
              <a:ext cx="72009" cy="856591"/>
              <a:chOff x="2411759" y="883225"/>
              <a:chExt cx="4824537" cy="883651"/>
            </a:xfrm>
          </p:grpSpPr>
          <p:sp>
            <p:nvSpPr>
              <p:cNvPr id="141" name="矩形 140"/>
              <p:cNvSpPr/>
              <p:nvPr/>
            </p:nvSpPr>
            <p:spPr>
              <a:xfrm>
                <a:off x="2411759" y="1071098"/>
                <a:ext cx="4824537" cy="695778"/>
              </a:xfrm>
              <a:prstGeom prst="rect">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175">
                    <a:solidFill>
                      <a:schemeClr val="tx1"/>
                    </a:solidFill>
                  </a:ln>
                </a:endParaRPr>
              </a:p>
            </p:txBody>
          </p:sp>
          <p:cxnSp>
            <p:nvCxnSpPr>
              <p:cNvPr id="142" name="直接连接符 141"/>
              <p:cNvCxnSpPr/>
              <p:nvPr/>
            </p:nvCxnSpPr>
            <p:spPr>
              <a:xfrm>
                <a:off x="2411760" y="1072481"/>
                <a:ext cx="4824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p:nvPr/>
            </p:nvCxnSpPr>
            <p:spPr>
              <a:xfrm>
                <a:off x="2411759" y="883225"/>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p:nvPr/>
            </p:nvCxnSpPr>
            <p:spPr>
              <a:xfrm>
                <a:off x="7236296" y="883225"/>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45" name="矩形 144"/>
            <p:cNvSpPr/>
            <p:nvPr/>
          </p:nvSpPr>
          <p:spPr>
            <a:xfrm>
              <a:off x="5380867" y="4528172"/>
              <a:ext cx="674339" cy="430887"/>
            </a:xfrm>
            <a:prstGeom prst="rect">
              <a:avLst/>
            </a:prstGeom>
            <a:ln>
              <a:noFill/>
            </a:ln>
          </p:spPr>
          <p:txBody>
            <a:bodyPr wrap="square">
              <a:spAutoFit/>
            </a:bodyPr>
            <a:lstStyle/>
            <a:p>
              <a:pPr algn="ctr"/>
              <a:r>
                <a:rPr lang="en-US" altLang="zh-CN" sz="1100" dirty="0" smtClean="0">
                  <a:latin typeface="Times New Roman" pitchFamily="18" charset="0"/>
                  <a:ea typeface="楷体" pitchFamily="49" charset="-122"/>
                  <a:cs typeface="Times New Roman" pitchFamily="18" charset="0"/>
                </a:rPr>
                <a:t>inject </a:t>
              </a:r>
            </a:p>
            <a:p>
              <a:pPr algn="ctr"/>
              <a:r>
                <a:rPr lang="en-US" altLang="zh-CN" sz="1100" dirty="0" smtClean="0">
                  <a:latin typeface="Times New Roman" pitchFamily="18" charset="0"/>
                  <a:ea typeface="楷体" pitchFamily="49" charset="-122"/>
                  <a:cs typeface="Times New Roman" pitchFamily="18" charset="0"/>
                </a:rPr>
                <a:t>a fault</a:t>
              </a:r>
            </a:p>
          </p:txBody>
        </p:sp>
      </p:grpSp>
      <p:grpSp>
        <p:nvGrpSpPr>
          <p:cNvPr id="162" name="组合 161"/>
          <p:cNvGrpSpPr/>
          <p:nvPr/>
        </p:nvGrpSpPr>
        <p:grpSpPr>
          <a:xfrm>
            <a:off x="5989888" y="4528172"/>
            <a:ext cx="579284" cy="1270539"/>
            <a:chOff x="5989888" y="4528172"/>
            <a:chExt cx="579284" cy="1270539"/>
          </a:xfrm>
        </p:grpSpPr>
        <p:grpSp>
          <p:nvGrpSpPr>
            <p:cNvPr id="146" name="组合 145"/>
            <p:cNvGrpSpPr/>
            <p:nvPr/>
          </p:nvGrpSpPr>
          <p:grpSpPr>
            <a:xfrm>
              <a:off x="6156176" y="4951434"/>
              <a:ext cx="246745" cy="847277"/>
              <a:chOff x="2411759" y="898456"/>
              <a:chExt cx="4824537" cy="874044"/>
            </a:xfrm>
          </p:grpSpPr>
          <p:sp>
            <p:nvSpPr>
              <p:cNvPr id="147" name="矩形 146"/>
              <p:cNvSpPr/>
              <p:nvPr/>
            </p:nvSpPr>
            <p:spPr>
              <a:xfrm>
                <a:off x="2411759" y="1076723"/>
                <a:ext cx="4824537" cy="695777"/>
              </a:xfrm>
              <a:prstGeom prst="rect">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175">
                    <a:solidFill>
                      <a:schemeClr val="tx1"/>
                    </a:solidFill>
                  </a:ln>
                </a:endParaRPr>
              </a:p>
            </p:txBody>
          </p:sp>
          <p:cxnSp>
            <p:nvCxnSpPr>
              <p:cNvPr id="148" name="直接连接符 147"/>
              <p:cNvCxnSpPr/>
              <p:nvPr/>
            </p:nvCxnSpPr>
            <p:spPr>
              <a:xfrm>
                <a:off x="2411760" y="1072481"/>
                <a:ext cx="4824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a:off x="2411759" y="900111"/>
                <a:ext cx="0" cy="8496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p:nvPr/>
            </p:nvCxnSpPr>
            <p:spPr>
              <a:xfrm>
                <a:off x="7236296" y="898456"/>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1" name="矩形 150"/>
            <p:cNvSpPr/>
            <p:nvPr/>
          </p:nvSpPr>
          <p:spPr>
            <a:xfrm>
              <a:off x="5989888" y="4528172"/>
              <a:ext cx="579284" cy="430887"/>
            </a:xfrm>
            <a:prstGeom prst="rect">
              <a:avLst/>
            </a:prstGeom>
            <a:ln>
              <a:noFill/>
            </a:ln>
          </p:spPr>
          <p:txBody>
            <a:bodyPr wrap="square">
              <a:spAutoFit/>
            </a:bodyPr>
            <a:lstStyle/>
            <a:p>
              <a:pPr algn="ctr"/>
              <a:r>
                <a:rPr lang="en-US" altLang="zh-CN" sz="1100" dirty="0" smtClean="0">
                  <a:latin typeface="Times New Roman" pitchFamily="18" charset="0"/>
                  <a:ea typeface="楷体" pitchFamily="49" charset="-122"/>
                  <a:cs typeface="Times New Roman" pitchFamily="18" charset="0"/>
                </a:rPr>
                <a:t>inject </a:t>
              </a:r>
            </a:p>
            <a:p>
              <a:pPr algn="ctr"/>
              <a:r>
                <a:rPr lang="en-US" altLang="zh-CN" sz="1100" dirty="0" smtClean="0">
                  <a:latin typeface="Times New Roman" pitchFamily="18" charset="0"/>
                  <a:ea typeface="楷体" pitchFamily="49" charset="-122"/>
                  <a:cs typeface="Times New Roman" pitchFamily="18" charset="0"/>
                </a:rPr>
                <a:t>a fault</a:t>
              </a:r>
            </a:p>
          </p:txBody>
        </p:sp>
      </p:grpSp>
      <p:sp>
        <p:nvSpPr>
          <p:cNvPr id="152" name="矩形 151"/>
          <p:cNvSpPr/>
          <p:nvPr/>
        </p:nvSpPr>
        <p:spPr>
          <a:xfrm>
            <a:off x="3892424" y="3553271"/>
            <a:ext cx="1863207" cy="307777"/>
          </a:xfrm>
          <a:prstGeom prst="rect">
            <a:avLst/>
          </a:prstGeom>
          <a:ln>
            <a:noFill/>
          </a:ln>
        </p:spPr>
        <p:txBody>
          <a:bodyPr wrap="square">
            <a:spAutoFit/>
          </a:bodyPr>
          <a:lstStyle/>
          <a:p>
            <a:pPr algn="ctr"/>
            <a:r>
              <a:rPr lang="en-US" altLang="zh-CN" sz="1400" dirty="0" smtClean="0">
                <a:solidFill>
                  <a:srgbClr val="C00000"/>
                </a:solidFill>
                <a:latin typeface="Times New Roman" pitchFamily="18" charset="0"/>
                <a:ea typeface="楷体" pitchFamily="49" charset="-122"/>
                <a:cs typeface="Times New Roman" pitchFamily="18" charset="0"/>
              </a:rPr>
              <a:t>request handling period</a:t>
            </a:r>
          </a:p>
        </p:txBody>
      </p:sp>
      <p:grpSp>
        <p:nvGrpSpPr>
          <p:cNvPr id="164" name="组合 163"/>
          <p:cNvGrpSpPr/>
          <p:nvPr/>
        </p:nvGrpSpPr>
        <p:grpSpPr>
          <a:xfrm>
            <a:off x="3131840" y="5370730"/>
            <a:ext cx="3384376" cy="441401"/>
            <a:chOff x="3131840" y="5370730"/>
            <a:chExt cx="3384376" cy="441401"/>
          </a:xfrm>
        </p:grpSpPr>
        <p:grpSp>
          <p:nvGrpSpPr>
            <p:cNvPr id="121" name="组合 120"/>
            <p:cNvGrpSpPr/>
            <p:nvPr/>
          </p:nvGrpSpPr>
          <p:grpSpPr>
            <a:xfrm>
              <a:off x="3131840" y="5370730"/>
              <a:ext cx="3384376" cy="424833"/>
              <a:chOff x="2411760" y="918592"/>
              <a:chExt cx="4824536" cy="849666"/>
            </a:xfrm>
          </p:grpSpPr>
          <p:sp>
            <p:nvSpPr>
              <p:cNvPr id="122" name="矩形 121"/>
              <p:cNvSpPr/>
              <p:nvPr/>
            </p:nvSpPr>
            <p:spPr>
              <a:xfrm>
                <a:off x="2411760" y="1072481"/>
                <a:ext cx="4824536" cy="695777"/>
              </a:xfrm>
              <a:prstGeom prst="rect">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175">
                    <a:solidFill>
                      <a:schemeClr val="tx1"/>
                    </a:solidFill>
                  </a:ln>
                </a:endParaRPr>
              </a:p>
            </p:txBody>
          </p:sp>
          <p:cxnSp>
            <p:nvCxnSpPr>
              <p:cNvPr id="123" name="直接连接符 122"/>
              <p:cNvCxnSpPr/>
              <p:nvPr/>
            </p:nvCxnSpPr>
            <p:spPr>
              <a:xfrm>
                <a:off x="2411760" y="1072481"/>
                <a:ext cx="48245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a:off x="2411760" y="918592"/>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a:off x="7236296" y="918592"/>
                <a:ext cx="0" cy="849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3" name="矩形 152"/>
            <p:cNvSpPr/>
            <p:nvPr/>
          </p:nvSpPr>
          <p:spPr>
            <a:xfrm>
              <a:off x="3981211" y="5504354"/>
              <a:ext cx="1863207" cy="307777"/>
            </a:xfrm>
            <a:prstGeom prst="rect">
              <a:avLst/>
            </a:prstGeom>
            <a:ln>
              <a:noFill/>
            </a:ln>
          </p:spPr>
          <p:txBody>
            <a:bodyPr wrap="square">
              <a:spAutoFit/>
            </a:bodyPr>
            <a:lstStyle/>
            <a:p>
              <a:pPr algn="ctr"/>
              <a:r>
                <a:rPr lang="en-US" altLang="zh-CN" sz="1400" dirty="0" smtClean="0">
                  <a:solidFill>
                    <a:srgbClr val="0070C0"/>
                  </a:solidFill>
                  <a:latin typeface="Times New Roman" pitchFamily="18" charset="0"/>
                  <a:ea typeface="楷体" pitchFamily="49" charset="-122"/>
                  <a:cs typeface="Times New Roman" pitchFamily="18" charset="0"/>
                </a:rPr>
                <a:t>request handling period</a:t>
              </a:r>
            </a:p>
          </p:txBody>
        </p:sp>
      </p:grpSp>
      <p:sp>
        <p:nvSpPr>
          <p:cNvPr id="2" name="灯片编号占位符 1"/>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202754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0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6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6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58"/>
                                        </p:tgtEl>
                                        <p:attrNameLst>
                                          <p:attrName>style.visibility</p:attrName>
                                        </p:attrNameLst>
                                      </p:cBhvr>
                                      <p:to>
                                        <p:strVal val="visible"/>
                                      </p:to>
                                    </p:set>
                                  </p:childTnLst>
                                </p:cTn>
                              </p:par>
                            </p:childTnLst>
                          </p:cTn>
                        </p:par>
                        <p:par>
                          <p:cTn id="85" fill="hold">
                            <p:stCondLst>
                              <p:cond delay="0"/>
                            </p:stCondLst>
                            <p:childTnLst>
                              <p:par>
                                <p:cTn id="86" presetID="1" presetClass="entr" presetSubtype="0" fill="hold" nodeType="afterEffect">
                                  <p:stCondLst>
                                    <p:cond delay="300"/>
                                  </p:stCondLst>
                                  <p:childTnLst>
                                    <p:set>
                                      <p:cBhvr>
                                        <p:cTn id="87" dur="1" fill="hold">
                                          <p:stCondLst>
                                            <p:cond delay="0"/>
                                          </p:stCondLst>
                                        </p:cTn>
                                        <p:tgtEl>
                                          <p:spTgt spid="159"/>
                                        </p:tgtEl>
                                        <p:attrNameLst>
                                          <p:attrName>style.visibility</p:attrName>
                                        </p:attrNameLst>
                                      </p:cBhvr>
                                      <p:to>
                                        <p:strVal val="visible"/>
                                      </p:to>
                                    </p:set>
                                  </p:childTnLst>
                                </p:cTn>
                              </p:par>
                            </p:childTnLst>
                          </p:cTn>
                        </p:par>
                        <p:par>
                          <p:cTn id="88" fill="hold">
                            <p:stCondLst>
                              <p:cond delay="300"/>
                            </p:stCondLst>
                            <p:childTnLst>
                              <p:par>
                                <p:cTn id="89" presetID="1" presetClass="entr" presetSubtype="0" fill="hold" nodeType="afterEffect">
                                  <p:stCondLst>
                                    <p:cond delay="300"/>
                                  </p:stCondLst>
                                  <p:childTnLst>
                                    <p:set>
                                      <p:cBhvr>
                                        <p:cTn id="90" dur="1" fill="hold">
                                          <p:stCondLst>
                                            <p:cond delay="0"/>
                                          </p:stCondLst>
                                        </p:cTn>
                                        <p:tgtEl>
                                          <p:spTgt spid="160"/>
                                        </p:tgtEl>
                                        <p:attrNameLst>
                                          <p:attrName>style.visibility</p:attrName>
                                        </p:attrNameLst>
                                      </p:cBhvr>
                                      <p:to>
                                        <p:strVal val="visible"/>
                                      </p:to>
                                    </p:set>
                                  </p:childTnLst>
                                </p:cTn>
                              </p:par>
                            </p:childTnLst>
                          </p:cTn>
                        </p:par>
                        <p:par>
                          <p:cTn id="91" fill="hold">
                            <p:stCondLst>
                              <p:cond delay="600"/>
                            </p:stCondLst>
                            <p:childTnLst>
                              <p:par>
                                <p:cTn id="92" presetID="1" presetClass="entr" presetSubtype="0" fill="hold" nodeType="afterEffect">
                                  <p:stCondLst>
                                    <p:cond delay="300"/>
                                  </p:stCondLst>
                                  <p:childTnLst>
                                    <p:set>
                                      <p:cBhvr>
                                        <p:cTn id="93" dur="1" fill="hold">
                                          <p:stCondLst>
                                            <p:cond delay="0"/>
                                          </p:stCondLst>
                                        </p:cTn>
                                        <p:tgtEl>
                                          <p:spTgt spid="161"/>
                                        </p:tgtEl>
                                        <p:attrNameLst>
                                          <p:attrName>style.visibility</p:attrName>
                                        </p:attrNameLst>
                                      </p:cBhvr>
                                      <p:to>
                                        <p:strVal val="visible"/>
                                      </p:to>
                                    </p:set>
                                  </p:childTnLst>
                                </p:cTn>
                              </p:par>
                            </p:childTnLst>
                          </p:cTn>
                        </p:par>
                        <p:par>
                          <p:cTn id="94" fill="hold">
                            <p:stCondLst>
                              <p:cond delay="900"/>
                            </p:stCondLst>
                            <p:childTnLst>
                              <p:par>
                                <p:cTn id="95" presetID="1" presetClass="entr" presetSubtype="0" fill="hold" nodeType="afterEffect">
                                  <p:stCondLst>
                                    <p:cond delay="300"/>
                                  </p:stCondLst>
                                  <p:childTnLst>
                                    <p:set>
                                      <p:cBhvr>
                                        <p:cTn id="96"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54" grpId="0"/>
      <p:bldP spid="51" grpId="0"/>
      <p:bldP spid="56" grpId="0"/>
      <p:bldP spid="66" grpId="0" animBg="1"/>
      <p:bldP spid="71" grpId="0"/>
      <p:bldP spid="72" grpId="0"/>
      <p:bldP spid="73" grpId="0"/>
      <p:bldP spid="74" grpId="0"/>
      <p:bldP spid="101" grpId="0" animBg="1"/>
      <p:bldP spid="106" grpId="0"/>
      <p:bldP spid="107" grpId="0"/>
      <p:bldP spid="15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0"/>
            <a:ext cx="9144000" cy="836712"/>
          </a:xfrm>
        </p:spPr>
        <p:txBody>
          <a:bodyPr anchor="b" anchorCtr="1"/>
          <a:lstStyle/>
          <a:p>
            <a:r>
              <a:rPr lang="en-US" altLang="zh-CN" dirty="0" smtClean="0"/>
              <a:t>Threads to Invalidity</a:t>
            </a:r>
            <a:endParaRPr lang="zh-CN" altLang="en-US" dirty="0"/>
          </a:p>
        </p:txBody>
      </p:sp>
      <p:sp>
        <p:nvSpPr>
          <p:cNvPr id="6" name="内容占位符 2"/>
          <p:cNvSpPr>
            <a:spLocks noGrp="1"/>
          </p:cNvSpPr>
          <p:nvPr>
            <p:ph idx="1"/>
          </p:nvPr>
        </p:nvSpPr>
        <p:spPr>
          <a:xfrm>
            <a:off x="457200" y="980728"/>
            <a:ext cx="8507288" cy="5400600"/>
          </a:xfrm>
        </p:spPr>
        <p:txBody>
          <a:bodyPr>
            <a:normAutofit fontScale="92500" lnSpcReduction="20000"/>
          </a:bodyPr>
          <a:lstStyle/>
          <a:p>
            <a:pPr>
              <a:spcAft>
                <a:spcPts val="600"/>
              </a:spcAft>
              <a:buClr>
                <a:srgbClr val="FF0000"/>
              </a:buClr>
              <a:buFontTx/>
              <a:buChar char="？"/>
            </a:pPr>
            <a:r>
              <a:rPr lang="en-US" altLang="zh-CN" sz="2800" dirty="0" smtClean="0">
                <a:solidFill>
                  <a:srgbClr val="FF0000"/>
                </a:solidFill>
                <a:latin typeface="Times New Roman" pitchFamily="18" charset="0"/>
                <a:ea typeface="华文新魏" pitchFamily="2" charset="-122"/>
                <a:cs typeface="Times New Roman" pitchFamily="18" charset="0"/>
              </a:rPr>
              <a:t>Traces are collected only on HDFS.</a:t>
            </a:r>
          </a:p>
          <a:p>
            <a:pPr>
              <a:buClr>
                <a:srgbClr val="00B050"/>
              </a:buClr>
              <a:buFont typeface="华文新魏" pitchFamily="2" charset="-122"/>
              <a:buChar char="！"/>
            </a:pPr>
            <a:r>
              <a:rPr lang="en-US" altLang="zh-CN" sz="2600" dirty="0" smtClean="0">
                <a:latin typeface="华文新魏" pitchFamily="2" charset="-122"/>
                <a:ea typeface="华文新魏" pitchFamily="2" charset="-122"/>
              </a:rPr>
              <a:t>Traces from HDFS are </a:t>
            </a:r>
            <a:r>
              <a:rPr lang="en-US" altLang="zh-CN" sz="2600" dirty="0" smtClean="0">
                <a:solidFill>
                  <a:srgbClr val="00B050"/>
                </a:solidFill>
                <a:latin typeface="华文新魏" pitchFamily="2" charset="-122"/>
                <a:ea typeface="华文新魏" pitchFamily="2" charset="-122"/>
              </a:rPr>
              <a:t>representative</a:t>
            </a:r>
            <a:r>
              <a:rPr lang="en-US" altLang="zh-CN" sz="2600" dirty="0" smtClean="0">
                <a:latin typeface="华文新魏" pitchFamily="2" charset="-122"/>
                <a:ea typeface="华文新魏" pitchFamily="2" charset="-122"/>
              </a:rPr>
              <a:t>, because:</a:t>
            </a:r>
          </a:p>
          <a:p>
            <a:pPr lvl="1"/>
            <a:r>
              <a:rPr lang="en-US" altLang="zh-CN" sz="2300" dirty="0" smtClean="0">
                <a:latin typeface="华文新魏" pitchFamily="2" charset="-122"/>
                <a:ea typeface="华文新魏" pitchFamily="2" charset="-122"/>
              </a:rPr>
              <a:t>HDFS is a widely used system, </a:t>
            </a:r>
          </a:p>
          <a:p>
            <a:pPr lvl="1"/>
            <a:r>
              <a:rPr lang="en-US" altLang="zh-CN" sz="2100" dirty="0" smtClean="0">
                <a:latin typeface="华文新魏" pitchFamily="2" charset="-122"/>
                <a:ea typeface="华文新魏" pitchFamily="2" charset="-122"/>
              </a:rPr>
              <a:t>and many mechanisms and procedures in HDFS are shared by others.</a:t>
            </a:r>
          </a:p>
          <a:p>
            <a:pPr>
              <a:spcBef>
                <a:spcPts val="3000"/>
              </a:spcBef>
              <a:spcAft>
                <a:spcPts val="600"/>
              </a:spcAft>
              <a:buClr>
                <a:srgbClr val="FF0000"/>
              </a:buClr>
              <a:buFont typeface="华文新魏" pitchFamily="2" charset="-122"/>
              <a:buChar char="？"/>
            </a:pPr>
            <a:r>
              <a:rPr lang="en-US" altLang="zh-CN" sz="2800" dirty="0">
                <a:solidFill>
                  <a:srgbClr val="FF0000"/>
                </a:solidFill>
                <a:latin typeface="Times New Roman" pitchFamily="18" charset="0"/>
                <a:ea typeface="华文新魏" pitchFamily="2" charset="-122"/>
                <a:cs typeface="Times New Roman" pitchFamily="18" charset="0"/>
              </a:rPr>
              <a:t>During collection, the maximal DN number is 50.</a:t>
            </a:r>
          </a:p>
          <a:p>
            <a:pPr>
              <a:buClr>
                <a:srgbClr val="00B050"/>
              </a:buClr>
              <a:buFont typeface="华文新魏" pitchFamily="2" charset="-122"/>
              <a:buChar char="！"/>
            </a:pPr>
            <a:r>
              <a:rPr lang="en-US" altLang="zh-CN" sz="2600" dirty="0" smtClean="0">
                <a:latin typeface="华文新魏" pitchFamily="2" charset="-122"/>
                <a:ea typeface="华文新魏" pitchFamily="2" charset="-122"/>
              </a:rPr>
              <a:t>It is enough </a:t>
            </a:r>
            <a:r>
              <a:rPr lang="en-US" altLang="zh-CN" sz="2600" dirty="0">
                <a:latin typeface="华文新魏" pitchFamily="2" charset="-122"/>
                <a:ea typeface="华文新魏" pitchFamily="2" charset="-122"/>
              </a:rPr>
              <a:t>for </a:t>
            </a:r>
            <a:r>
              <a:rPr lang="en-US" altLang="zh-CN" sz="2600" dirty="0">
                <a:solidFill>
                  <a:srgbClr val="00B050"/>
                </a:solidFill>
                <a:latin typeface="华文新魏" pitchFamily="2" charset="-122"/>
                <a:ea typeface="华文新魏" pitchFamily="2" charset="-122"/>
              </a:rPr>
              <a:t>exhibiting various features </a:t>
            </a:r>
            <a:r>
              <a:rPr lang="en-US" altLang="zh-CN" sz="2600" dirty="0">
                <a:latin typeface="华文新魏" pitchFamily="2" charset="-122"/>
                <a:ea typeface="华文新魏" pitchFamily="2" charset="-122"/>
              </a:rPr>
              <a:t>of HDFS, because</a:t>
            </a:r>
            <a:r>
              <a:rPr lang="en-US" altLang="zh-CN" sz="2600" dirty="0" smtClean="0">
                <a:latin typeface="华文新魏" pitchFamily="2" charset="-122"/>
                <a:ea typeface="华文新魏" pitchFamily="2" charset="-122"/>
              </a:rPr>
              <a:t>:</a:t>
            </a:r>
          </a:p>
          <a:p>
            <a:pPr lvl="1"/>
            <a:r>
              <a:rPr lang="en-US" altLang="zh-CN" sz="2100" dirty="0" smtClean="0">
                <a:latin typeface="华文新魏" pitchFamily="2" charset="-122"/>
                <a:ea typeface="华文新魏" pitchFamily="2" charset="-122"/>
              </a:rPr>
              <a:t>traces are collected in different scenarios.</a:t>
            </a:r>
            <a:endParaRPr lang="en-US" altLang="zh-CN" sz="2100" dirty="0" smtClean="0">
              <a:latin typeface="Times New Roman" pitchFamily="18" charset="0"/>
              <a:ea typeface="华文新魏" pitchFamily="2" charset="-122"/>
              <a:cs typeface="Times New Roman" pitchFamily="18" charset="0"/>
            </a:endParaRPr>
          </a:p>
          <a:p>
            <a:pPr>
              <a:spcBef>
                <a:spcPts val="3000"/>
              </a:spcBef>
              <a:spcAft>
                <a:spcPts val="600"/>
              </a:spcAft>
              <a:buClr>
                <a:srgbClr val="FF0000"/>
              </a:buClr>
              <a:buFont typeface="华文新魏" pitchFamily="2" charset="-122"/>
              <a:buChar char="？"/>
            </a:pPr>
            <a:r>
              <a:rPr lang="en-US" altLang="zh-CN" sz="2800" dirty="0" smtClean="0">
                <a:solidFill>
                  <a:srgbClr val="FF0000"/>
                </a:solidFill>
                <a:latin typeface="Times New Roman" pitchFamily="18" charset="0"/>
                <a:ea typeface="华文新魏" pitchFamily="2" charset="-122"/>
                <a:cs typeface="Times New Roman" pitchFamily="18" charset="0"/>
              </a:rPr>
              <a:t>Many other faults exist rather than the injected faults.</a:t>
            </a:r>
          </a:p>
          <a:p>
            <a:pPr>
              <a:spcBef>
                <a:spcPts val="600"/>
              </a:spcBef>
              <a:buClr>
                <a:srgbClr val="00B050"/>
              </a:buClr>
              <a:buFont typeface="华文新魏" pitchFamily="2" charset="-122"/>
              <a:buChar char="！"/>
            </a:pPr>
            <a:r>
              <a:rPr lang="en-US" altLang="zh-CN" sz="2600" dirty="0" smtClean="0">
                <a:latin typeface="华文新魏" pitchFamily="2" charset="-122"/>
                <a:ea typeface="华文新魏" pitchFamily="2" charset="-122"/>
                <a:cs typeface="Times New Roman" pitchFamily="18" charset="0"/>
              </a:rPr>
              <a:t>Injected faults are </a:t>
            </a:r>
            <a:r>
              <a:rPr lang="en-US" altLang="zh-CN" sz="2600" dirty="0" smtClean="0">
                <a:solidFill>
                  <a:srgbClr val="00B050"/>
                </a:solidFill>
                <a:latin typeface="华文新魏" pitchFamily="2" charset="-122"/>
                <a:ea typeface="华文新魏" pitchFamily="2" charset="-122"/>
                <a:cs typeface="Times New Roman" pitchFamily="18" charset="0"/>
              </a:rPr>
              <a:t>representative</a:t>
            </a:r>
            <a:r>
              <a:rPr lang="en-US" altLang="zh-CN" sz="2600" dirty="0" smtClean="0">
                <a:latin typeface="华文新魏" pitchFamily="2" charset="-122"/>
                <a:ea typeface="华文新魏" pitchFamily="2" charset="-122"/>
                <a:cs typeface="Times New Roman" pitchFamily="18" charset="0"/>
              </a:rPr>
              <a:t>, because:</a:t>
            </a:r>
          </a:p>
          <a:p>
            <a:pPr lvl="1">
              <a:spcBef>
                <a:spcPts val="1200"/>
              </a:spcBef>
            </a:pPr>
            <a:r>
              <a:rPr lang="en-US" altLang="zh-CN" sz="2100" dirty="0" smtClean="0">
                <a:latin typeface="华文新魏" pitchFamily="2" charset="-122"/>
                <a:ea typeface="华文新魏" pitchFamily="2" charset="-122"/>
                <a:cs typeface="Times New Roman" pitchFamily="18" charset="0"/>
              </a:rPr>
              <a:t>containing different types,</a:t>
            </a:r>
          </a:p>
          <a:p>
            <a:pPr lvl="1">
              <a:spcBef>
                <a:spcPts val="1200"/>
              </a:spcBef>
            </a:pPr>
            <a:r>
              <a:rPr lang="en-US" altLang="zh-CN" sz="2100" dirty="0" smtClean="0">
                <a:latin typeface="华文新魏" pitchFamily="2" charset="-122"/>
                <a:ea typeface="华文新魏" pitchFamily="2" charset="-122"/>
                <a:cs typeface="Times New Roman" pitchFamily="18" charset="0"/>
              </a:rPr>
              <a:t>involving both function and performance faults,</a:t>
            </a:r>
          </a:p>
          <a:p>
            <a:pPr lvl="1">
              <a:spcBef>
                <a:spcPts val="1200"/>
              </a:spcBef>
            </a:pPr>
            <a:r>
              <a:rPr lang="en-US" altLang="zh-CN" sz="2100" dirty="0" smtClean="0">
                <a:latin typeface="华文新魏" pitchFamily="2" charset="-122"/>
                <a:ea typeface="华文新魏" pitchFamily="2" charset="-122"/>
                <a:cs typeface="Times New Roman" pitchFamily="18" charset="0"/>
              </a:rPr>
              <a:t> and selecting the most frequent faults.</a:t>
            </a:r>
            <a:endParaRPr lang="zh-CN" altLang="en-US" sz="2100" dirty="0">
              <a:latin typeface="华文新魏" pitchFamily="2" charset="-122"/>
              <a:ea typeface="华文新魏" pitchFamily="2" charset="-122"/>
              <a:cs typeface="Times New Roman" pitchFamily="18"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2536094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1"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ctrTitle"/>
          </p:nvPr>
        </p:nvSpPr>
        <p:spPr>
          <a:xfrm>
            <a:off x="1" y="2693986"/>
            <a:ext cx="9144000" cy="1470025"/>
          </a:xfrm>
        </p:spPr>
        <p:txBody>
          <a:bodyPr>
            <a:noAutofit/>
          </a:bodyPr>
          <a:lstStyle/>
          <a:p>
            <a:r>
              <a:rPr lang="en-US" altLang="zh-CN" b="1" dirty="0" smtClean="0">
                <a:solidFill>
                  <a:schemeClr val="accent6"/>
                </a:solidFill>
                <a:latin typeface="华文新魏" pitchFamily="2" charset="-122"/>
                <a:ea typeface="华文新魏" pitchFamily="2" charset="-122"/>
              </a:rPr>
              <a:t>Thanks </a:t>
            </a:r>
            <a:r>
              <a:rPr lang="en-US" altLang="zh-CN" b="1" dirty="0" smtClean="0">
                <a:solidFill>
                  <a:schemeClr val="accent6"/>
                </a:solidFill>
                <a:latin typeface="华文新魏" pitchFamily="2" charset="-122"/>
                <a:ea typeface="华文新魏" pitchFamily="2" charset="-122"/>
              </a:rPr>
              <a:t>for your attention!</a:t>
            </a:r>
            <a:endParaRPr lang="zh-CN" altLang="en-US" b="1" dirty="0">
              <a:solidFill>
                <a:schemeClr val="accent6"/>
              </a:solidFill>
              <a:latin typeface="华文新魏" pitchFamily="2" charset="-122"/>
              <a:ea typeface="华文新魏" pitchFamily="2" charset="-122"/>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0"/>
            <a:ext cx="9144000" cy="1268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7"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815013"/>
            <a:ext cx="9144000" cy="104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副标题 2"/>
          <p:cNvSpPr txBox="1">
            <a:spLocks/>
          </p:cNvSpPr>
          <p:nvPr/>
        </p:nvSpPr>
        <p:spPr>
          <a:xfrm>
            <a:off x="4788023" y="5805264"/>
            <a:ext cx="4350113" cy="1042986"/>
          </a:xfrm>
          <a:prstGeom prst="rect">
            <a:avLst/>
          </a:prstGeom>
        </p:spPr>
        <p:txBody>
          <a:bodyPr vert="horz" lIns="91440" tIns="45720" rIns="91440" bIns="45720" rtlCol="0" anchor="ctr" anchorCtr="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n-US" altLang="zh-CN" sz="1200" dirty="0" smtClean="0">
                <a:solidFill>
                  <a:schemeClr val="bg1">
                    <a:lumMod val="95000"/>
                  </a:schemeClr>
                </a:solidFill>
                <a:latin typeface="+mj-lt"/>
                <a:ea typeface="华文隶书" pitchFamily="2" charset="-122"/>
              </a:rPr>
              <a:t>This work is supported by :</a:t>
            </a:r>
          </a:p>
          <a:p>
            <a:pPr algn="l">
              <a:spcBef>
                <a:spcPts val="0"/>
              </a:spcBef>
            </a:pPr>
            <a:r>
              <a:rPr lang="en-US" altLang="zh-CN" sz="1200" dirty="0" smtClean="0">
                <a:solidFill>
                  <a:schemeClr val="bg1">
                    <a:lumMod val="95000"/>
                  </a:schemeClr>
                </a:solidFill>
                <a:latin typeface="+mj-lt"/>
                <a:ea typeface="华文隶书" pitchFamily="2" charset="-122"/>
              </a:rPr>
              <a:t>	</a:t>
            </a:r>
            <a:r>
              <a:rPr lang="en-US" altLang="zh-CN" sz="1200" b="1" dirty="0" smtClean="0">
                <a:solidFill>
                  <a:srgbClr val="FFC000"/>
                </a:solidFill>
                <a:latin typeface="+mj-lt"/>
                <a:ea typeface="华文隶书" pitchFamily="2" charset="-122"/>
              </a:rPr>
              <a:t>National 973 Program of China </a:t>
            </a:r>
            <a:r>
              <a:rPr lang="en-US" altLang="zh-CN" sz="1200" dirty="0" smtClean="0">
                <a:solidFill>
                  <a:schemeClr val="bg1">
                    <a:lumMod val="95000"/>
                  </a:schemeClr>
                </a:solidFill>
                <a:latin typeface="+mj-lt"/>
                <a:ea typeface="华文隶书" pitchFamily="2" charset="-122"/>
              </a:rPr>
              <a:t>(No. 2011CB302603)</a:t>
            </a:r>
          </a:p>
          <a:p>
            <a:pPr algn="l">
              <a:spcBef>
                <a:spcPts val="0"/>
              </a:spcBef>
            </a:pPr>
            <a:r>
              <a:rPr lang="en-US" altLang="zh-CN" sz="1200" dirty="0" smtClean="0">
                <a:solidFill>
                  <a:schemeClr val="bg1">
                    <a:lumMod val="95000"/>
                  </a:schemeClr>
                </a:solidFill>
                <a:latin typeface="+mj-lt"/>
                <a:ea typeface="华文隶书" pitchFamily="2" charset="-122"/>
              </a:rPr>
              <a:t>	</a:t>
            </a:r>
            <a:r>
              <a:rPr lang="en-US" altLang="zh-CN" sz="1200" b="1" dirty="0" smtClean="0">
                <a:solidFill>
                  <a:srgbClr val="FFC000"/>
                </a:solidFill>
                <a:latin typeface="+mj-lt"/>
                <a:ea typeface="华文隶书" pitchFamily="2" charset="-122"/>
              </a:rPr>
              <a:t>NSFC</a:t>
            </a:r>
            <a:r>
              <a:rPr lang="en-US" altLang="zh-CN" sz="1200" b="1" dirty="0" smtClean="0">
                <a:solidFill>
                  <a:schemeClr val="bg1">
                    <a:lumMod val="95000"/>
                  </a:schemeClr>
                </a:solidFill>
                <a:latin typeface="+mj-lt"/>
                <a:ea typeface="华文隶书" pitchFamily="2" charset="-122"/>
              </a:rPr>
              <a:t> </a:t>
            </a:r>
            <a:r>
              <a:rPr lang="en-US" altLang="zh-CN" sz="1200" dirty="0" smtClean="0">
                <a:solidFill>
                  <a:schemeClr val="bg1">
                    <a:lumMod val="95000"/>
                  </a:schemeClr>
                </a:solidFill>
                <a:latin typeface="+mj-lt"/>
                <a:ea typeface="华文隶书" pitchFamily="2" charset="-122"/>
              </a:rPr>
              <a:t>(No. 61161160565 and No. 61303064)</a:t>
            </a:r>
          </a:p>
          <a:p>
            <a:pPr algn="l">
              <a:spcBef>
                <a:spcPts val="0"/>
              </a:spcBef>
            </a:pPr>
            <a:r>
              <a:rPr lang="en-US" altLang="zh-CN" sz="1200" dirty="0" smtClean="0">
                <a:solidFill>
                  <a:schemeClr val="bg1">
                    <a:lumMod val="95000"/>
                  </a:schemeClr>
                </a:solidFill>
                <a:latin typeface="+mj-lt"/>
                <a:ea typeface="华文隶书" pitchFamily="2" charset="-122"/>
              </a:rPr>
              <a:t>	</a:t>
            </a:r>
            <a:r>
              <a:rPr lang="en-US" altLang="zh-CN" sz="1200" b="1" dirty="0" smtClean="0">
                <a:solidFill>
                  <a:srgbClr val="FFC000"/>
                </a:solidFill>
                <a:latin typeface="+mj-lt"/>
                <a:ea typeface="华文隶书" pitchFamily="2" charset="-122"/>
              </a:rPr>
              <a:t>SRFDP</a:t>
            </a:r>
            <a:r>
              <a:rPr lang="en-US" altLang="zh-CN" sz="1200" dirty="0" smtClean="0">
                <a:solidFill>
                  <a:srgbClr val="FFC000"/>
                </a:solidFill>
                <a:latin typeface="+mj-lt"/>
                <a:ea typeface="华文隶书" pitchFamily="2" charset="-122"/>
              </a:rPr>
              <a:t> </a:t>
            </a:r>
            <a:r>
              <a:rPr lang="en-US" altLang="zh-CN" sz="1200" dirty="0" smtClean="0">
                <a:solidFill>
                  <a:schemeClr val="bg1">
                    <a:lumMod val="95000"/>
                  </a:schemeClr>
                </a:solidFill>
                <a:latin typeface="+mj-lt"/>
                <a:ea typeface="华文隶书" pitchFamily="2" charset="-122"/>
              </a:rPr>
              <a:t>(No. 20114307120015)</a:t>
            </a:r>
          </a:p>
        </p:txBody>
      </p:sp>
      <p:sp>
        <p:nvSpPr>
          <p:cNvPr id="11" name="副标题 2"/>
          <p:cNvSpPr>
            <a:spLocks noGrp="1"/>
          </p:cNvSpPr>
          <p:nvPr>
            <p:ph type="subTitle" idx="1"/>
          </p:nvPr>
        </p:nvSpPr>
        <p:spPr>
          <a:xfrm>
            <a:off x="107504" y="5815012"/>
            <a:ext cx="2987822" cy="1042987"/>
          </a:xfrm>
        </p:spPr>
        <p:txBody>
          <a:bodyPr anchor="ctr" anchorCtr="0">
            <a:normAutofit/>
          </a:bodyPr>
          <a:lstStyle/>
          <a:p>
            <a:pPr algn="l">
              <a:spcBef>
                <a:spcPts val="0"/>
              </a:spcBef>
            </a:pPr>
            <a:r>
              <a:rPr lang="en-US" altLang="zh-CN" sz="1200" dirty="0" err="1">
                <a:solidFill>
                  <a:schemeClr val="bg1">
                    <a:lumMod val="95000"/>
                  </a:schemeClr>
                </a:solidFill>
                <a:latin typeface="+mj-lt"/>
                <a:ea typeface="华文隶书" pitchFamily="2" charset="-122"/>
              </a:rPr>
              <a:t>Jingwen</a:t>
            </a:r>
            <a:r>
              <a:rPr lang="en-US" altLang="zh-CN" sz="1200" dirty="0">
                <a:solidFill>
                  <a:schemeClr val="bg1">
                    <a:lumMod val="95000"/>
                  </a:schemeClr>
                </a:solidFill>
                <a:latin typeface="+mj-lt"/>
                <a:ea typeface="华文隶书" pitchFamily="2" charset="-122"/>
              </a:rPr>
              <a:t> </a:t>
            </a:r>
            <a:r>
              <a:rPr lang="en-US" altLang="zh-CN" sz="1200" dirty="0" smtClean="0">
                <a:solidFill>
                  <a:schemeClr val="bg1">
                    <a:lumMod val="95000"/>
                  </a:schemeClr>
                </a:solidFill>
                <a:latin typeface="+mj-lt"/>
                <a:ea typeface="华文隶书" pitchFamily="2" charset="-122"/>
              </a:rPr>
              <a:t>Zhou, </a:t>
            </a:r>
            <a:r>
              <a:rPr lang="en-US" altLang="zh-CN" sz="1200" dirty="0" err="1">
                <a:solidFill>
                  <a:schemeClr val="bg1">
                    <a:lumMod val="95000"/>
                  </a:schemeClr>
                </a:solidFill>
                <a:latin typeface="+mj-lt"/>
                <a:ea typeface="华文隶书" pitchFamily="2" charset="-122"/>
              </a:rPr>
              <a:t>Zhenbang</a:t>
            </a:r>
            <a:r>
              <a:rPr lang="en-US" altLang="zh-CN" sz="1200" dirty="0">
                <a:solidFill>
                  <a:schemeClr val="bg1">
                    <a:lumMod val="95000"/>
                  </a:schemeClr>
                </a:solidFill>
                <a:latin typeface="+mj-lt"/>
                <a:ea typeface="华文隶书" pitchFamily="2" charset="-122"/>
              </a:rPr>
              <a:t> </a:t>
            </a:r>
            <a:r>
              <a:rPr lang="en-US" altLang="zh-CN" sz="1200" dirty="0" smtClean="0">
                <a:solidFill>
                  <a:schemeClr val="bg1">
                    <a:lumMod val="95000"/>
                  </a:schemeClr>
                </a:solidFill>
                <a:latin typeface="+mj-lt"/>
                <a:ea typeface="华文隶书" pitchFamily="2" charset="-122"/>
              </a:rPr>
              <a:t>Chen, </a:t>
            </a:r>
            <a:r>
              <a:rPr lang="en-US" altLang="zh-CN" sz="1200" dirty="0" err="1">
                <a:solidFill>
                  <a:schemeClr val="bg1">
                    <a:lumMod val="95000"/>
                  </a:schemeClr>
                </a:solidFill>
                <a:latin typeface="+mj-lt"/>
                <a:ea typeface="华文隶书" pitchFamily="2" charset="-122"/>
              </a:rPr>
              <a:t>Ji</a:t>
            </a:r>
            <a:r>
              <a:rPr lang="en-US" altLang="zh-CN" sz="1200" dirty="0">
                <a:solidFill>
                  <a:schemeClr val="bg1">
                    <a:lumMod val="95000"/>
                  </a:schemeClr>
                </a:solidFill>
                <a:latin typeface="+mj-lt"/>
                <a:ea typeface="华文隶书" pitchFamily="2" charset="-122"/>
              </a:rPr>
              <a:t> </a:t>
            </a:r>
            <a:r>
              <a:rPr lang="en-US" altLang="zh-CN" sz="1200" dirty="0" smtClean="0">
                <a:solidFill>
                  <a:schemeClr val="bg1">
                    <a:lumMod val="95000"/>
                  </a:schemeClr>
                </a:solidFill>
                <a:latin typeface="+mj-lt"/>
                <a:ea typeface="华文隶书" pitchFamily="2" charset="-122"/>
              </a:rPr>
              <a:t>Wang,</a:t>
            </a:r>
          </a:p>
          <a:p>
            <a:pPr algn="l">
              <a:spcBef>
                <a:spcPts val="0"/>
              </a:spcBef>
            </a:pPr>
            <a:r>
              <a:rPr lang="en-US" altLang="zh-CN" sz="1200" dirty="0" err="1" smtClean="0">
                <a:solidFill>
                  <a:schemeClr val="bg1">
                    <a:lumMod val="95000"/>
                  </a:schemeClr>
                </a:solidFill>
                <a:latin typeface="+mj-lt"/>
                <a:ea typeface="华文隶书" pitchFamily="2" charset="-122"/>
              </a:rPr>
              <a:t>Zibin</a:t>
            </a:r>
            <a:r>
              <a:rPr lang="en-US" altLang="zh-CN" sz="1200" dirty="0" smtClean="0">
                <a:solidFill>
                  <a:schemeClr val="bg1">
                    <a:lumMod val="95000"/>
                  </a:schemeClr>
                </a:solidFill>
                <a:latin typeface="+mj-lt"/>
                <a:ea typeface="华文隶书" pitchFamily="2" charset="-122"/>
              </a:rPr>
              <a:t> </a:t>
            </a:r>
            <a:r>
              <a:rPr lang="en-US" altLang="zh-CN" sz="1200" dirty="0" err="1" smtClean="0">
                <a:solidFill>
                  <a:schemeClr val="bg1">
                    <a:lumMod val="95000"/>
                  </a:schemeClr>
                </a:solidFill>
                <a:latin typeface="+mj-lt"/>
                <a:ea typeface="华文隶书" pitchFamily="2" charset="-122"/>
              </a:rPr>
              <a:t>Zheng</a:t>
            </a:r>
            <a:r>
              <a:rPr lang="en-US" altLang="zh-CN" sz="1200" dirty="0" smtClean="0">
                <a:solidFill>
                  <a:schemeClr val="bg1">
                    <a:lumMod val="95000"/>
                  </a:schemeClr>
                </a:solidFill>
                <a:latin typeface="+mj-lt"/>
                <a:ea typeface="华文隶书" pitchFamily="2" charset="-122"/>
              </a:rPr>
              <a:t>, and Michael R. </a:t>
            </a:r>
            <a:r>
              <a:rPr lang="en-US" altLang="zh-CN" sz="1200" dirty="0" err="1" smtClean="0">
                <a:solidFill>
                  <a:schemeClr val="bg1">
                    <a:lumMod val="95000"/>
                  </a:schemeClr>
                </a:solidFill>
                <a:latin typeface="+mj-lt"/>
                <a:ea typeface="华文隶书" pitchFamily="2" charset="-122"/>
              </a:rPr>
              <a:t>Lyu</a:t>
            </a:r>
            <a:endParaRPr lang="en-US" altLang="zh-CN" sz="1200" dirty="0" smtClean="0">
              <a:solidFill>
                <a:schemeClr val="bg1">
                  <a:lumMod val="95000"/>
                </a:schemeClr>
              </a:solidFill>
              <a:latin typeface="+mj-lt"/>
              <a:ea typeface="华文隶书" pitchFamily="2" charset="-122"/>
            </a:endParaRPr>
          </a:p>
          <a:p>
            <a:pPr algn="l">
              <a:spcBef>
                <a:spcPts val="0"/>
              </a:spcBef>
            </a:pPr>
            <a:r>
              <a:rPr lang="en-US" altLang="zh-CN" sz="1200" u="sng" dirty="0" smtClean="0">
                <a:solidFill>
                  <a:schemeClr val="bg1">
                    <a:lumMod val="95000"/>
                  </a:schemeClr>
                </a:solidFill>
                <a:latin typeface="+mj-lt"/>
                <a:ea typeface="华文隶书" pitchFamily="2" charset="-122"/>
              </a:rPr>
              <a:t>Email</a:t>
            </a:r>
            <a:r>
              <a:rPr lang="en-US" altLang="zh-CN" sz="1200" u="sng" dirty="0">
                <a:solidFill>
                  <a:schemeClr val="bg1">
                    <a:lumMod val="95000"/>
                  </a:schemeClr>
                </a:solidFill>
                <a:latin typeface="+mj-lt"/>
                <a:ea typeface="华文隶书" pitchFamily="2" charset="-122"/>
              </a:rPr>
              <a:t>: {</a:t>
            </a:r>
            <a:r>
              <a:rPr lang="en-US" altLang="zh-CN" sz="1200" u="sng" dirty="0" err="1">
                <a:solidFill>
                  <a:schemeClr val="bg1">
                    <a:lumMod val="95000"/>
                  </a:schemeClr>
                </a:solidFill>
                <a:latin typeface="+mj-lt"/>
                <a:ea typeface="华文隶书" pitchFamily="2" charset="-122"/>
              </a:rPr>
              <a:t>jwzhou</a:t>
            </a:r>
            <a:r>
              <a:rPr lang="en-US" altLang="zh-CN" sz="1200" u="sng" dirty="0">
                <a:solidFill>
                  <a:schemeClr val="bg1">
                    <a:lumMod val="95000"/>
                  </a:schemeClr>
                </a:solidFill>
                <a:latin typeface="+mj-lt"/>
                <a:ea typeface="华文隶书" pitchFamily="2" charset="-122"/>
              </a:rPr>
              <a:t>, </a:t>
            </a:r>
            <a:r>
              <a:rPr lang="en-US" altLang="zh-CN" sz="1200" u="sng" dirty="0" err="1">
                <a:solidFill>
                  <a:schemeClr val="bg1">
                    <a:lumMod val="95000"/>
                  </a:schemeClr>
                </a:solidFill>
                <a:latin typeface="+mj-lt"/>
                <a:ea typeface="华文隶书" pitchFamily="2" charset="-122"/>
              </a:rPr>
              <a:t>zbchen</a:t>
            </a:r>
            <a:r>
              <a:rPr lang="en-US" altLang="zh-CN" sz="1200" u="sng" dirty="0">
                <a:solidFill>
                  <a:schemeClr val="bg1">
                    <a:lumMod val="95000"/>
                  </a:schemeClr>
                </a:solidFill>
                <a:latin typeface="+mj-lt"/>
                <a:ea typeface="华文隶书" pitchFamily="2" charset="-122"/>
              </a:rPr>
              <a:t>}@nudt.edu.cn</a:t>
            </a:r>
            <a:endParaRPr lang="zh-CN" altLang="en-US" sz="1200" u="sng" dirty="0">
              <a:solidFill>
                <a:schemeClr val="bg1">
                  <a:lumMod val="95000"/>
                </a:schemeClr>
              </a:solidFill>
              <a:latin typeface="+mj-lt"/>
              <a:ea typeface="华文隶书" pitchFamily="2" charset="-122"/>
            </a:endParaRPr>
          </a:p>
        </p:txBody>
      </p:sp>
      <p:pic>
        <p:nvPicPr>
          <p:cNvPr id="14" name="Picture 1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60232" y="260648"/>
            <a:ext cx="936104"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33737" y="260648"/>
            <a:ext cx="1337292"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0224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836712"/>
          </a:xfrm>
        </p:spPr>
        <p:txBody>
          <a:bodyPr anchor="b" anchorCtr="1"/>
          <a:lstStyle/>
          <a:p>
            <a:r>
              <a:rPr lang="en-US" altLang="zh-CN" dirty="0" smtClean="0"/>
              <a:t>Motivation</a:t>
            </a:r>
            <a:endParaRPr lang="zh-CN" altLang="en-US" dirty="0"/>
          </a:p>
        </p:txBody>
      </p:sp>
      <p:grpSp>
        <p:nvGrpSpPr>
          <p:cNvPr id="13" name="组合 12"/>
          <p:cNvGrpSpPr/>
          <p:nvPr/>
        </p:nvGrpSpPr>
        <p:grpSpPr>
          <a:xfrm>
            <a:off x="467544" y="2348880"/>
            <a:ext cx="8136904" cy="1368152"/>
            <a:chOff x="470438" y="2060848"/>
            <a:chExt cx="8136904" cy="1368152"/>
          </a:xfrm>
        </p:grpSpPr>
        <p:pic>
          <p:nvPicPr>
            <p:cNvPr id="6" name="Picture 2" descr="E:\博士论文\开题报告\图\素材\150T3436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438" y="2060848"/>
              <a:ext cx="8136904" cy="13681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2" name="矩形 11"/>
            <p:cNvSpPr/>
            <p:nvPr/>
          </p:nvSpPr>
          <p:spPr>
            <a:xfrm>
              <a:off x="470438" y="2852936"/>
              <a:ext cx="8136904" cy="46166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新魏" pitchFamily="2" charset="-122"/>
                  <a:ea typeface="华文新魏" pitchFamily="2" charset="-122"/>
                </a:rPr>
                <a:t>The cloud system becomes more and more popular</a:t>
              </a:r>
              <a:endPar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新魏" pitchFamily="2" charset="-122"/>
                <a:ea typeface="华文新魏" pitchFamily="2" charset="-122"/>
              </a:endParaRPr>
            </a:p>
          </p:txBody>
        </p:sp>
      </p:grpSp>
      <p:grpSp>
        <p:nvGrpSpPr>
          <p:cNvPr id="29" name="组合 28"/>
          <p:cNvGrpSpPr/>
          <p:nvPr/>
        </p:nvGrpSpPr>
        <p:grpSpPr>
          <a:xfrm>
            <a:off x="467544" y="899132"/>
            <a:ext cx="4320480" cy="1305732"/>
            <a:chOff x="539552" y="764704"/>
            <a:chExt cx="4320480" cy="1305732"/>
          </a:xfrm>
        </p:grpSpPr>
        <p:grpSp>
          <p:nvGrpSpPr>
            <p:cNvPr id="21" name="组合 20"/>
            <p:cNvGrpSpPr/>
            <p:nvPr/>
          </p:nvGrpSpPr>
          <p:grpSpPr>
            <a:xfrm>
              <a:off x="717476" y="1063887"/>
              <a:ext cx="4020204" cy="1006253"/>
              <a:chOff x="345192" y="1063887"/>
              <a:chExt cx="4020204" cy="1006253"/>
            </a:xfrm>
          </p:grpSpPr>
          <p:sp>
            <p:nvSpPr>
              <p:cNvPr id="19" name="矩形 18"/>
              <p:cNvSpPr/>
              <p:nvPr/>
            </p:nvSpPr>
            <p:spPr>
              <a:xfrm>
                <a:off x="345192" y="1700808"/>
                <a:ext cx="4020204" cy="369332"/>
              </a:xfrm>
              <a:prstGeom prst="rect">
                <a:avLst/>
              </a:prstGeom>
            </p:spPr>
            <p:txBody>
              <a:bodyPr wrap="square">
                <a:spAutoFit/>
              </a:bodyPr>
              <a:lstStyle/>
              <a:p>
                <a:pPr algn="ctr"/>
                <a:r>
                  <a:rPr lang="en-US" altLang="zh-CN" dirty="0">
                    <a:latin typeface="华文新魏" pitchFamily="2" charset="-122"/>
                    <a:ea typeface="华文新魏" pitchFamily="2" charset="-122"/>
                  </a:rPr>
                  <a:t>B</a:t>
                </a:r>
                <a:r>
                  <a:rPr lang="en-US" altLang="zh-CN" dirty="0" smtClean="0">
                    <a:latin typeface="华文新魏" pitchFamily="2" charset="-122"/>
                    <a:ea typeface="华文新魏" pitchFamily="2" charset="-122"/>
                  </a:rPr>
                  <a:t>enefiting </a:t>
                </a:r>
                <a:r>
                  <a:rPr lang="en-US" altLang="zh-CN" dirty="0">
                    <a:latin typeface="华文新魏" pitchFamily="2" charset="-122"/>
                    <a:ea typeface="华文新魏" pitchFamily="2" charset="-122"/>
                  </a:rPr>
                  <a:t>our daily life</a:t>
                </a:r>
                <a:endParaRPr lang="zh-CN" altLang="en-US" dirty="0">
                  <a:latin typeface="华文新魏" pitchFamily="2" charset="-122"/>
                  <a:ea typeface="华文新魏" pitchFamily="2" charset="-122"/>
                </a:endParaRPr>
              </a:p>
            </p:txBody>
          </p:sp>
          <p:grpSp>
            <p:nvGrpSpPr>
              <p:cNvPr id="20" name="组合 19"/>
              <p:cNvGrpSpPr/>
              <p:nvPr/>
            </p:nvGrpSpPr>
            <p:grpSpPr>
              <a:xfrm>
                <a:off x="345192" y="1063887"/>
                <a:ext cx="4020204" cy="564913"/>
                <a:chOff x="345192" y="1063887"/>
                <a:chExt cx="4020204" cy="564913"/>
              </a:xfrm>
            </p:grpSpPr>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7280" y="1063887"/>
                  <a:ext cx="1293605" cy="559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192" y="1069022"/>
                  <a:ext cx="615065" cy="559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9979" y="1098714"/>
                  <a:ext cx="1293605" cy="44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55"/>
                <p:cNvSpPr txBox="1">
                  <a:spLocks noChangeArrowheads="1"/>
                </p:cNvSpPr>
                <p:nvPr/>
              </p:nvSpPr>
              <p:spPr bwMode="auto">
                <a:xfrm>
                  <a:off x="4017600" y="1158889"/>
                  <a:ext cx="347796" cy="36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kumimoji="0" lang="en-US" altLang="zh-CN" sz="1800" b="1" dirty="0"/>
                    <a:t>…</a:t>
                  </a:r>
                  <a:endParaRPr kumimoji="0" lang="zh-CN" altLang="en-US" sz="1800" b="1" dirty="0"/>
                </a:p>
              </p:txBody>
            </p:sp>
          </p:grpSp>
        </p:grpSp>
        <p:sp>
          <p:nvSpPr>
            <p:cNvPr id="27" name="矩形 26"/>
            <p:cNvSpPr/>
            <p:nvPr/>
          </p:nvSpPr>
          <p:spPr>
            <a:xfrm>
              <a:off x="539552" y="764704"/>
              <a:ext cx="4320480" cy="13057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5004048" y="908720"/>
            <a:ext cx="3581350" cy="1305732"/>
            <a:chOff x="4879082" y="764704"/>
            <a:chExt cx="3581350" cy="1305732"/>
          </a:xfrm>
        </p:grpSpPr>
        <p:grpSp>
          <p:nvGrpSpPr>
            <p:cNvPr id="23" name="组合 22"/>
            <p:cNvGrpSpPr/>
            <p:nvPr/>
          </p:nvGrpSpPr>
          <p:grpSpPr>
            <a:xfrm>
              <a:off x="4994522" y="876342"/>
              <a:ext cx="3312369" cy="1194094"/>
              <a:chOff x="4922514" y="1041160"/>
              <a:chExt cx="3312369" cy="1194094"/>
            </a:xfrm>
          </p:grpSpPr>
          <p:grpSp>
            <p:nvGrpSpPr>
              <p:cNvPr id="22" name="组合 21"/>
              <p:cNvGrpSpPr/>
              <p:nvPr/>
            </p:nvGrpSpPr>
            <p:grpSpPr>
              <a:xfrm>
                <a:off x="4971042" y="1041160"/>
                <a:ext cx="3251597" cy="782946"/>
                <a:chOff x="4466986" y="889130"/>
                <a:chExt cx="3251597" cy="782946"/>
              </a:xfrm>
            </p:grpSpPr>
            <p:pic>
              <p:nvPicPr>
                <p:cNvPr id="7" name="Picture 9"/>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4466986" y="889130"/>
                  <a:ext cx="815569" cy="782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2" descr="E:\博士论文\开题报告\图\素材\计算.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64671" y="918347"/>
                  <a:ext cx="734679" cy="73467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3"/>
                <p:cNvPicPr>
                  <a:picLocks noChangeAspect="1" noChangeArrowheads="1"/>
                </p:cNvPicPr>
                <p:nvPr/>
              </p:nvPicPr>
              <p:blipFill>
                <a:blip r:embed="rId9" cstate="print"/>
                <a:srcRect/>
                <a:stretch>
                  <a:fillRect/>
                </a:stretch>
              </p:blipFill>
              <p:spPr bwMode="auto">
                <a:xfrm>
                  <a:off x="6434683" y="928883"/>
                  <a:ext cx="734679" cy="729480"/>
                </a:xfrm>
                <a:prstGeom prst="rect">
                  <a:avLst/>
                </a:prstGeom>
                <a:noFill/>
                <a:ln w="9525">
                  <a:noFill/>
                  <a:miter lim="800000"/>
                  <a:headEnd/>
                  <a:tailEnd/>
                </a:ln>
                <a:effectLst/>
              </p:spPr>
            </p:pic>
            <p:sp>
              <p:nvSpPr>
                <p:cNvPr id="28" name="TextBox 55"/>
                <p:cNvSpPr txBox="1">
                  <a:spLocks noChangeArrowheads="1"/>
                </p:cNvSpPr>
                <p:nvPr/>
              </p:nvSpPr>
              <p:spPr bwMode="auto">
                <a:xfrm>
                  <a:off x="7370787" y="1128199"/>
                  <a:ext cx="347796" cy="36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kumimoji="0" lang="en-US" altLang="zh-CN" sz="1800" b="1" dirty="0"/>
                    <a:t>…</a:t>
                  </a:r>
                  <a:endParaRPr kumimoji="0" lang="zh-CN" altLang="en-US" sz="1800" b="1" dirty="0"/>
                </a:p>
              </p:txBody>
            </p:sp>
          </p:grpSp>
          <p:sp>
            <p:nvSpPr>
              <p:cNvPr id="30" name="矩形 29"/>
              <p:cNvSpPr/>
              <p:nvPr/>
            </p:nvSpPr>
            <p:spPr>
              <a:xfrm>
                <a:off x="4922514" y="1865922"/>
                <a:ext cx="3312369" cy="369332"/>
              </a:xfrm>
              <a:prstGeom prst="rect">
                <a:avLst/>
              </a:prstGeom>
            </p:spPr>
            <p:txBody>
              <a:bodyPr wrap="square">
                <a:spAutoFit/>
              </a:bodyPr>
              <a:lstStyle/>
              <a:p>
                <a:pPr algn="ctr"/>
                <a:r>
                  <a:rPr lang="en-US" altLang="zh-CN" dirty="0" smtClean="0">
                    <a:latin typeface="华文新魏" pitchFamily="2" charset="-122"/>
                    <a:ea typeface="华文新魏" pitchFamily="2" charset="-122"/>
                  </a:rPr>
                  <a:t>Supporting different fields</a:t>
                </a:r>
                <a:endParaRPr lang="zh-CN" altLang="en-US" dirty="0">
                  <a:latin typeface="华文新魏" pitchFamily="2" charset="-122"/>
                  <a:ea typeface="华文新魏" pitchFamily="2" charset="-122"/>
                </a:endParaRPr>
              </a:p>
            </p:txBody>
          </p:sp>
        </p:grpSp>
        <p:sp>
          <p:nvSpPr>
            <p:cNvPr id="35" name="矩形 34"/>
            <p:cNvSpPr/>
            <p:nvPr/>
          </p:nvSpPr>
          <p:spPr>
            <a:xfrm>
              <a:off x="4879082" y="764704"/>
              <a:ext cx="3581350" cy="13057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56" name="组合 2055"/>
          <p:cNvGrpSpPr/>
          <p:nvPr/>
        </p:nvGrpSpPr>
        <p:grpSpPr>
          <a:xfrm>
            <a:off x="5004048" y="3982762"/>
            <a:ext cx="3618875" cy="2686598"/>
            <a:chOff x="5004048" y="3982762"/>
            <a:chExt cx="3618875" cy="2686598"/>
          </a:xfrm>
        </p:grpSpPr>
        <p:pic>
          <p:nvPicPr>
            <p:cNvPr id="5"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4048" y="3982762"/>
              <a:ext cx="3609055" cy="23672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5004048" y="6300028"/>
              <a:ext cx="3618875" cy="369332"/>
            </a:xfrm>
            <a:prstGeom prst="rect">
              <a:avLst/>
            </a:prstGeom>
            <a:noFill/>
          </p:spPr>
          <p:txBody>
            <a:bodyPr wrap="square" rtlCol="0">
              <a:spAutoFit/>
            </a:bodyPr>
            <a:lstStyle/>
            <a:p>
              <a:pPr algn="ctr"/>
              <a:r>
                <a:rPr lang="en-US" altLang="zh-CN" dirty="0" smtClean="0">
                  <a:latin typeface="华文新魏" pitchFamily="2" charset="-122"/>
                  <a:ea typeface="华文新魏" pitchFamily="2" charset="-122"/>
                </a:rPr>
                <a:t>Increasing in </a:t>
              </a:r>
              <a:r>
                <a:rPr lang="en-US" altLang="zh-CN" dirty="0"/>
                <a:t>complexity</a:t>
              </a:r>
              <a:endParaRPr lang="zh-CN" altLang="en-US" dirty="0">
                <a:latin typeface="华文新魏" pitchFamily="2" charset="-122"/>
                <a:ea typeface="华文新魏" pitchFamily="2" charset="-122"/>
              </a:endParaRPr>
            </a:p>
          </p:txBody>
        </p:sp>
      </p:grpSp>
      <p:grpSp>
        <p:nvGrpSpPr>
          <p:cNvPr id="2055" name="组合 2054"/>
          <p:cNvGrpSpPr/>
          <p:nvPr/>
        </p:nvGrpSpPr>
        <p:grpSpPr>
          <a:xfrm>
            <a:off x="467543" y="3982762"/>
            <a:ext cx="4289807" cy="2686598"/>
            <a:chOff x="467543" y="3982762"/>
            <a:chExt cx="4289807" cy="2686598"/>
          </a:xfrm>
        </p:grpSpPr>
        <p:grpSp>
          <p:nvGrpSpPr>
            <p:cNvPr id="2048" name="组合 2047"/>
            <p:cNvGrpSpPr/>
            <p:nvPr/>
          </p:nvGrpSpPr>
          <p:grpSpPr>
            <a:xfrm>
              <a:off x="467543" y="3982762"/>
              <a:ext cx="4289807" cy="2367208"/>
              <a:chOff x="467543" y="4005064"/>
              <a:chExt cx="4289807" cy="2367208"/>
            </a:xfrm>
          </p:grpSpPr>
          <p:pic>
            <p:nvPicPr>
              <p:cNvPr id="4"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7543" y="4005064"/>
                <a:ext cx="4289807" cy="23672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8" name="矩形 37"/>
              <p:cNvSpPr/>
              <p:nvPr/>
            </p:nvSpPr>
            <p:spPr>
              <a:xfrm>
                <a:off x="4194861" y="6068414"/>
                <a:ext cx="554960" cy="253916"/>
              </a:xfrm>
              <a:prstGeom prst="rect">
                <a:avLst/>
              </a:prstGeom>
            </p:spPr>
            <p:txBody>
              <a:bodyPr wrap="none">
                <a:spAutoFit/>
              </a:bodyPr>
              <a:lstStyle/>
              <a:p>
                <a:r>
                  <a:rPr lang="en-US" altLang="zh-CN" sz="1050" dirty="0" smtClean="0">
                    <a:latin typeface="Times New Roman" pitchFamily="18" charset="0"/>
                    <a:cs typeface="Times New Roman" pitchFamily="18" charset="0"/>
                  </a:rPr>
                  <a:t>2013.7</a:t>
                </a:r>
                <a:endParaRPr lang="zh-CN" altLang="en-US" sz="1050" dirty="0">
                  <a:latin typeface="Times New Roman" pitchFamily="18" charset="0"/>
                  <a:ea typeface="华文新魏" pitchFamily="2" charset="-122"/>
                  <a:cs typeface="Times New Roman" pitchFamily="18" charset="0"/>
                </a:endParaRPr>
              </a:p>
            </p:txBody>
          </p:sp>
        </p:grpSp>
        <p:sp>
          <p:nvSpPr>
            <p:cNvPr id="2049" name="TextBox 2048"/>
            <p:cNvSpPr txBox="1"/>
            <p:nvPr/>
          </p:nvSpPr>
          <p:spPr>
            <a:xfrm>
              <a:off x="495695" y="6300028"/>
              <a:ext cx="4261655" cy="369332"/>
            </a:xfrm>
            <a:prstGeom prst="rect">
              <a:avLst/>
            </a:prstGeom>
            <a:noFill/>
          </p:spPr>
          <p:txBody>
            <a:bodyPr wrap="square" rtlCol="0">
              <a:spAutoFit/>
            </a:bodyPr>
            <a:lstStyle/>
            <a:p>
              <a:pPr algn="ctr"/>
              <a:r>
                <a:rPr lang="en-US" altLang="zh-CN" dirty="0" smtClean="0">
                  <a:latin typeface="华文新魏" pitchFamily="2" charset="-122"/>
                  <a:ea typeface="华文新魏" pitchFamily="2" charset="-122"/>
                </a:rPr>
                <a:t>Increasing in scale</a:t>
              </a:r>
              <a:endParaRPr lang="zh-CN" altLang="en-US" dirty="0">
                <a:latin typeface="华文新魏" pitchFamily="2" charset="-122"/>
                <a:ea typeface="华文新魏" pitchFamily="2" charset="-122"/>
              </a:endParaRPr>
            </a:p>
          </p:txBody>
        </p:sp>
      </p:grpSp>
      <p:sp>
        <p:nvSpPr>
          <p:cNvPr id="3" name="灯片编号占位符 2"/>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345218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836712"/>
          </a:xfrm>
        </p:spPr>
        <p:txBody>
          <a:bodyPr anchor="b" anchorCtr="1"/>
          <a:lstStyle/>
          <a:p>
            <a:r>
              <a:rPr lang="en-US" altLang="zh-CN" dirty="0" smtClean="0"/>
              <a:t>Motivation</a:t>
            </a:r>
            <a:endParaRPr lang="zh-CN" altLang="en-US" dirty="0"/>
          </a:p>
        </p:txBody>
      </p:sp>
      <p:pic>
        <p:nvPicPr>
          <p:cNvPr id="6" name="Picture 2" descr="E:\博士论文\开题报告\图\素材\150T3436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348880"/>
            <a:ext cx="8136904" cy="13681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2" name="矩形 11"/>
          <p:cNvSpPr/>
          <p:nvPr/>
        </p:nvSpPr>
        <p:spPr>
          <a:xfrm>
            <a:off x="467544" y="3140968"/>
            <a:ext cx="8136904" cy="46166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新魏" pitchFamily="2" charset="-122"/>
                <a:ea typeface="华文新魏" pitchFamily="2" charset="-122"/>
              </a:rPr>
              <a:t>The cloud system becomes more and more popular</a:t>
            </a:r>
            <a:endPar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新魏" pitchFamily="2" charset="-122"/>
              <a:ea typeface="华文新魏" pitchFamily="2" charset="-122"/>
            </a:endParaRPr>
          </a:p>
        </p:txBody>
      </p:sp>
      <p:grpSp>
        <p:nvGrpSpPr>
          <p:cNvPr id="29" name="组合 28"/>
          <p:cNvGrpSpPr/>
          <p:nvPr/>
        </p:nvGrpSpPr>
        <p:grpSpPr>
          <a:xfrm>
            <a:off x="467544" y="899132"/>
            <a:ext cx="4320480" cy="1305732"/>
            <a:chOff x="539552" y="764704"/>
            <a:chExt cx="4320480" cy="1305732"/>
          </a:xfrm>
        </p:grpSpPr>
        <p:grpSp>
          <p:nvGrpSpPr>
            <p:cNvPr id="21" name="组合 20"/>
            <p:cNvGrpSpPr/>
            <p:nvPr/>
          </p:nvGrpSpPr>
          <p:grpSpPr>
            <a:xfrm>
              <a:off x="717476" y="1063887"/>
              <a:ext cx="4020204" cy="1006253"/>
              <a:chOff x="345192" y="1063887"/>
              <a:chExt cx="4020204" cy="1006253"/>
            </a:xfrm>
          </p:grpSpPr>
          <p:sp>
            <p:nvSpPr>
              <p:cNvPr id="19" name="矩形 18"/>
              <p:cNvSpPr/>
              <p:nvPr/>
            </p:nvSpPr>
            <p:spPr>
              <a:xfrm>
                <a:off x="345192" y="1700808"/>
                <a:ext cx="4020204" cy="369332"/>
              </a:xfrm>
              <a:prstGeom prst="rect">
                <a:avLst/>
              </a:prstGeom>
            </p:spPr>
            <p:txBody>
              <a:bodyPr wrap="square">
                <a:spAutoFit/>
              </a:bodyPr>
              <a:lstStyle/>
              <a:p>
                <a:pPr algn="ctr"/>
                <a:r>
                  <a:rPr lang="en-US" altLang="zh-CN" dirty="0">
                    <a:latin typeface="华文新魏" pitchFamily="2" charset="-122"/>
                    <a:ea typeface="华文新魏" pitchFamily="2" charset="-122"/>
                  </a:rPr>
                  <a:t>B</a:t>
                </a:r>
                <a:r>
                  <a:rPr lang="en-US" altLang="zh-CN" dirty="0" smtClean="0">
                    <a:latin typeface="华文新魏" pitchFamily="2" charset="-122"/>
                    <a:ea typeface="华文新魏" pitchFamily="2" charset="-122"/>
                  </a:rPr>
                  <a:t>enefiting </a:t>
                </a:r>
                <a:r>
                  <a:rPr lang="en-US" altLang="zh-CN" dirty="0">
                    <a:latin typeface="华文新魏" pitchFamily="2" charset="-122"/>
                    <a:ea typeface="华文新魏" pitchFamily="2" charset="-122"/>
                  </a:rPr>
                  <a:t>our daily life</a:t>
                </a:r>
                <a:endParaRPr lang="zh-CN" altLang="en-US" dirty="0">
                  <a:latin typeface="华文新魏" pitchFamily="2" charset="-122"/>
                  <a:ea typeface="华文新魏" pitchFamily="2" charset="-122"/>
                </a:endParaRPr>
              </a:p>
            </p:txBody>
          </p:sp>
          <p:grpSp>
            <p:nvGrpSpPr>
              <p:cNvPr id="20" name="组合 19"/>
              <p:cNvGrpSpPr/>
              <p:nvPr/>
            </p:nvGrpSpPr>
            <p:grpSpPr>
              <a:xfrm>
                <a:off x="345192" y="1063887"/>
                <a:ext cx="4020204" cy="564913"/>
                <a:chOff x="345192" y="1063887"/>
                <a:chExt cx="4020204" cy="564913"/>
              </a:xfrm>
            </p:grpSpPr>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7280" y="1063887"/>
                  <a:ext cx="1293605" cy="559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192" y="1069022"/>
                  <a:ext cx="615065" cy="559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9979" y="1098714"/>
                  <a:ext cx="1293605" cy="44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55"/>
                <p:cNvSpPr txBox="1">
                  <a:spLocks noChangeArrowheads="1"/>
                </p:cNvSpPr>
                <p:nvPr/>
              </p:nvSpPr>
              <p:spPr bwMode="auto">
                <a:xfrm>
                  <a:off x="4017600" y="1158889"/>
                  <a:ext cx="347796" cy="36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kumimoji="0" lang="en-US" altLang="zh-CN" sz="1800" b="1" dirty="0"/>
                    <a:t>…</a:t>
                  </a:r>
                  <a:endParaRPr kumimoji="0" lang="zh-CN" altLang="en-US" sz="1800" b="1" dirty="0"/>
                </a:p>
              </p:txBody>
            </p:sp>
          </p:grpSp>
        </p:grpSp>
        <p:sp>
          <p:nvSpPr>
            <p:cNvPr id="27" name="矩形 26"/>
            <p:cNvSpPr/>
            <p:nvPr/>
          </p:nvSpPr>
          <p:spPr>
            <a:xfrm>
              <a:off x="539552" y="764704"/>
              <a:ext cx="4320480" cy="13057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5004048" y="908720"/>
            <a:ext cx="3581350" cy="1305732"/>
            <a:chOff x="4879082" y="764704"/>
            <a:chExt cx="3581350" cy="1305732"/>
          </a:xfrm>
        </p:grpSpPr>
        <p:grpSp>
          <p:nvGrpSpPr>
            <p:cNvPr id="23" name="组合 22"/>
            <p:cNvGrpSpPr/>
            <p:nvPr/>
          </p:nvGrpSpPr>
          <p:grpSpPr>
            <a:xfrm>
              <a:off x="4994522" y="876342"/>
              <a:ext cx="3312369" cy="1194094"/>
              <a:chOff x="4922514" y="1041160"/>
              <a:chExt cx="3312369" cy="1194094"/>
            </a:xfrm>
          </p:grpSpPr>
          <p:grpSp>
            <p:nvGrpSpPr>
              <p:cNvPr id="22" name="组合 21"/>
              <p:cNvGrpSpPr/>
              <p:nvPr/>
            </p:nvGrpSpPr>
            <p:grpSpPr>
              <a:xfrm>
                <a:off x="4971042" y="1041160"/>
                <a:ext cx="3251597" cy="782946"/>
                <a:chOff x="4466986" y="889130"/>
                <a:chExt cx="3251597" cy="782946"/>
              </a:xfrm>
            </p:grpSpPr>
            <p:pic>
              <p:nvPicPr>
                <p:cNvPr id="7" name="Picture 9"/>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4466986" y="889130"/>
                  <a:ext cx="815569" cy="782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2" descr="E:\博士论文\开题报告\图\素材\计算.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64671" y="918347"/>
                  <a:ext cx="734679" cy="73467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3"/>
                <p:cNvPicPr>
                  <a:picLocks noChangeAspect="1" noChangeArrowheads="1"/>
                </p:cNvPicPr>
                <p:nvPr/>
              </p:nvPicPr>
              <p:blipFill>
                <a:blip r:embed="rId9" cstate="print"/>
                <a:srcRect/>
                <a:stretch>
                  <a:fillRect/>
                </a:stretch>
              </p:blipFill>
              <p:spPr bwMode="auto">
                <a:xfrm>
                  <a:off x="6434683" y="928883"/>
                  <a:ext cx="734679" cy="729480"/>
                </a:xfrm>
                <a:prstGeom prst="rect">
                  <a:avLst/>
                </a:prstGeom>
                <a:noFill/>
                <a:ln w="9525">
                  <a:noFill/>
                  <a:miter lim="800000"/>
                  <a:headEnd/>
                  <a:tailEnd/>
                </a:ln>
                <a:effectLst/>
              </p:spPr>
            </p:pic>
            <p:sp>
              <p:nvSpPr>
                <p:cNvPr id="28" name="TextBox 55"/>
                <p:cNvSpPr txBox="1">
                  <a:spLocks noChangeArrowheads="1"/>
                </p:cNvSpPr>
                <p:nvPr/>
              </p:nvSpPr>
              <p:spPr bwMode="auto">
                <a:xfrm>
                  <a:off x="7370787" y="1128199"/>
                  <a:ext cx="347796" cy="36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kumimoji="0" lang="en-US" altLang="zh-CN" sz="1800" b="1" dirty="0"/>
                    <a:t>…</a:t>
                  </a:r>
                  <a:endParaRPr kumimoji="0" lang="zh-CN" altLang="en-US" sz="1800" b="1" dirty="0"/>
                </a:p>
              </p:txBody>
            </p:sp>
          </p:grpSp>
          <p:sp>
            <p:nvSpPr>
              <p:cNvPr id="30" name="矩形 29"/>
              <p:cNvSpPr/>
              <p:nvPr/>
            </p:nvSpPr>
            <p:spPr>
              <a:xfrm>
                <a:off x="4922514" y="1865922"/>
                <a:ext cx="3312369" cy="369332"/>
              </a:xfrm>
              <a:prstGeom prst="rect">
                <a:avLst/>
              </a:prstGeom>
            </p:spPr>
            <p:txBody>
              <a:bodyPr wrap="square">
                <a:spAutoFit/>
              </a:bodyPr>
              <a:lstStyle/>
              <a:p>
                <a:pPr algn="ctr"/>
                <a:r>
                  <a:rPr lang="en-US" altLang="zh-CN" dirty="0" smtClean="0">
                    <a:latin typeface="华文新魏" pitchFamily="2" charset="-122"/>
                    <a:ea typeface="华文新魏" pitchFamily="2" charset="-122"/>
                  </a:rPr>
                  <a:t>Supporting different fields</a:t>
                </a:r>
                <a:endParaRPr lang="zh-CN" altLang="en-US" dirty="0">
                  <a:latin typeface="华文新魏" pitchFamily="2" charset="-122"/>
                  <a:ea typeface="华文新魏" pitchFamily="2" charset="-122"/>
                </a:endParaRPr>
              </a:p>
            </p:txBody>
          </p:sp>
        </p:grpSp>
        <p:sp>
          <p:nvSpPr>
            <p:cNvPr id="35" name="矩形 34"/>
            <p:cNvSpPr/>
            <p:nvPr/>
          </p:nvSpPr>
          <p:spPr>
            <a:xfrm>
              <a:off x="4879082" y="764704"/>
              <a:ext cx="3581350" cy="13057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56" name="组合 2055"/>
          <p:cNvGrpSpPr/>
          <p:nvPr/>
        </p:nvGrpSpPr>
        <p:grpSpPr>
          <a:xfrm>
            <a:off x="5004048" y="3982762"/>
            <a:ext cx="3618875" cy="2686598"/>
            <a:chOff x="5004048" y="3982762"/>
            <a:chExt cx="3618875" cy="2686598"/>
          </a:xfrm>
        </p:grpSpPr>
        <p:pic>
          <p:nvPicPr>
            <p:cNvPr id="5"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4048" y="3982762"/>
              <a:ext cx="3609055" cy="23672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5004048" y="6300028"/>
              <a:ext cx="3618875" cy="369332"/>
            </a:xfrm>
            <a:prstGeom prst="rect">
              <a:avLst/>
            </a:prstGeom>
            <a:noFill/>
          </p:spPr>
          <p:txBody>
            <a:bodyPr wrap="square" rtlCol="0">
              <a:spAutoFit/>
            </a:bodyPr>
            <a:lstStyle/>
            <a:p>
              <a:pPr algn="ctr"/>
              <a:r>
                <a:rPr lang="en-US" altLang="zh-CN" dirty="0" smtClean="0">
                  <a:latin typeface="华文新魏" pitchFamily="2" charset="-122"/>
                  <a:ea typeface="华文新魏" pitchFamily="2" charset="-122"/>
                </a:rPr>
                <a:t>Increasing in </a:t>
              </a:r>
              <a:r>
                <a:rPr lang="en-US" altLang="zh-CN" dirty="0"/>
                <a:t>complexity</a:t>
              </a:r>
              <a:endParaRPr lang="zh-CN" altLang="en-US" dirty="0">
                <a:latin typeface="华文新魏" pitchFamily="2" charset="-122"/>
                <a:ea typeface="华文新魏" pitchFamily="2" charset="-122"/>
              </a:endParaRPr>
            </a:p>
          </p:txBody>
        </p:sp>
      </p:grpSp>
      <p:grpSp>
        <p:nvGrpSpPr>
          <p:cNvPr id="2055" name="组合 2054"/>
          <p:cNvGrpSpPr/>
          <p:nvPr/>
        </p:nvGrpSpPr>
        <p:grpSpPr>
          <a:xfrm>
            <a:off x="467543" y="3982762"/>
            <a:ext cx="4289807" cy="2686598"/>
            <a:chOff x="467543" y="3982762"/>
            <a:chExt cx="4289807" cy="2686598"/>
          </a:xfrm>
        </p:grpSpPr>
        <p:grpSp>
          <p:nvGrpSpPr>
            <p:cNvPr id="2048" name="组合 2047"/>
            <p:cNvGrpSpPr/>
            <p:nvPr/>
          </p:nvGrpSpPr>
          <p:grpSpPr>
            <a:xfrm>
              <a:off x="467543" y="3982762"/>
              <a:ext cx="4289807" cy="2367208"/>
              <a:chOff x="467543" y="4005064"/>
              <a:chExt cx="4289807" cy="2367208"/>
            </a:xfrm>
          </p:grpSpPr>
          <p:pic>
            <p:nvPicPr>
              <p:cNvPr id="4"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7543" y="4005064"/>
                <a:ext cx="4289807" cy="23672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8" name="矩形 37"/>
              <p:cNvSpPr/>
              <p:nvPr/>
            </p:nvSpPr>
            <p:spPr>
              <a:xfrm>
                <a:off x="4194861" y="6068414"/>
                <a:ext cx="554960" cy="253916"/>
              </a:xfrm>
              <a:prstGeom prst="rect">
                <a:avLst/>
              </a:prstGeom>
            </p:spPr>
            <p:txBody>
              <a:bodyPr wrap="none">
                <a:spAutoFit/>
              </a:bodyPr>
              <a:lstStyle/>
              <a:p>
                <a:r>
                  <a:rPr lang="en-US" altLang="zh-CN" sz="1050" dirty="0" smtClean="0">
                    <a:latin typeface="Times New Roman" pitchFamily="18" charset="0"/>
                    <a:cs typeface="Times New Roman" pitchFamily="18" charset="0"/>
                  </a:rPr>
                  <a:t>2013.7</a:t>
                </a:r>
                <a:endParaRPr lang="zh-CN" altLang="en-US" sz="1050" dirty="0">
                  <a:latin typeface="Times New Roman" pitchFamily="18" charset="0"/>
                  <a:ea typeface="华文新魏" pitchFamily="2" charset="-122"/>
                  <a:cs typeface="Times New Roman" pitchFamily="18" charset="0"/>
                </a:endParaRPr>
              </a:p>
            </p:txBody>
          </p:sp>
        </p:grpSp>
        <p:sp>
          <p:nvSpPr>
            <p:cNvPr id="2049" name="TextBox 2048"/>
            <p:cNvSpPr txBox="1"/>
            <p:nvPr/>
          </p:nvSpPr>
          <p:spPr>
            <a:xfrm>
              <a:off x="495695" y="6300028"/>
              <a:ext cx="4261655" cy="369332"/>
            </a:xfrm>
            <a:prstGeom prst="rect">
              <a:avLst/>
            </a:prstGeom>
            <a:noFill/>
          </p:spPr>
          <p:txBody>
            <a:bodyPr wrap="square" rtlCol="0">
              <a:spAutoFit/>
            </a:bodyPr>
            <a:lstStyle/>
            <a:p>
              <a:pPr algn="ctr"/>
              <a:r>
                <a:rPr lang="en-US" altLang="zh-CN" dirty="0" smtClean="0">
                  <a:latin typeface="华文新魏" pitchFamily="2" charset="-122"/>
                  <a:ea typeface="华文新魏" pitchFamily="2" charset="-122"/>
                </a:rPr>
                <a:t>Increasing in scale</a:t>
              </a:r>
              <a:endParaRPr lang="zh-CN" altLang="en-US" dirty="0">
                <a:latin typeface="华文新魏" pitchFamily="2" charset="-122"/>
                <a:ea typeface="华文新魏" pitchFamily="2" charset="-122"/>
              </a:endParaRPr>
            </a:p>
          </p:txBody>
        </p:sp>
      </p:grpSp>
      <p:sp>
        <p:nvSpPr>
          <p:cNvPr id="36" name="矩形 35"/>
          <p:cNvSpPr/>
          <p:nvPr/>
        </p:nvSpPr>
        <p:spPr>
          <a:xfrm>
            <a:off x="432847" y="2751311"/>
            <a:ext cx="8117854" cy="46166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新魏" pitchFamily="2" charset="-122"/>
                <a:ea typeface="华文新魏" pitchFamily="2" charset="-122"/>
              </a:rPr>
              <a:t>problems happen more and more often in cloud </a:t>
            </a:r>
            <a:r>
              <a:rPr lang="en-US" altLang="zh-CN"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新魏" pitchFamily="2" charset="-122"/>
                <a:ea typeface="华文新魏" pitchFamily="2" charset="-122"/>
              </a:rPr>
              <a:t>systems</a:t>
            </a:r>
            <a:endPar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新魏" pitchFamily="2" charset="-122"/>
              <a:ea typeface="华文新魏" pitchFamily="2" charset="-122"/>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330064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9"/>
                                        </p:tgtEl>
                                      </p:cBhvr>
                                    </p:animEffect>
                                    <p:set>
                                      <p:cBhvr>
                                        <p:cTn id="7" dur="1" fill="hold">
                                          <p:stCondLst>
                                            <p:cond delay="999"/>
                                          </p:stCondLst>
                                        </p:cTn>
                                        <p:tgtEl>
                                          <p:spTgt spid="2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31"/>
                                        </p:tgtEl>
                                      </p:cBhvr>
                                    </p:animEffect>
                                    <p:set>
                                      <p:cBhvr>
                                        <p:cTn id="10" dur="1" fill="hold">
                                          <p:stCondLst>
                                            <p:cond delay="999"/>
                                          </p:stCondLst>
                                        </p:cTn>
                                        <p:tgtEl>
                                          <p:spTgt spid="31"/>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1000"/>
                                        <p:tgtEl>
                                          <p:spTgt spid="2055"/>
                                        </p:tgtEl>
                                      </p:cBhvr>
                                    </p:animEffect>
                                    <p:set>
                                      <p:cBhvr>
                                        <p:cTn id="13" dur="1" fill="hold">
                                          <p:stCondLst>
                                            <p:cond delay="999"/>
                                          </p:stCondLst>
                                        </p:cTn>
                                        <p:tgtEl>
                                          <p:spTgt spid="2055"/>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1000"/>
                                        <p:tgtEl>
                                          <p:spTgt spid="2056"/>
                                        </p:tgtEl>
                                      </p:cBhvr>
                                    </p:animEffect>
                                    <p:set>
                                      <p:cBhvr>
                                        <p:cTn id="16" dur="1" fill="hold">
                                          <p:stCondLst>
                                            <p:cond delay="999"/>
                                          </p:stCondLst>
                                        </p:cTn>
                                        <p:tgtEl>
                                          <p:spTgt spid="2056"/>
                                        </p:tgtEl>
                                        <p:attrNameLst>
                                          <p:attrName>style.visibility</p:attrName>
                                        </p:attrNameLst>
                                      </p:cBhvr>
                                      <p:to>
                                        <p:strVal val="hidden"/>
                                      </p:to>
                                    </p:set>
                                  </p:childTnLst>
                                </p:cTn>
                              </p:par>
                              <p:par>
                                <p:cTn id="17" presetID="42" presetClass="exit" presetSubtype="0" fill="hold" grpId="0" nodeType="withEffect">
                                  <p:stCondLst>
                                    <p:cond delay="0"/>
                                  </p:stCondLst>
                                  <p:childTnLst>
                                    <p:animEffect transition="out" filter="fade">
                                      <p:cBhvr>
                                        <p:cTn id="18" dur="1000"/>
                                        <p:tgtEl>
                                          <p:spTgt spid="12"/>
                                        </p:tgtEl>
                                      </p:cBhvr>
                                    </p:animEffect>
                                    <p:anim calcmode="lin" valueType="num">
                                      <p:cBhvr>
                                        <p:cTn id="19" dur="1000"/>
                                        <p:tgtEl>
                                          <p:spTgt spid="12"/>
                                        </p:tgtEl>
                                        <p:attrNameLst>
                                          <p:attrName>ppt_x</p:attrName>
                                        </p:attrNameLst>
                                      </p:cBhvr>
                                      <p:tavLst>
                                        <p:tav tm="0">
                                          <p:val>
                                            <p:strVal val="ppt_x"/>
                                          </p:val>
                                        </p:tav>
                                        <p:tav tm="100000">
                                          <p:val>
                                            <p:strVal val="ppt_x"/>
                                          </p:val>
                                        </p:tav>
                                      </p:tavLst>
                                    </p:anim>
                                    <p:anim calcmode="lin" valueType="num">
                                      <p:cBhvr>
                                        <p:cTn id="20" dur="1000"/>
                                        <p:tgtEl>
                                          <p:spTgt spid="12"/>
                                        </p:tgtEl>
                                        <p:attrNameLst>
                                          <p:attrName>ppt_y</p:attrName>
                                        </p:attrNameLst>
                                      </p:cBhvr>
                                      <p:tavLst>
                                        <p:tav tm="0">
                                          <p:val>
                                            <p:strVal val="ppt_y"/>
                                          </p:val>
                                        </p:tav>
                                        <p:tav tm="100000">
                                          <p:val>
                                            <p:strVal val="ppt_y+.1"/>
                                          </p:val>
                                        </p:tav>
                                      </p:tavLst>
                                    </p:anim>
                                    <p:set>
                                      <p:cBhvr>
                                        <p:cTn id="21" dur="1" fill="hold">
                                          <p:stCondLst>
                                            <p:cond delay="999"/>
                                          </p:stCondLst>
                                        </p:cTn>
                                        <p:tgtEl>
                                          <p:spTgt spid="12"/>
                                        </p:tgtEl>
                                        <p:attrNameLst>
                                          <p:attrName>style.visibility</p:attrName>
                                        </p:attrNameLst>
                                      </p:cBhvr>
                                      <p:to>
                                        <p:strVal val="hidden"/>
                                      </p:to>
                                    </p:set>
                                  </p:childTnLst>
                                </p:cTn>
                              </p:par>
                              <p:par>
                                <p:cTn id="22" presetID="47"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1000"/>
                                        <p:tgtEl>
                                          <p:spTgt spid="36"/>
                                        </p:tgtEl>
                                      </p:cBhvr>
                                    </p:animEffect>
                                    <p:anim calcmode="lin" valueType="num">
                                      <p:cBhvr>
                                        <p:cTn id="25" dur="1000" fill="hold"/>
                                        <p:tgtEl>
                                          <p:spTgt spid="36"/>
                                        </p:tgtEl>
                                        <p:attrNameLst>
                                          <p:attrName>ppt_x</p:attrName>
                                        </p:attrNameLst>
                                      </p:cBhvr>
                                      <p:tavLst>
                                        <p:tav tm="0">
                                          <p:val>
                                            <p:strVal val="#ppt_x"/>
                                          </p:val>
                                        </p:tav>
                                        <p:tav tm="100000">
                                          <p:val>
                                            <p:strVal val="#ppt_x"/>
                                          </p:val>
                                        </p:tav>
                                      </p:tavLst>
                                    </p:anim>
                                    <p:anim calcmode="lin" valueType="num">
                                      <p:cBhvr>
                                        <p:cTn id="26"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836712"/>
          </a:xfrm>
        </p:spPr>
        <p:txBody>
          <a:bodyPr anchor="b" anchorCtr="1"/>
          <a:lstStyle/>
          <a:p>
            <a:r>
              <a:rPr lang="en-US" altLang="zh-CN" dirty="0" smtClean="0"/>
              <a:t>Motivation</a:t>
            </a:r>
            <a:endParaRPr lang="zh-CN" altLang="en-US" dirty="0"/>
          </a:p>
        </p:txBody>
      </p:sp>
      <p:pic>
        <p:nvPicPr>
          <p:cNvPr id="6" name="Picture 2" descr="E:\博士论文\开题报告\图\素材\150T3436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348880"/>
            <a:ext cx="8136904" cy="13681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37" name="组合 36"/>
          <p:cNvGrpSpPr/>
          <p:nvPr/>
        </p:nvGrpSpPr>
        <p:grpSpPr>
          <a:xfrm>
            <a:off x="547769" y="1022554"/>
            <a:ext cx="3683395" cy="1153371"/>
            <a:chOff x="5291703" y="1318302"/>
            <a:chExt cx="3452535" cy="1131656"/>
          </a:xfrm>
        </p:grpSpPr>
        <p:grpSp>
          <p:nvGrpSpPr>
            <p:cNvPr id="39" name="组合 38"/>
            <p:cNvGrpSpPr/>
            <p:nvPr/>
          </p:nvGrpSpPr>
          <p:grpSpPr>
            <a:xfrm>
              <a:off x="5291703" y="1929248"/>
              <a:ext cx="3384376" cy="520710"/>
              <a:chOff x="5364088" y="1550556"/>
              <a:chExt cx="3384376" cy="520710"/>
            </a:xfrm>
          </p:grpSpPr>
          <p:pic>
            <p:nvPicPr>
              <p:cNvPr id="41" name="Picture 9" descr="E:\博士论文\开题报告\图\素材\30000093109912795303998170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4088" y="1550556"/>
                <a:ext cx="454270" cy="45427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92322" y="1656631"/>
                <a:ext cx="912557"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5867" y="1628800"/>
                <a:ext cx="452437"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12" descr="E:\博士论文\开题报告\图\素材\5108624a3160c.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1588" y="1556792"/>
                <a:ext cx="884828" cy="514474"/>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55"/>
              <p:cNvSpPr txBox="1">
                <a:spLocks noChangeArrowheads="1"/>
              </p:cNvSpPr>
              <p:nvPr/>
            </p:nvSpPr>
            <p:spPr bwMode="auto">
              <a:xfrm>
                <a:off x="8400668" y="1576670"/>
                <a:ext cx="347796" cy="36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kumimoji="0" lang="en-US" altLang="zh-CN" sz="1800" b="1" dirty="0"/>
                  <a:t>…</a:t>
                </a:r>
                <a:endParaRPr kumimoji="0" lang="zh-CN" altLang="en-US" sz="1800" b="1" dirty="0"/>
              </a:p>
            </p:txBody>
          </p:sp>
        </p:grpSp>
        <p:sp>
          <p:nvSpPr>
            <p:cNvPr id="40" name="TextBox 39"/>
            <p:cNvSpPr txBox="1"/>
            <p:nvPr/>
          </p:nvSpPr>
          <p:spPr>
            <a:xfrm>
              <a:off x="5306141" y="1318302"/>
              <a:ext cx="3438097" cy="573765"/>
            </a:xfrm>
            <a:prstGeom prst="rect">
              <a:avLst/>
            </a:prstGeom>
            <a:noFill/>
          </p:spPr>
          <p:txBody>
            <a:bodyPr wrap="none" rtlCol="0">
              <a:spAutoFit/>
            </a:bodyPr>
            <a:lstStyle/>
            <a:p>
              <a:r>
                <a:rPr lang="en-US" altLang="zh-CN" sz="1600" dirty="0" smtClean="0">
                  <a:latin typeface="华文新魏" pitchFamily="2" charset="-122"/>
                  <a:ea typeface="华文新魏" pitchFamily="2" charset="-122"/>
                  <a:cs typeface="Times New Roman" pitchFamily="18" charset="0"/>
                </a:rPr>
                <a:t>In </a:t>
              </a:r>
              <a:r>
                <a:rPr lang="en-US" altLang="zh-CN" sz="1600" dirty="0">
                  <a:latin typeface="华文新魏" pitchFamily="2" charset="-122"/>
                  <a:ea typeface="华文新魏" pitchFamily="2" charset="-122"/>
                  <a:cs typeface="Times New Roman" pitchFamily="18" charset="0"/>
                </a:rPr>
                <a:t>August 2013</a:t>
              </a:r>
              <a:r>
                <a:rPr lang="en-US" altLang="zh-CN" sz="1600" dirty="0" smtClean="0">
                  <a:latin typeface="华文新魏" pitchFamily="2" charset="-122"/>
                  <a:ea typeface="华文新魏" pitchFamily="2" charset="-122"/>
                  <a:cs typeface="Times New Roman" pitchFamily="18" charset="0"/>
                </a:rPr>
                <a:t>, meltdowns successively</a:t>
              </a:r>
            </a:p>
            <a:p>
              <a:r>
                <a:rPr lang="en-US" altLang="zh-CN" sz="1600" dirty="0" smtClean="0">
                  <a:latin typeface="华文新魏" pitchFamily="2" charset="-122"/>
                  <a:ea typeface="华文新魏" pitchFamily="2" charset="-122"/>
                  <a:cs typeface="Times New Roman" pitchFamily="18" charset="0"/>
                </a:rPr>
                <a:t>happened in</a:t>
              </a:r>
              <a:r>
                <a:rPr lang="en-US" altLang="zh-CN" sz="1600" dirty="0">
                  <a:latin typeface="华文新魏" pitchFamily="2" charset="-122"/>
                  <a:ea typeface="华文新魏" pitchFamily="2" charset="-122"/>
                  <a:cs typeface="Times New Roman" pitchFamily="18" charset="0"/>
                </a:rPr>
                <a:t>: </a:t>
              </a:r>
              <a:endParaRPr lang="zh-CN" altLang="en-US" sz="1600" dirty="0">
                <a:latin typeface="华文新魏" pitchFamily="2" charset="-122"/>
                <a:ea typeface="华文新魏" pitchFamily="2" charset="-122"/>
                <a:cs typeface="Times New Roman" pitchFamily="18" charset="0"/>
              </a:endParaRPr>
            </a:p>
          </p:txBody>
        </p:sp>
      </p:grpSp>
      <p:sp>
        <p:nvSpPr>
          <p:cNvPr id="50" name="矩形 49"/>
          <p:cNvSpPr/>
          <p:nvPr/>
        </p:nvSpPr>
        <p:spPr>
          <a:xfrm>
            <a:off x="432847" y="2751311"/>
            <a:ext cx="8117854" cy="46166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新魏" pitchFamily="2" charset="-122"/>
                <a:ea typeface="华文新魏" pitchFamily="2" charset="-122"/>
              </a:rPr>
              <a:t>problems happen more and more often in cloud </a:t>
            </a:r>
            <a:r>
              <a:rPr lang="en-US" altLang="zh-CN"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新魏" pitchFamily="2" charset="-122"/>
                <a:ea typeface="华文新魏" pitchFamily="2" charset="-122"/>
              </a:rPr>
              <a:t>systems</a:t>
            </a:r>
            <a:endPar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新魏" pitchFamily="2" charset="-122"/>
              <a:ea typeface="华文新魏" pitchFamily="2" charset="-122"/>
            </a:endParaRPr>
          </a:p>
        </p:txBody>
      </p:sp>
      <p:graphicFrame>
        <p:nvGraphicFramePr>
          <p:cNvPr id="51" name="表格 50"/>
          <p:cNvGraphicFramePr>
            <a:graphicFrameLocks noGrp="1"/>
          </p:cNvGraphicFramePr>
          <p:nvPr>
            <p:extLst>
              <p:ext uri="{D42A27DB-BD31-4B8C-83A1-F6EECF244321}">
                <p14:modId xmlns:p14="http://schemas.microsoft.com/office/powerpoint/2010/main" val="861007387"/>
              </p:ext>
            </p:extLst>
          </p:nvPr>
        </p:nvGraphicFramePr>
        <p:xfrm>
          <a:off x="4608005" y="908720"/>
          <a:ext cx="3996443" cy="1341120"/>
        </p:xfrm>
        <a:graphic>
          <a:graphicData uri="http://schemas.openxmlformats.org/drawingml/2006/table">
            <a:tbl>
              <a:tblPr firstRow="1" bandRow="1">
                <a:effectLst/>
                <a:tableStyleId>{21E4AEA4-8DFA-4A89-87EB-49C32662AFE0}</a:tableStyleId>
              </a:tblPr>
              <a:tblGrid>
                <a:gridCol w="1147493"/>
                <a:gridCol w="2848950"/>
              </a:tblGrid>
              <a:tr h="286850">
                <a:tc>
                  <a:txBody>
                    <a:bodyPr/>
                    <a:lstStyle/>
                    <a:p>
                      <a:pPr algn="ctr"/>
                      <a:r>
                        <a:rPr lang="en-US" altLang="zh-CN" sz="1400" dirty="0" smtClean="0">
                          <a:latin typeface="Times New Roman" pitchFamily="18" charset="0"/>
                          <a:ea typeface="楷体" pitchFamily="49" charset="-122"/>
                          <a:cs typeface="Times New Roman" pitchFamily="18" charset="0"/>
                        </a:rPr>
                        <a:t>Company</a:t>
                      </a:r>
                      <a:endParaRPr lang="zh-CN" altLang="en-US" sz="1400" dirty="0">
                        <a:latin typeface="Times New Roman" pitchFamily="18" charset="0"/>
                        <a:ea typeface="楷体" pitchFamily="49"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latin typeface="Times New Roman" pitchFamily="18" charset="0"/>
                          <a:ea typeface="楷体" pitchFamily="49" charset="-122"/>
                          <a:cs typeface="Times New Roman" pitchFamily="18" charset="0"/>
                        </a:rPr>
                        <a:t>Loss</a:t>
                      </a:r>
                      <a:endParaRPr lang="zh-CN" altLang="en-US" sz="1400" dirty="0">
                        <a:latin typeface="Times New Roman" pitchFamily="18" charset="0"/>
                        <a:ea typeface="楷体" pitchFamily="49"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algn="ctr"/>
                      <a:r>
                        <a:rPr lang="en-US" altLang="zh-CN" sz="1400" dirty="0" smtClean="0">
                          <a:latin typeface="Times New Roman" pitchFamily="18" charset="0"/>
                          <a:ea typeface="楷体" pitchFamily="49" charset="-122"/>
                          <a:cs typeface="Times New Roman" pitchFamily="18" charset="0"/>
                        </a:rPr>
                        <a:t>Amazon</a:t>
                      </a:r>
                      <a:endParaRPr lang="zh-CN" altLang="en-US" sz="1400" dirty="0">
                        <a:latin typeface="Times New Roman" pitchFamily="18" charset="0"/>
                        <a:ea typeface="楷体" pitchFamily="49"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smtClean="0">
                          <a:latin typeface="Times New Roman" pitchFamily="18" charset="0"/>
                          <a:ea typeface="楷体" pitchFamily="49" charset="-122"/>
                          <a:cs typeface="Times New Roman" pitchFamily="18" charset="0"/>
                        </a:rPr>
                        <a:t>Lost 7 million</a:t>
                      </a:r>
                      <a:r>
                        <a:rPr lang="en-US" altLang="zh-CN" sz="1400" baseline="0" dirty="0" smtClean="0">
                          <a:latin typeface="Times New Roman" pitchFamily="18" charset="0"/>
                          <a:ea typeface="楷体" pitchFamily="49" charset="-122"/>
                          <a:cs typeface="Times New Roman" pitchFamily="18" charset="0"/>
                        </a:rPr>
                        <a:t> </a:t>
                      </a:r>
                      <a:r>
                        <a:rPr lang="en-US" altLang="zh-CN" sz="1400" dirty="0" smtClean="0">
                          <a:latin typeface="Times New Roman" pitchFamily="18" charset="0"/>
                          <a:ea typeface="楷体" pitchFamily="49" charset="-122"/>
                          <a:cs typeface="Times New Roman" pitchFamily="18" charset="0"/>
                        </a:rPr>
                        <a:t>dollars in 100 minutes.</a:t>
                      </a:r>
                      <a:endParaRPr lang="zh-CN" altLang="en-US" sz="1400" dirty="0">
                        <a:latin typeface="Times New Roman" pitchFamily="18" charset="0"/>
                        <a:ea typeface="楷体" pitchFamily="49"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040">
                <a:tc>
                  <a:txBody>
                    <a:bodyPr/>
                    <a:lstStyle/>
                    <a:p>
                      <a:pPr algn="ctr"/>
                      <a:r>
                        <a:rPr lang="en-US" altLang="zh-CN" sz="1400" dirty="0" smtClean="0">
                          <a:latin typeface="Times New Roman" pitchFamily="18" charset="0"/>
                          <a:ea typeface="楷体" pitchFamily="49" charset="-122"/>
                          <a:cs typeface="Times New Roman" pitchFamily="18" charset="0"/>
                        </a:rPr>
                        <a:t>Google</a:t>
                      </a:r>
                      <a:endParaRPr lang="zh-CN" altLang="en-US" sz="1400" dirty="0">
                        <a:latin typeface="Times New Roman" pitchFamily="18" charset="0"/>
                        <a:ea typeface="楷体" pitchFamily="49"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smtClean="0">
                          <a:latin typeface="Times New Roman" pitchFamily="18" charset="0"/>
                          <a:ea typeface="楷体" pitchFamily="49" charset="-122"/>
                          <a:cs typeface="Times New Roman" pitchFamily="18" charset="0"/>
                        </a:rPr>
                        <a:t>Lost 550,000</a:t>
                      </a:r>
                      <a:r>
                        <a:rPr lang="en-US" altLang="zh-CN" sz="1400" baseline="0" dirty="0" smtClean="0">
                          <a:latin typeface="Times New Roman" pitchFamily="18" charset="0"/>
                          <a:ea typeface="楷体" pitchFamily="49" charset="-122"/>
                          <a:cs typeface="Times New Roman" pitchFamily="18" charset="0"/>
                        </a:rPr>
                        <a:t> dollars in less than </a:t>
                      </a:r>
                      <a:r>
                        <a:rPr lang="en-US" altLang="zh-CN" sz="1400" dirty="0" smtClean="0">
                          <a:latin typeface="Times New Roman" pitchFamily="18" charset="0"/>
                          <a:ea typeface="楷体" pitchFamily="49" charset="-122"/>
                          <a:cs typeface="Times New Roman" pitchFamily="18" charset="0"/>
                        </a:rPr>
                        <a:t>5 minutes,</a:t>
                      </a:r>
                      <a:r>
                        <a:rPr lang="en-US" altLang="zh-CN" sz="1400" baseline="0" dirty="0" smtClean="0">
                          <a:latin typeface="Times New Roman" pitchFamily="18" charset="0"/>
                          <a:ea typeface="楷体" pitchFamily="49" charset="-122"/>
                          <a:cs typeface="Times New Roman" pitchFamily="18" charset="0"/>
                        </a:rPr>
                        <a:t> and </a:t>
                      </a:r>
                      <a:r>
                        <a:rPr lang="en-US" altLang="zh-CN" sz="1400" dirty="0" smtClean="0">
                          <a:latin typeface="Times New Roman" pitchFamily="18" charset="0"/>
                          <a:ea typeface="楷体" pitchFamily="49" charset="-122"/>
                          <a:cs typeface="Times New Roman" pitchFamily="18" charset="0"/>
                        </a:rPr>
                        <a:t>the global internet traffic dropped 40%.</a:t>
                      </a:r>
                      <a:endParaRPr lang="zh-CN" altLang="en-US" sz="1400" dirty="0">
                        <a:latin typeface="Times New Roman" pitchFamily="18" charset="0"/>
                        <a:ea typeface="楷体" pitchFamily="49" charset="-122"/>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2" name="矩形 51"/>
          <p:cNvSpPr/>
          <p:nvPr/>
        </p:nvSpPr>
        <p:spPr>
          <a:xfrm>
            <a:off x="414586" y="3183359"/>
            <a:ext cx="8117854" cy="46166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新魏" pitchFamily="2" charset="-122"/>
                <a:ea typeface="华文新魏" pitchFamily="2" charset="-122"/>
              </a:rPr>
              <a:t>and </a:t>
            </a:r>
            <a:r>
              <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新魏" pitchFamily="2" charset="-122"/>
                <a:ea typeface="华文新魏" pitchFamily="2" charset="-122"/>
              </a:rPr>
              <a:t>bring enormous </a:t>
            </a:r>
            <a:r>
              <a:rPr lang="en-US" altLang="zh-CN"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新魏" pitchFamily="2" charset="-122"/>
                <a:ea typeface="华文新魏" pitchFamily="2" charset="-122"/>
              </a:rPr>
              <a:t>loss</a:t>
            </a:r>
            <a:endPar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新魏" pitchFamily="2" charset="-122"/>
              <a:ea typeface="华文新魏" pitchFamily="2" charset="-122"/>
            </a:endParaRPr>
          </a:p>
        </p:txBody>
      </p:sp>
      <p:grpSp>
        <p:nvGrpSpPr>
          <p:cNvPr id="70" name="组合 69"/>
          <p:cNvGrpSpPr/>
          <p:nvPr/>
        </p:nvGrpSpPr>
        <p:grpSpPr>
          <a:xfrm>
            <a:off x="296824" y="5301208"/>
            <a:ext cx="8496944" cy="1080120"/>
            <a:chOff x="323528" y="5229200"/>
            <a:chExt cx="8496944" cy="1080120"/>
          </a:xfrm>
        </p:grpSpPr>
        <p:pic>
          <p:nvPicPr>
            <p:cNvPr id="7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03179" y="5373217"/>
              <a:ext cx="1473077" cy="82654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72" name="Picture 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0517" y="5369644"/>
              <a:ext cx="838020" cy="830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7"/>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026889" y="5373216"/>
              <a:ext cx="1649567" cy="826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83933" y="5373217"/>
              <a:ext cx="3808147" cy="826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 name="矩形 74"/>
            <p:cNvSpPr/>
            <p:nvPr/>
          </p:nvSpPr>
          <p:spPr>
            <a:xfrm>
              <a:off x="323528" y="5229200"/>
              <a:ext cx="8496944"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 name="TextBox 75"/>
          <p:cNvSpPr txBox="1"/>
          <p:nvPr/>
        </p:nvSpPr>
        <p:spPr>
          <a:xfrm>
            <a:off x="258613" y="6385768"/>
            <a:ext cx="8515543" cy="338554"/>
          </a:xfrm>
          <a:prstGeom prst="rect">
            <a:avLst/>
          </a:prstGeom>
          <a:noFill/>
        </p:spPr>
        <p:txBody>
          <a:bodyPr wrap="square" rtlCol="0">
            <a:spAutoFit/>
          </a:bodyPr>
          <a:lstStyle/>
          <a:p>
            <a:pPr algn="ctr"/>
            <a:r>
              <a:rPr lang="en-US" altLang="zh-CN" sz="1600" dirty="0">
                <a:latin typeface="华文新魏" pitchFamily="2" charset="-122"/>
                <a:ea typeface="华文新魏" pitchFamily="2" charset="-122"/>
                <a:cs typeface="Times New Roman" pitchFamily="18" charset="0"/>
              </a:rPr>
              <a:t>Trace-oriented monitoring is one </a:t>
            </a:r>
            <a:r>
              <a:rPr lang="en-US" altLang="zh-CN" sz="1600" dirty="0" smtClean="0">
                <a:latin typeface="华文新魏" pitchFamily="2" charset="-122"/>
                <a:ea typeface="华文新魏" pitchFamily="2" charset="-122"/>
                <a:cs typeface="Times New Roman" pitchFamily="18" charset="0"/>
              </a:rPr>
              <a:t>of the </a:t>
            </a:r>
            <a:r>
              <a:rPr lang="en-US" altLang="zh-CN" sz="1600" dirty="0">
                <a:latin typeface="华文新魏" pitchFamily="2" charset="-122"/>
                <a:ea typeface="华文新魏" pitchFamily="2" charset="-122"/>
                <a:cs typeface="Times New Roman" pitchFamily="18" charset="0"/>
              </a:rPr>
              <a:t>methods to improve system reliability at </a:t>
            </a:r>
            <a:r>
              <a:rPr lang="en-US" altLang="zh-CN" sz="1600" dirty="0" smtClean="0">
                <a:latin typeface="华文新魏" pitchFamily="2" charset="-122"/>
                <a:ea typeface="华文新魏" pitchFamily="2" charset="-122"/>
                <a:cs typeface="Times New Roman" pitchFamily="18" charset="0"/>
              </a:rPr>
              <a:t>runtime.</a:t>
            </a:r>
            <a:endParaRPr lang="zh-CN" altLang="en-US" sz="1600" dirty="0">
              <a:latin typeface="华文新魏" pitchFamily="2" charset="-122"/>
              <a:ea typeface="华文新魏" pitchFamily="2" charset="-122"/>
              <a:cs typeface="Times New Roman" pitchFamily="18" charset="0"/>
            </a:endParaRPr>
          </a:p>
        </p:txBody>
      </p:sp>
      <p:grpSp>
        <p:nvGrpSpPr>
          <p:cNvPr id="77" name="组合 76"/>
          <p:cNvGrpSpPr/>
          <p:nvPr/>
        </p:nvGrpSpPr>
        <p:grpSpPr>
          <a:xfrm>
            <a:off x="1111324" y="3811072"/>
            <a:ext cx="7128792" cy="1346120"/>
            <a:chOff x="1187624" y="908154"/>
            <a:chExt cx="7128792" cy="1346120"/>
          </a:xfrm>
        </p:grpSpPr>
        <p:grpSp>
          <p:nvGrpSpPr>
            <p:cNvPr id="78" name="组合 77"/>
            <p:cNvGrpSpPr/>
            <p:nvPr/>
          </p:nvGrpSpPr>
          <p:grpSpPr>
            <a:xfrm>
              <a:off x="1187624" y="908154"/>
              <a:ext cx="5948662" cy="1346120"/>
              <a:chOff x="1229196" y="908154"/>
              <a:chExt cx="5948662" cy="1346120"/>
            </a:xfrm>
          </p:grpSpPr>
          <p:pic>
            <p:nvPicPr>
              <p:cNvPr id="82"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229196" y="1087306"/>
                <a:ext cx="859469" cy="116696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39339" y="908154"/>
                <a:ext cx="732661" cy="134611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5"/>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270437" y="1004888"/>
                <a:ext cx="907421" cy="124938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9" name="矩形 78"/>
            <p:cNvSpPr/>
            <p:nvPr/>
          </p:nvSpPr>
          <p:spPr>
            <a:xfrm>
              <a:off x="2000534" y="1427323"/>
              <a:ext cx="939681" cy="307777"/>
            </a:xfrm>
            <a:prstGeom prst="rect">
              <a:avLst/>
            </a:prstGeom>
          </p:spPr>
          <p:txBody>
            <a:bodyPr wrap="none">
              <a:spAutoFit/>
            </a:bodyPr>
            <a:lstStyle/>
            <a:p>
              <a:r>
                <a:rPr lang="en-US" altLang="zh-CN" sz="1400" dirty="0" smtClean="0">
                  <a:latin typeface="华文新魏" pitchFamily="2" charset="-122"/>
                  <a:ea typeface="华文新魏" pitchFamily="2" charset="-122"/>
                </a:rPr>
                <a:t>Detection</a:t>
              </a:r>
              <a:endParaRPr lang="zh-CN" altLang="en-US" dirty="0">
                <a:latin typeface="华文新魏" pitchFamily="2" charset="-122"/>
                <a:ea typeface="华文新魏" pitchFamily="2" charset="-122"/>
              </a:endParaRPr>
            </a:p>
          </p:txBody>
        </p:sp>
        <p:sp>
          <p:nvSpPr>
            <p:cNvPr id="80" name="矩形 79"/>
            <p:cNvSpPr/>
            <p:nvPr/>
          </p:nvSpPr>
          <p:spPr>
            <a:xfrm>
              <a:off x="4537274" y="1427324"/>
              <a:ext cx="915635" cy="307777"/>
            </a:xfrm>
            <a:prstGeom prst="rect">
              <a:avLst/>
            </a:prstGeom>
          </p:spPr>
          <p:txBody>
            <a:bodyPr wrap="none">
              <a:spAutoFit/>
            </a:bodyPr>
            <a:lstStyle/>
            <a:p>
              <a:r>
                <a:rPr lang="en-US" altLang="zh-CN" sz="1400" dirty="0" smtClean="0">
                  <a:latin typeface="华文新魏" pitchFamily="2" charset="-122"/>
                  <a:ea typeface="华文新魏" pitchFamily="2" charset="-122"/>
                </a:rPr>
                <a:t>Diagnosis</a:t>
              </a:r>
              <a:endParaRPr lang="zh-CN" altLang="en-US" dirty="0">
                <a:latin typeface="华文新魏" pitchFamily="2" charset="-122"/>
                <a:ea typeface="华文新魏" pitchFamily="2" charset="-122"/>
              </a:endParaRPr>
            </a:p>
          </p:txBody>
        </p:sp>
        <p:sp>
          <p:nvSpPr>
            <p:cNvPr id="81" name="矩形 80"/>
            <p:cNvSpPr/>
            <p:nvPr/>
          </p:nvSpPr>
          <p:spPr>
            <a:xfrm>
              <a:off x="7136285" y="1427322"/>
              <a:ext cx="1180131" cy="307777"/>
            </a:xfrm>
            <a:prstGeom prst="rect">
              <a:avLst/>
            </a:prstGeom>
          </p:spPr>
          <p:txBody>
            <a:bodyPr wrap="none">
              <a:spAutoFit/>
            </a:bodyPr>
            <a:lstStyle/>
            <a:p>
              <a:r>
                <a:rPr lang="en-US" altLang="zh-CN" sz="1400" dirty="0" smtClean="0">
                  <a:latin typeface="华文新魏" pitchFamily="2" charset="-122"/>
                  <a:ea typeface="华文新魏" pitchFamily="2" charset="-122"/>
                </a:rPr>
                <a:t>Remediation</a:t>
              </a:r>
              <a:endParaRPr lang="zh-CN" altLang="en-US" dirty="0">
                <a:latin typeface="华文新魏" pitchFamily="2" charset="-122"/>
                <a:ea typeface="华文新魏" pitchFamily="2" charset="-122"/>
              </a:endParaRPr>
            </a:p>
          </p:txBody>
        </p:sp>
      </p:grpSp>
      <p:sp>
        <p:nvSpPr>
          <p:cNvPr id="3" name="灯片编号占位符 2"/>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103524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000"/>
                                        <p:tgtEl>
                                          <p:spTgt spid="52"/>
                                        </p:tgtEl>
                                      </p:cBhvr>
                                    </p:animEffect>
                                    <p:anim calcmode="lin" valueType="num">
                                      <p:cBhvr>
                                        <p:cTn id="8" dur="1000" fill="hold"/>
                                        <p:tgtEl>
                                          <p:spTgt spid="52"/>
                                        </p:tgtEl>
                                        <p:attrNameLst>
                                          <p:attrName>ppt_x</p:attrName>
                                        </p:attrNameLst>
                                      </p:cBhvr>
                                      <p:tavLst>
                                        <p:tav tm="0">
                                          <p:val>
                                            <p:strVal val="#ppt_x"/>
                                          </p:val>
                                        </p:tav>
                                        <p:tav tm="100000">
                                          <p:val>
                                            <p:strVal val="#ppt_x"/>
                                          </p:val>
                                        </p:tav>
                                      </p:tavLst>
                                    </p:anim>
                                    <p:anim calcmode="lin" valueType="num">
                                      <p:cBhvr>
                                        <p:cTn id="9" dur="1000" fill="hold"/>
                                        <p:tgtEl>
                                          <p:spTgt spid="52"/>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50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1324" y="3990224"/>
            <a:ext cx="859469" cy="116696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1467" y="3811072"/>
            <a:ext cx="732661" cy="134611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52565" y="3907806"/>
            <a:ext cx="907421" cy="124938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 name="矩形 78"/>
          <p:cNvSpPr/>
          <p:nvPr/>
        </p:nvSpPr>
        <p:spPr>
          <a:xfrm>
            <a:off x="1924234" y="4330241"/>
            <a:ext cx="939681" cy="307777"/>
          </a:xfrm>
          <a:prstGeom prst="rect">
            <a:avLst/>
          </a:prstGeom>
        </p:spPr>
        <p:txBody>
          <a:bodyPr wrap="none">
            <a:spAutoFit/>
          </a:bodyPr>
          <a:lstStyle/>
          <a:p>
            <a:r>
              <a:rPr lang="en-US" altLang="zh-CN" sz="1400" dirty="0" smtClean="0">
                <a:latin typeface="华文新魏" pitchFamily="2" charset="-122"/>
                <a:ea typeface="华文新魏" pitchFamily="2" charset="-122"/>
              </a:rPr>
              <a:t>Detection</a:t>
            </a:r>
            <a:endParaRPr lang="zh-CN" altLang="en-US" dirty="0">
              <a:latin typeface="华文新魏" pitchFamily="2" charset="-122"/>
              <a:ea typeface="华文新魏" pitchFamily="2" charset="-122"/>
            </a:endParaRPr>
          </a:p>
        </p:txBody>
      </p:sp>
      <p:sp>
        <p:nvSpPr>
          <p:cNvPr id="80" name="矩形 79"/>
          <p:cNvSpPr/>
          <p:nvPr/>
        </p:nvSpPr>
        <p:spPr>
          <a:xfrm>
            <a:off x="4460974" y="4330242"/>
            <a:ext cx="915635" cy="307777"/>
          </a:xfrm>
          <a:prstGeom prst="rect">
            <a:avLst/>
          </a:prstGeom>
        </p:spPr>
        <p:txBody>
          <a:bodyPr wrap="none">
            <a:spAutoFit/>
          </a:bodyPr>
          <a:lstStyle/>
          <a:p>
            <a:r>
              <a:rPr lang="en-US" altLang="zh-CN" sz="1400" dirty="0" smtClean="0">
                <a:latin typeface="华文新魏" pitchFamily="2" charset="-122"/>
                <a:ea typeface="华文新魏" pitchFamily="2" charset="-122"/>
              </a:rPr>
              <a:t>Diagnosis</a:t>
            </a:r>
            <a:endParaRPr lang="zh-CN" altLang="en-US" dirty="0">
              <a:latin typeface="华文新魏" pitchFamily="2" charset="-122"/>
              <a:ea typeface="华文新魏" pitchFamily="2" charset="-122"/>
            </a:endParaRPr>
          </a:p>
        </p:txBody>
      </p:sp>
      <p:sp>
        <p:nvSpPr>
          <p:cNvPr id="81" name="矩形 80"/>
          <p:cNvSpPr/>
          <p:nvPr/>
        </p:nvSpPr>
        <p:spPr>
          <a:xfrm>
            <a:off x="7059985" y="4330240"/>
            <a:ext cx="1180131" cy="307777"/>
          </a:xfrm>
          <a:prstGeom prst="rect">
            <a:avLst/>
          </a:prstGeom>
        </p:spPr>
        <p:txBody>
          <a:bodyPr wrap="none">
            <a:spAutoFit/>
          </a:bodyPr>
          <a:lstStyle/>
          <a:p>
            <a:r>
              <a:rPr lang="en-US" altLang="zh-CN" sz="1400" dirty="0" smtClean="0">
                <a:latin typeface="华文新魏" pitchFamily="2" charset="-122"/>
                <a:ea typeface="华文新魏" pitchFamily="2" charset="-122"/>
              </a:rPr>
              <a:t>Remediation</a:t>
            </a:r>
            <a:endParaRPr lang="zh-CN" altLang="en-US" dirty="0">
              <a:latin typeface="华文新魏" pitchFamily="2" charset="-122"/>
              <a:ea typeface="华文新魏" pitchFamily="2" charset="-122"/>
            </a:endParaRPr>
          </a:p>
        </p:txBody>
      </p:sp>
      <p:pic>
        <p:nvPicPr>
          <p:cNvPr id="42"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0962" y="1359123"/>
            <a:ext cx="726245" cy="98608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35461" y="396888"/>
            <a:ext cx="615084" cy="113009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8112" y="1331723"/>
            <a:ext cx="736083" cy="101347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矩形 34"/>
          <p:cNvSpPr/>
          <p:nvPr/>
        </p:nvSpPr>
        <p:spPr>
          <a:xfrm>
            <a:off x="467544" y="2295227"/>
            <a:ext cx="939681" cy="307777"/>
          </a:xfrm>
          <a:prstGeom prst="rect">
            <a:avLst/>
          </a:prstGeom>
        </p:spPr>
        <p:txBody>
          <a:bodyPr wrap="none">
            <a:spAutoFit/>
          </a:bodyPr>
          <a:lstStyle/>
          <a:p>
            <a:r>
              <a:rPr lang="en-US" altLang="zh-CN" sz="1400" dirty="0" smtClean="0">
                <a:latin typeface="华文新魏" pitchFamily="2" charset="-122"/>
                <a:ea typeface="华文新魏" pitchFamily="2" charset="-122"/>
              </a:rPr>
              <a:t>Detection</a:t>
            </a:r>
            <a:endParaRPr lang="zh-CN" altLang="en-US" dirty="0">
              <a:latin typeface="华文新魏" pitchFamily="2" charset="-122"/>
              <a:ea typeface="华文新魏" pitchFamily="2" charset="-122"/>
            </a:endParaRPr>
          </a:p>
        </p:txBody>
      </p:sp>
      <p:sp>
        <p:nvSpPr>
          <p:cNvPr id="36" name="矩形 35"/>
          <p:cNvSpPr/>
          <p:nvPr/>
        </p:nvSpPr>
        <p:spPr>
          <a:xfrm>
            <a:off x="1176493" y="1477008"/>
            <a:ext cx="915635" cy="307777"/>
          </a:xfrm>
          <a:prstGeom prst="rect">
            <a:avLst/>
          </a:prstGeom>
        </p:spPr>
        <p:txBody>
          <a:bodyPr wrap="none">
            <a:spAutoFit/>
          </a:bodyPr>
          <a:lstStyle/>
          <a:p>
            <a:r>
              <a:rPr lang="en-US" altLang="zh-CN" sz="1400" dirty="0" smtClean="0">
                <a:latin typeface="华文新魏" pitchFamily="2" charset="-122"/>
                <a:ea typeface="华文新魏" pitchFamily="2" charset="-122"/>
              </a:rPr>
              <a:t>Diagnosis</a:t>
            </a:r>
            <a:endParaRPr lang="zh-CN" altLang="en-US" dirty="0">
              <a:latin typeface="华文新魏" pitchFamily="2" charset="-122"/>
              <a:ea typeface="华文新魏" pitchFamily="2" charset="-122"/>
            </a:endParaRPr>
          </a:p>
        </p:txBody>
      </p:sp>
      <p:sp>
        <p:nvSpPr>
          <p:cNvPr id="38" name="矩形 37"/>
          <p:cNvSpPr/>
          <p:nvPr/>
        </p:nvSpPr>
        <p:spPr>
          <a:xfrm>
            <a:off x="1732088" y="2295227"/>
            <a:ext cx="1180131" cy="307777"/>
          </a:xfrm>
          <a:prstGeom prst="rect">
            <a:avLst/>
          </a:prstGeom>
        </p:spPr>
        <p:txBody>
          <a:bodyPr wrap="none">
            <a:spAutoFit/>
          </a:bodyPr>
          <a:lstStyle/>
          <a:p>
            <a:r>
              <a:rPr lang="en-US" altLang="zh-CN" sz="1400" dirty="0" smtClean="0">
                <a:latin typeface="华文新魏" pitchFamily="2" charset="-122"/>
                <a:ea typeface="华文新魏" pitchFamily="2" charset="-122"/>
              </a:rPr>
              <a:t>Remediation</a:t>
            </a:r>
            <a:endParaRPr lang="zh-CN" altLang="en-US" dirty="0">
              <a:latin typeface="华文新魏" pitchFamily="2" charset="-122"/>
              <a:ea typeface="华文新魏" pitchFamily="2" charset="-122"/>
            </a:endParaRPr>
          </a:p>
        </p:txBody>
      </p:sp>
      <p:grpSp>
        <p:nvGrpSpPr>
          <p:cNvPr id="8" name="组合 7"/>
          <p:cNvGrpSpPr/>
          <p:nvPr/>
        </p:nvGrpSpPr>
        <p:grpSpPr>
          <a:xfrm>
            <a:off x="467544" y="332656"/>
            <a:ext cx="2444675" cy="2610088"/>
            <a:chOff x="467544" y="332656"/>
            <a:chExt cx="2444675" cy="2610088"/>
          </a:xfrm>
        </p:grpSpPr>
        <p:sp>
          <p:nvSpPr>
            <p:cNvPr id="32" name="矩形 31"/>
            <p:cNvSpPr/>
            <p:nvPr/>
          </p:nvSpPr>
          <p:spPr>
            <a:xfrm>
              <a:off x="467544" y="332656"/>
              <a:ext cx="2444675" cy="2301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467544" y="2573412"/>
              <a:ext cx="2444675" cy="369332"/>
            </a:xfrm>
            <a:prstGeom prst="rect">
              <a:avLst/>
            </a:prstGeom>
          </p:spPr>
          <p:txBody>
            <a:bodyPr wrap="square">
              <a:spAutoFit/>
            </a:bodyPr>
            <a:lstStyle/>
            <a:p>
              <a:pPr algn="ctr"/>
              <a:r>
                <a:rPr lang="en-US" altLang="zh-CN" dirty="0" smtClean="0">
                  <a:latin typeface="华文新魏" pitchFamily="2" charset="-122"/>
                  <a:ea typeface="华文新魏" pitchFamily="2" charset="-122"/>
                </a:rPr>
                <a:t>Trace-based research</a:t>
              </a:r>
              <a:endParaRPr lang="zh-CN" altLang="en-US" dirty="0">
                <a:latin typeface="华文新魏" pitchFamily="2" charset="-122"/>
                <a:ea typeface="华文新魏" pitchFamily="2" charset="-122"/>
              </a:endParaRPr>
            </a:p>
          </p:txBody>
        </p:sp>
      </p:grpSp>
      <p:sp>
        <p:nvSpPr>
          <p:cNvPr id="85" name="TextBox 84"/>
          <p:cNvSpPr txBox="1"/>
          <p:nvPr/>
        </p:nvSpPr>
        <p:spPr>
          <a:xfrm>
            <a:off x="683568" y="6375330"/>
            <a:ext cx="7776864" cy="369332"/>
          </a:xfrm>
          <a:prstGeom prst="rect">
            <a:avLst/>
          </a:prstGeom>
          <a:noFill/>
        </p:spPr>
        <p:txBody>
          <a:bodyPr wrap="square" rtlCol="0">
            <a:spAutoFit/>
          </a:bodyPr>
          <a:lstStyle/>
          <a:p>
            <a:pPr algn="ctr"/>
            <a:r>
              <a:rPr lang="en-US" altLang="zh-CN" dirty="0" smtClean="0">
                <a:latin typeface="华文新魏" pitchFamily="2" charset="-122"/>
                <a:ea typeface="华文新魏" pitchFamily="2" charset="-122"/>
              </a:rPr>
              <a:t>There is limited free available trace </a:t>
            </a:r>
            <a:r>
              <a:rPr lang="en-US" altLang="zh-CN" dirty="0">
                <a:latin typeface="华文新魏" pitchFamily="2" charset="-122"/>
                <a:ea typeface="华文新魏" pitchFamily="2" charset="-122"/>
              </a:rPr>
              <a:t>data </a:t>
            </a:r>
            <a:r>
              <a:rPr lang="en-US" altLang="zh-CN" dirty="0" smtClean="0">
                <a:latin typeface="华文新魏" pitchFamily="2" charset="-122"/>
                <a:ea typeface="华文新魏" pitchFamily="2" charset="-122"/>
              </a:rPr>
              <a:t>set existing.</a:t>
            </a:r>
            <a:endParaRPr lang="zh-CN" altLang="en-US" dirty="0">
              <a:latin typeface="华文新魏" pitchFamily="2" charset="-122"/>
              <a:ea typeface="华文新魏" pitchFamily="2"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133065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2.77778E-6 1.85185E-6 L -0.07205 -0.39792 " pathEditMode="relative" rAng="0" ptsTypes="AA">
                                      <p:cBhvr>
                                        <p:cTn id="6" dur="2000" fill="hold"/>
                                        <p:tgtEl>
                                          <p:spTgt spid="82"/>
                                        </p:tgtEl>
                                        <p:attrNameLst>
                                          <p:attrName>ppt_x</p:attrName>
                                          <p:attrName>ppt_y</p:attrName>
                                        </p:attrNameLst>
                                      </p:cBhvr>
                                      <p:rCtr x="-3611" y="-19907"/>
                                    </p:animMotion>
                                  </p:childTnLst>
                                </p:cTn>
                              </p:par>
                              <p:par>
                                <p:cTn id="7" presetID="42" presetClass="path" presetSubtype="0" accel="50000" decel="50000" fill="hold" nodeType="withEffect">
                                  <p:stCondLst>
                                    <p:cond delay="0"/>
                                  </p:stCondLst>
                                  <p:childTnLst>
                                    <p:animMotion origin="layout" path="M 1.38889E-6 4.81481E-6 L -0.26736 -0.51343 " pathEditMode="relative" rAng="0" ptsTypes="AA">
                                      <p:cBhvr>
                                        <p:cTn id="8" dur="2000" fill="hold"/>
                                        <p:tgtEl>
                                          <p:spTgt spid="83"/>
                                        </p:tgtEl>
                                        <p:attrNameLst>
                                          <p:attrName>ppt_x</p:attrName>
                                          <p:attrName>ppt_y</p:attrName>
                                        </p:attrNameLst>
                                      </p:cBhvr>
                                      <p:rCtr x="-13368" y="-25671"/>
                                    </p:animMotion>
                                  </p:childTnLst>
                                </p:cTn>
                              </p:par>
                              <p:par>
                                <p:cTn id="9" presetID="42" presetClass="path" presetSubtype="0" accel="50000" decel="50000" fill="hold" nodeType="withEffect">
                                  <p:stCondLst>
                                    <p:cond delay="0"/>
                                  </p:stCondLst>
                                  <p:childTnLst>
                                    <p:animMotion origin="layout" path="M 4.16667E-6 3.7037E-7 L -0.46893 -0.39306 " pathEditMode="relative" rAng="0" ptsTypes="AA">
                                      <p:cBhvr>
                                        <p:cTn id="10" dur="2000" fill="hold"/>
                                        <p:tgtEl>
                                          <p:spTgt spid="84"/>
                                        </p:tgtEl>
                                        <p:attrNameLst>
                                          <p:attrName>ppt_x</p:attrName>
                                          <p:attrName>ppt_y</p:attrName>
                                        </p:attrNameLst>
                                      </p:cBhvr>
                                      <p:rCtr x="-23455" y="-19653"/>
                                    </p:animMotion>
                                  </p:childTnLst>
                                </p:cTn>
                              </p:par>
                              <p:par>
                                <p:cTn id="11" presetID="42" presetClass="path" presetSubtype="0" accel="50000" decel="50000" fill="hold" grpId="0" nodeType="withEffect">
                                  <p:stCondLst>
                                    <p:cond delay="0"/>
                                  </p:stCondLst>
                                  <p:childTnLst>
                                    <p:animMotion origin="layout" path="M -1.94444E-6 4.81481E-6 L -0.58298 -0.297 " pathEditMode="relative" rAng="0" ptsTypes="AA">
                                      <p:cBhvr>
                                        <p:cTn id="12" dur="2000" fill="hold"/>
                                        <p:tgtEl>
                                          <p:spTgt spid="81"/>
                                        </p:tgtEl>
                                        <p:attrNameLst>
                                          <p:attrName>ppt_x</p:attrName>
                                          <p:attrName>ppt_y</p:attrName>
                                        </p:attrNameLst>
                                      </p:cBhvr>
                                      <p:rCtr x="-29149" y="-14861"/>
                                    </p:animMotion>
                                  </p:childTnLst>
                                </p:cTn>
                              </p:par>
                              <p:par>
                                <p:cTn id="13" presetID="42" presetClass="path" presetSubtype="0" accel="50000" decel="50000" fill="hold" grpId="0" nodeType="withEffect">
                                  <p:stCondLst>
                                    <p:cond delay="0"/>
                                  </p:stCondLst>
                                  <p:childTnLst>
                                    <p:animMotion origin="layout" path="M 4.44444E-6 4.81481E-6 L -0.15921 -0.297 " pathEditMode="relative" rAng="0" ptsTypes="AA">
                                      <p:cBhvr>
                                        <p:cTn id="14" dur="2000" fill="hold"/>
                                        <p:tgtEl>
                                          <p:spTgt spid="79"/>
                                        </p:tgtEl>
                                        <p:attrNameLst>
                                          <p:attrName>ppt_x</p:attrName>
                                          <p:attrName>ppt_y</p:attrName>
                                        </p:attrNameLst>
                                      </p:cBhvr>
                                      <p:rCtr x="-7969" y="-14861"/>
                                    </p:animMotion>
                                  </p:childTnLst>
                                </p:cTn>
                              </p:par>
                              <p:par>
                                <p:cTn id="15" presetID="42" presetClass="path" presetSubtype="0" accel="50000" decel="50000" fill="hold" grpId="0" nodeType="withEffect">
                                  <p:stCondLst>
                                    <p:cond delay="0"/>
                                  </p:stCondLst>
                                  <p:childTnLst>
                                    <p:animMotion origin="layout" path="M -0.00157 4.81481E-6 L -0.36077 -0.41644 " pathEditMode="relative" rAng="0" ptsTypes="AA">
                                      <p:cBhvr>
                                        <p:cTn id="16" dur="2000" fill="hold"/>
                                        <p:tgtEl>
                                          <p:spTgt spid="80"/>
                                        </p:tgtEl>
                                        <p:attrNameLst>
                                          <p:attrName>ppt_x</p:attrName>
                                          <p:attrName>ppt_y</p:attrName>
                                        </p:attrNameLst>
                                      </p:cBhvr>
                                      <p:rCtr x="-17969" y="-20833"/>
                                    </p:animMotion>
                                  </p:childTnLst>
                                </p:cTn>
                              </p:par>
                              <p:par>
                                <p:cTn id="17" presetID="6" presetClass="emph" presetSubtype="0" fill="hold" nodeType="withEffect">
                                  <p:stCondLst>
                                    <p:cond delay="0"/>
                                  </p:stCondLst>
                                  <p:childTnLst>
                                    <p:animScale>
                                      <p:cBhvr>
                                        <p:cTn id="18" dur="2000" fill="hold"/>
                                        <p:tgtEl>
                                          <p:spTgt spid="82"/>
                                        </p:tgtEl>
                                      </p:cBhvr>
                                      <p:by x="100000" y="84570"/>
                                    </p:animScale>
                                  </p:childTnLst>
                                </p:cTn>
                              </p:par>
                              <p:par>
                                <p:cTn id="19" presetID="6" presetClass="emph" presetSubtype="0" fill="hold" nodeType="withEffect">
                                  <p:stCondLst>
                                    <p:cond delay="0"/>
                                  </p:stCondLst>
                                  <p:childTnLst>
                                    <p:animScale>
                                      <p:cBhvr>
                                        <p:cTn id="20" dur="2000" fill="hold"/>
                                        <p:tgtEl>
                                          <p:spTgt spid="82"/>
                                        </p:tgtEl>
                                      </p:cBhvr>
                                      <p:by x="84520" y="100000"/>
                                    </p:animScale>
                                  </p:childTnLst>
                                </p:cTn>
                              </p:par>
                              <p:par>
                                <p:cTn id="21" presetID="6" presetClass="emph" presetSubtype="0" fill="hold" nodeType="withEffect">
                                  <p:stCondLst>
                                    <p:cond delay="0"/>
                                  </p:stCondLst>
                                  <p:childTnLst>
                                    <p:animScale>
                                      <p:cBhvr>
                                        <p:cTn id="22" dur="2000" fill="hold"/>
                                        <p:tgtEl>
                                          <p:spTgt spid="83"/>
                                        </p:tgtEl>
                                      </p:cBhvr>
                                      <p:by x="100000" y="83960"/>
                                    </p:animScale>
                                  </p:childTnLst>
                                </p:cTn>
                              </p:par>
                              <p:par>
                                <p:cTn id="23" presetID="6" presetClass="emph" presetSubtype="0" fill="hold" nodeType="withEffect">
                                  <p:stCondLst>
                                    <p:cond delay="0"/>
                                  </p:stCondLst>
                                  <p:childTnLst>
                                    <p:animScale>
                                      <p:cBhvr>
                                        <p:cTn id="24" dur="2000" fill="hold"/>
                                        <p:tgtEl>
                                          <p:spTgt spid="83"/>
                                        </p:tgtEl>
                                      </p:cBhvr>
                                      <p:by x="83820" y="100000"/>
                                    </p:animScale>
                                  </p:childTnLst>
                                </p:cTn>
                              </p:par>
                              <p:par>
                                <p:cTn id="25" presetID="6" presetClass="emph" presetSubtype="0" fill="hold" nodeType="withEffect">
                                  <p:stCondLst>
                                    <p:cond delay="0"/>
                                  </p:stCondLst>
                                  <p:childTnLst>
                                    <p:animScale>
                                      <p:cBhvr>
                                        <p:cTn id="26" dur="2000" fill="hold"/>
                                        <p:tgtEl>
                                          <p:spTgt spid="84"/>
                                        </p:tgtEl>
                                      </p:cBhvr>
                                      <p:by x="100000" y="81270"/>
                                    </p:animScale>
                                  </p:childTnLst>
                                </p:cTn>
                              </p:par>
                              <p:par>
                                <p:cTn id="27" presetID="6" presetClass="emph" presetSubtype="0" fill="hold" nodeType="withEffect">
                                  <p:stCondLst>
                                    <p:cond delay="0"/>
                                  </p:stCondLst>
                                  <p:childTnLst>
                                    <p:animScale>
                                      <p:cBhvr>
                                        <p:cTn id="28" dur="2000" fill="hold"/>
                                        <p:tgtEl>
                                          <p:spTgt spid="84"/>
                                        </p:tgtEl>
                                      </p:cBhvr>
                                      <p:by x="81350" y="100000"/>
                                    </p:animScale>
                                  </p:childTnLst>
                                </p:cTn>
                              </p:par>
                              <p:par>
                                <p:cTn id="29" presetID="26" presetClass="entr" presetSubtype="0" fill="hold" grpId="0" nodeType="withEffect">
                                  <p:stCondLst>
                                    <p:cond delay="1000"/>
                                  </p:stCondLst>
                                  <p:childTnLst>
                                    <p:set>
                                      <p:cBhvr>
                                        <p:cTn id="30" dur="1" fill="hold">
                                          <p:stCondLst>
                                            <p:cond delay="0"/>
                                          </p:stCondLst>
                                        </p:cTn>
                                        <p:tgtEl>
                                          <p:spTgt spid="85"/>
                                        </p:tgtEl>
                                        <p:attrNameLst>
                                          <p:attrName>style.visibility</p:attrName>
                                        </p:attrNameLst>
                                      </p:cBhvr>
                                      <p:to>
                                        <p:strVal val="visible"/>
                                      </p:to>
                                    </p:set>
                                    <p:animEffect transition="in" filter="wipe(down)">
                                      <p:cBhvr>
                                        <p:cTn id="31" dur="522">
                                          <p:stCondLst>
                                            <p:cond delay="0"/>
                                          </p:stCondLst>
                                        </p:cTn>
                                        <p:tgtEl>
                                          <p:spTgt spid="85"/>
                                        </p:tgtEl>
                                      </p:cBhvr>
                                    </p:animEffect>
                                    <p:anim calcmode="lin" valueType="num">
                                      <p:cBhvr>
                                        <p:cTn id="32" dur="1640" tmFilter="0,0; 0.14,0.36; 0.43,0.73; 0.71,0.91; 1.0,1.0">
                                          <p:stCondLst>
                                            <p:cond delay="0"/>
                                          </p:stCondLst>
                                        </p:cTn>
                                        <p:tgtEl>
                                          <p:spTgt spid="85"/>
                                        </p:tgtEl>
                                        <p:attrNameLst>
                                          <p:attrName>ppt_x</p:attrName>
                                        </p:attrNameLst>
                                      </p:cBhvr>
                                      <p:tavLst>
                                        <p:tav tm="0">
                                          <p:val>
                                            <p:strVal val="#ppt_x-0.25"/>
                                          </p:val>
                                        </p:tav>
                                        <p:tav tm="100000">
                                          <p:val>
                                            <p:strVal val="#ppt_x"/>
                                          </p:val>
                                        </p:tav>
                                      </p:tavLst>
                                    </p:anim>
                                    <p:anim calcmode="lin" valueType="num">
                                      <p:cBhvr>
                                        <p:cTn id="33" dur="598" tmFilter="0.0,0.0; 0.25,0.07; 0.50,0.2; 0.75,0.467; 1.0,1.0">
                                          <p:stCondLst>
                                            <p:cond delay="0"/>
                                          </p:stCondLst>
                                        </p:cTn>
                                        <p:tgtEl>
                                          <p:spTgt spid="85"/>
                                        </p:tgtEl>
                                        <p:attrNameLst>
                                          <p:attrName>ppt_y</p:attrName>
                                        </p:attrNameLst>
                                      </p:cBhvr>
                                      <p:tavLst>
                                        <p:tav tm="0" fmla="#ppt_y-sin(pi*$)/3">
                                          <p:val>
                                            <p:fltVal val="0.5"/>
                                          </p:val>
                                        </p:tav>
                                        <p:tav tm="100000">
                                          <p:val>
                                            <p:fltVal val="1"/>
                                          </p:val>
                                        </p:tav>
                                      </p:tavLst>
                                    </p:anim>
                                    <p:anim calcmode="lin" valueType="num">
                                      <p:cBhvr>
                                        <p:cTn id="34" dur="598" tmFilter="0, 0; 0.125,0.2665; 0.25,0.4; 0.375,0.465; 0.5,0.5;  0.625,0.535; 0.75,0.6; 0.875,0.7335; 1,1">
                                          <p:stCondLst>
                                            <p:cond delay="598"/>
                                          </p:stCondLst>
                                        </p:cTn>
                                        <p:tgtEl>
                                          <p:spTgt spid="85"/>
                                        </p:tgtEl>
                                        <p:attrNameLst>
                                          <p:attrName>ppt_y</p:attrName>
                                        </p:attrNameLst>
                                      </p:cBhvr>
                                      <p:tavLst>
                                        <p:tav tm="0" fmla="#ppt_y-sin(pi*$)/9">
                                          <p:val>
                                            <p:fltVal val="0"/>
                                          </p:val>
                                        </p:tav>
                                        <p:tav tm="100000">
                                          <p:val>
                                            <p:fltVal val="1"/>
                                          </p:val>
                                        </p:tav>
                                      </p:tavLst>
                                    </p:anim>
                                    <p:anim calcmode="lin" valueType="num">
                                      <p:cBhvr>
                                        <p:cTn id="35" dur="299" tmFilter="0, 0; 0.125,0.2665; 0.25,0.4; 0.375,0.465; 0.5,0.5;  0.625,0.535; 0.75,0.6; 0.875,0.7335; 1,1">
                                          <p:stCondLst>
                                            <p:cond delay="1192"/>
                                          </p:stCondLst>
                                        </p:cTn>
                                        <p:tgtEl>
                                          <p:spTgt spid="85"/>
                                        </p:tgtEl>
                                        <p:attrNameLst>
                                          <p:attrName>ppt_y</p:attrName>
                                        </p:attrNameLst>
                                      </p:cBhvr>
                                      <p:tavLst>
                                        <p:tav tm="0" fmla="#ppt_y-sin(pi*$)/27">
                                          <p:val>
                                            <p:fltVal val="0"/>
                                          </p:val>
                                        </p:tav>
                                        <p:tav tm="100000">
                                          <p:val>
                                            <p:fltVal val="1"/>
                                          </p:val>
                                        </p:tav>
                                      </p:tavLst>
                                    </p:anim>
                                    <p:anim calcmode="lin" valueType="num">
                                      <p:cBhvr>
                                        <p:cTn id="36" dur="148" tmFilter="0, 0; 0.125,0.2665; 0.25,0.4; 0.375,0.465; 0.5,0.5;  0.625,0.535; 0.75,0.6; 0.875,0.7335; 1,1">
                                          <p:stCondLst>
                                            <p:cond delay="1490"/>
                                          </p:stCondLst>
                                        </p:cTn>
                                        <p:tgtEl>
                                          <p:spTgt spid="85"/>
                                        </p:tgtEl>
                                        <p:attrNameLst>
                                          <p:attrName>ppt_y</p:attrName>
                                        </p:attrNameLst>
                                      </p:cBhvr>
                                      <p:tavLst>
                                        <p:tav tm="0" fmla="#ppt_y-sin(pi*$)/81">
                                          <p:val>
                                            <p:fltVal val="0"/>
                                          </p:val>
                                        </p:tav>
                                        <p:tav tm="100000">
                                          <p:val>
                                            <p:fltVal val="1"/>
                                          </p:val>
                                        </p:tav>
                                      </p:tavLst>
                                    </p:anim>
                                    <p:animScale>
                                      <p:cBhvr>
                                        <p:cTn id="37" dur="23">
                                          <p:stCondLst>
                                            <p:cond delay="585"/>
                                          </p:stCondLst>
                                        </p:cTn>
                                        <p:tgtEl>
                                          <p:spTgt spid="85"/>
                                        </p:tgtEl>
                                      </p:cBhvr>
                                      <p:to x="100000" y="60000"/>
                                    </p:animScale>
                                    <p:animScale>
                                      <p:cBhvr>
                                        <p:cTn id="38" dur="149" decel="50000">
                                          <p:stCondLst>
                                            <p:cond delay="608"/>
                                          </p:stCondLst>
                                        </p:cTn>
                                        <p:tgtEl>
                                          <p:spTgt spid="85"/>
                                        </p:tgtEl>
                                      </p:cBhvr>
                                      <p:to x="100000" y="100000"/>
                                    </p:animScale>
                                    <p:animScale>
                                      <p:cBhvr>
                                        <p:cTn id="39" dur="23">
                                          <p:stCondLst>
                                            <p:cond delay="1181"/>
                                          </p:stCondLst>
                                        </p:cTn>
                                        <p:tgtEl>
                                          <p:spTgt spid="85"/>
                                        </p:tgtEl>
                                      </p:cBhvr>
                                      <p:to x="100000" y="80000"/>
                                    </p:animScale>
                                    <p:animScale>
                                      <p:cBhvr>
                                        <p:cTn id="40" dur="149" decel="50000">
                                          <p:stCondLst>
                                            <p:cond delay="1204"/>
                                          </p:stCondLst>
                                        </p:cTn>
                                        <p:tgtEl>
                                          <p:spTgt spid="85"/>
                                        </p:tgtEl>
                                      </p:cBhvr>
                                      <p:to x="100000" y="100000"/>
                                    </p:animScale>
                                    <p:animScale>
                                      <p:cBhvr>
                                        <p:cTn id="41" dur="23">
                                          <p:stCondLst>
                                            <p:cond delay="1478"/>
                                          </p:stCondLst>
                                        </p:cTn>
                                        <p:tgtEl>
                                          <p:spTgt spid="85"/>
                                        </p:tgtEl>
                                      </p:cBhvr>
                                      <p:to x="100000" y="90000"/>
                                    </p:animScale>
                                    <p:animScale>
                                      <p:cBhvr>
                                        <p:cTn id="42" dur="149" decel="50000">
                                          <p:stCondLst>
                                            <p:cond delay="1501"/>
                                          </p:stCondLst>
                                        </p:cTn>
                                        <p:tgtEl>
                                          <p:spTgt spid="85"/>
                                        </p:tgtEl>
                                      </p:cBhvr>
                                      <p:to x="100000" y="100000"/>
                                    </p:animScale>
                                    <p:animScale>
                                      <p:cBhvr>
                                        <p:cTn id="43" dur="23">
                                          <p:stCondLst>
                                            <p:cond delay="1627"/>
                                          </p:stCondLst>
                                        </p:cTn>
                                        <p:tgtEl>
                                          <p:spTgt spid="85"/>
                                        </p:tgtEl>
                                      </p:cBhvr>
                                      <p:to x="100000" y="95000"/>
                                    </p:animScale>
                                    <p:animScale>
                                      <p:cBhvr>
                                        <p:cTn id="44" dur="149" decel="50000">
                                          <p:stCondLst>
                                            <p:cond delay="1651"/>
                                          </p:stCondLst>
                                        </p:cTn>
                                        <p:tgtEl>
                                          <p:spTgt spid="85"/>
                                        </p:tgtEl>
                                      </p:cBhvr>
                                      <p:to x="100000" y="100000"/>
                                    </p:animScale>
                                  </p:childTnLst>
                                </p:cTn>
                              </p:par>
                              <p:par>
                                <p:cTn id="45" presetID="1" presetClass="exit" presetSubtype="0" fill="hold" nodeType="withEffect">
                                  <p:stCondLst>
                                    <p:cond delay="2000"/>
                                  </p:stCondLst>
                                  <p:childTnLst>
                                    <p:set>
                                      <p:cBhvr>
                                        <p:cTn id="46" dur="1" fill="hold">
                                          <p:stCondLst>
                                            <p:cond delay="0"/>
                                          </p:stCondLst>
                                        </p:cTn>
                                        <p:tgtEl>
                                          <p:spTgt spid="82"/>
                                        </p:tgtEl>
                                        <p:attrNameLst>
                                          <p:attrName>style.visibility</p:attrName>
                                        </p:attrNameLst>
                                      </p:cBhvr>
                                      <p:to>
                                        <p:strVal val="hidden"/>
                                      </p:to>
                                    </p:set>
                                  </p:childTnLst>
                                </p:cTn>
                              </p:par>
                              <p:par>
                                <p:cTn id="47" presetID="1" presetClass="exit" presetSubtype="0" fill="hold" nodeType="withEffect">
                                  <p:stCondLst>
                                    <p:cond delay="2000"/>
                                  </p:stCondLst>
                                  <p:childTnLst>
                                    <p:set>
                                      <p:cBhvr>
                                        <p:cTn id="48" dur="1" fill="hold">
                                          <p:stCondLst>
                                            <p:cond delay="0"/>
                                          </p:stCondLst>
                                        </p:cTn>
                                        <p:tgtEl>
                                          <p:spTgt spid="83"/>
                                        </p:tgtEl>
                                        <p:attrNameLst>
                                          <p:attrName>style.visibility</p:attrName>
                                        </p:attrNameLst>
                                      </p:cBhvr>
                                      <p:to>
                                        <p:strVal val="hidden"/>
                                      </p:to>
                                    </p:set>
                                  </p:childTnLst>
                                </p:cTn>
                              </p:par>
                              <p:par>
                                <p:cTn id="49" presetID="1" presetClass="exit" presetSubtype="0" fill="hold" nodeType="withEffect">
                                  <p:stCondLst>
                                    <p:cond delay="2000"/>
                                  </p:stCondLst>
                                  <p:childTnLst>
                                    <p:set>
                                      <p:cBhvr>
                                        <p:cTn id="50" dur="1" fill="hold">
                                          <p:stCondLst>
                                            <p:cond delay="0"/>
                                          </p:stCondLst>
                                        </p:cTn>
                                        <p:tgtEl>
                                          <p:spTgt spid="84"/>
                                        </p:tgtEl>
                                        <p:attrNameLst>
                                          <p:attrName>style.visibility</p:attrName>
                                        </p:attrNameLst>
                                      </p:cBhvr>
                                      <p:to>
                                        <p:strVal val="hidden"/>
                                      </p:to>
                                    </p:set>
                                  </p:childTnLst>
                                </p:cTn>
                              </p:par>
                              <p:par>
                                <p:cTn id="51" presetID="1" presetClass="exit" presetSubtype="0" fill="hold" grpId="1" nodeType="withEffect">
                                  <p:stCondLst>
                                    <p:cond delay="2000"/>
                                  </p:stCondLst>
                                  <p:childTnLst>
                                    <p:set>
                                      <p:cBhvr>
                                        <p:cTn id="52" dur="1" fill="hold">
                                          <p:stCondLst>
                                            <p:cond delay="0"/>
                                          </p:stCondLst>
                                        </p:cTn>
                                        <p:tgtEl>
                                          <p:spTgt spid="81"/>
                                        </p:tgtEl>
                                        <p:attrNameLst>
                                          <p:attrName>style.visibility</p:attrName>
                                        </p:attrNameLst>
                                      </p:cBhvr>
                                      <p:to>
                                        <p:strVal val="hidden"/>
                                      </p:to>
                                    </p:set>
                                  </p:childTnLst>
                                </p:cTn>
                              </p:par>
                              <p:par>
                                <p:cTn id="53" presetID="1" presetClass="exit" presetSubtype="0" fill="hold" grpId="1" nodeType="withEffect">
                                  <p:stCondLst>
                                    <p:cond delay="2000"/>
                                  </p:stCondLst>
                                  <p:childTnLst>
                                    <p:set>
                                      <p:cBhvr>
                                        <p:cTn id="54" dur="1" fill="hold">
                                          <p:stCondLst>
                                            <p:cond delay="0"/>
                                          </p:stCondLst>
                                        </p:cTn>
                                        <p:tgtEl>
                                          <p:spTgt spid="79"/>
                                        </p:tgtEl>
                                        <p:attrNameLst>
                                          <p:attrName>style.visibility</p:attrName>
                                        </p:attrNameLst>
                                      </p:cBhvr>
                                      <p:to>
                                        <p:strVal val="hidden"/>
                                      </p:to>
                                    </p:set>
                                  </p:childTnLst>
                                </p:cTn>
                              </p:par>
                              <p:par>
                                <p:cTn id="55" presetID="1" presetClass="exit" presetSubtype="0" fill="hold" grpId="1" nodeType="withEffect">
                                  <p:stCondLst>
                                    <p:cond delay="2000"/>
                                  </p:stCondLst>
                                  <p:childTnLst>
                                    <p:set>
                                      <p:cBhvr>
                                        <p:cTn id="56" dur="1" fill="hold">
                                          <p:stCondLst>
                                            <p:cond delay="0"/>
                                          </p:stCondLst>
                                        </p:cTn>
                                        <p:tgtEl>
                                          <p:spTgt spid="80"/>
                                        </p:tgtEl>
                                        <p:attrNameLst>
                                          <p:attrName>style.visibility</p:attrName>
                                        </p:attrNameLst>
                                      </p:cBhvr>
                                      <p:to>
                                        <p:strVal val="hidden"/>
                                      </p:to>
                                    </p:set>
                                  </p:childTnLst>
                                </p:cTn>
                              </p:par>
                              <p:par>
                                <p:cTn id="57" presetID="1" presetClass="entr" presetSubtype="0" fill="hold" nodeType="withEffect">
                                  <p:stCondLst>
                                    <p:cond delay="200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nodeType="withEffect">
                                  <p:stCondLst>
                                    <p:cond delay="200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nodeType="withEffect">
                                  <p:stCondLst>
                                    <p:cond delay="200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200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200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200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nodeType="withEffect">
                                  <p:stCondLst>
                                    <p:cond delay="200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79" grpId="1"/>
      <p:bldP spid="80" grpId="0"/>
      <p:bldP spid="80" grpId="1"/>
      <p:bldP spid="81" grpId="0"/>
      <p:bldP spid="81" grpId="1"/>
      <p:bldP spid="35" grpId="0"/>
      <p:bldP spid="36" grpId="0"/>
      <p:bldP spid="38" grpId="0"/>
      <p:bldP spid="8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6375330"/>
            <a:ext cx="7776864" cy="369332"/>
          </a:xfrm>
          <a:prstGeom prst="rect">
            <a:avLst/>
          </a:prstGeom>
          <a:noFill/>
        </p:spPr>
        <p:txBody>
          <a:bodyPr wrap="square" rtlCol="0">
            <a:spAutoFit/>
          </a:bodyPr>
          <a:lstStyle/>
          <a:p>
            <a:pPr algn="ctr"/>
            <a:r>
              <a:rPr lang="en-US" altLang="zh-CN" dirty="0" smtClean="0">
                <a:latin typeface="华文新魏" pitchFamily="2" charset="-122"/>
                <a:ea typeface="华文新魏" pitchFamily="2" charset="-122"/>
              </a:rPr>
              <a:t>There is limited free available trace </a:t>
            </a:r>
            <a:r>
              <a:rPr lang="en-US" altLang="zh-CN" dirty="0">
                <a:latin typeface="华文新魏" pitchFamily="2" charset="-122"/>
                <a:ea typeface="华文新魏" pitchFamily="2" charset="-122"/>
              </a:rPr>
              <a:t>data </a:t>
            </a:r>
            <a:r>
              <a:rPr lang="en-US" altLang="zh-CN" dirty="0" smtClean="0">
                <a:latin typeface="华文新魏" pitchFamily="2" charset="-122"/>
                <a:ea typeface="华文新魏" pitchFamily="2" charset="-122"/>
              </a:rPr>
              <a:t>set existing.</a:t>
            </a:r>
            <a:endParaRPr lang="zh-CN" altLang="en-US" dirty="0">
              <a:latin typeface="华文新魏" pitchFamily="2" charset="-122"/>
              <a:ea typeface="华文新魏" pitchFamily="2" charset="-122"/>
            </a:endParaRPr>
          </a:p>
        </p:txBody>
      </p:sp>
      <p:pic>
        <p:nvPicPr>
          <p:cNvPr id="4114"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3237" y="2821515"/>
            <a:ext cx="908563" cy="139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上箭头 9"/>
          <p:cNvSpPr/>
          <p:nvPr/>
        </p:nvSpPr>
        <p:spPr>
          <a:xfrm>
            <a:off x="852635" y="2992663"/>
            <a:ext cx="905261" cy="1056893"/>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nvGrpSpPr>
          <p:cNvPr id="12" name="组合 11"/>
          <p:cNvGrpSpPr/>
          <p:nvPr/>
        </p:nvGrpSpPr>
        <p:grpSpPr>
          <a:xfrm>
            <a:off x="467544" y="332656"/>
            <a:ext cx="2444675" cy="2610088"/>
            <a:chOff x="5422093" y="900212"/>
            <a:chExt cx="2444675" cy="2610088"/>
          </a:xfrm>
        </p:grpSpPr>
        <p:grpSp>
          <p:nvGrpSpPr>
            <p:cNvPr id="77" name="组合 76"/>
            <p:cNvGrpSpPr/>
            <p:nvPr/>
          </p:nvGrpSpPr>
          <p:grpSpPr>
            <a:xfrm>
              <a:off x="5422093" y="964444"/>
              <a:ext cx="2444675" cy="2206116"/>
              <a:chOff x="2774224" y="305959"/>
              <a:chExt cx="2444675" cy="2206116"/>
            </a:xfrm>
          </p:grpSpPr>
          <p:grpSp>
            <p:nvGrpSpPr>
              <p:cNvPr id="78" name="组合 77"/>
              <p:cNvGrpSpPr/>
              <p:nvPr/>
            </p:nvGrpSpPr>
            <p:grpSpPr>
              <a:xfrm>
                <a:off x="2827642" y="305959"/>
                <a:ext cx="2163233" cy="1948315"/>
                <a:chOff x="2869214" y="305959"/>
                <a:chExt cx="2163233" cy="1948315"/>
              </a:xfrm>
            </p:grpSpPr>
            <p:pic>
              <p:nvPicPr>
                <p:cNvPr id="8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9214" y="1268194"/>
                  <a:ext cx="726245" cy="98608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83713" y="305959"/>
                  <a:ext cx="615084" cy="113009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96364" y="1240794"/>
                  <a:ext cx="736083" cy="101347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9" name="矩形 78"/>
              <p:cNvSpPr/>
              <p:nvPr/>
            </p:nvSpPr>
            <p:spPr>
              <a:xfrm>
                <a:off x="2774224" y="2204298"/>
                <a:ext cx="939681" cy="307777"/>
              </a:xfrm>
              <a:prstGeom prst="rect">
                <a:avLst/>
              </a:prstGeom>
            </p:spPr>
            <p:txBody>
              <a:bodyPr wrap="none">
                <a:spAutoFit/>
              </a:bodyPr>
              <a:lstStyle/>
              <a:p>
                <a:r>
                  <a:rPr lang="en-US" altLang="zh-CN" sz="1400" dirty="0" smtClean="0">
                    <a:latin typeface="华文新魏" pitchFamily="2" charset="-122"/>
                    <a:ea typeface="华文新魏" pitchFamily="2" charset="-122"/>
                  </a:rPr>
                  <a:t>Detection</a:t>
                </a:r>
                <a:endParaRPr lang="zh-CN" altLang="en-US" dirty="0">
                  <a:latin typeface="华文新魏" pitchFamily="2" charset="-122"/>
                  <a:ea typeface="华文新魏" pitchFamily="2" charset="-122"/>
                </a:endParaRPr>
              </a:p>
            </p:txBody>
          </p:sp>
          <p:sp>
            <p:nvSpPr>
              <p:cNvPr id="80" name="矩形 79"/>
              <p:cNvSpPr/>
              <p:nvPr/>
            </p:nvSpPr>
            <p:spPr>
              <a:xfrm>
                <a:off x="3483173" y="1386079"/>
                <a:ext cx="915635" cy="307777"/>
              </a:xfrm>
              <a:prstGeom prst="rect">
                <a:avLst/>
              </a:prstGeom>
            </p:spPr>
            <p:txBody>
              <a:bodyPr wrap="none">
                <a:spAutoFit/>
              </a:bodyPr>
              <a:lstStyle/>
              <a:p>
                <a:r>
                  <a:rPr lang="en-US" altLang="zh-CN" sz="1400" dirty="0" smtClean="0">
                    <a:latin typeface="华文新魏" pitchFamily="2" charset="-122"/>
                    <a:ea typeface="华文新魏" pitchFamily="2" charset="-122"/>
                  </a:rPr>
                  <a:t>Diagnosis</a:t>
                </a:r>
                <a:endParaRPr lang="zh-CN" altLang="en-US" dirty="0">
                  <a:latin typeface="华文新魏" pitchFamily="2" charset="-122"/>
                  <a:ea typeface="华文新魏" pitchFamily="2" charset="-122"/>
                </a:endParaRPr>
              </a:p>
            </p:txBody>
          </p:sp>
          <p:sp>
            <p:nvSpPr>
              <p:cNvPr id="81" name="矩形 80"/>
              <p:cNvSpPr/>
              <p:nvPr/>
            </p:nvSpPr>
            <p:spPr>
              <a:xfrm>
                <a:off x="4038768" y="2204298"/>
                <a:ext cx="1180131" cy="307777"/>
              </a:xfrm>
              <a:prstGeom prst="rect">
                <a:avLst/>
              </a:prstGeom>
            </p:spPr>
            <p:txBody>
              <a:bodyPr wrap="none">
                <a:spAutoFit/>
              </a:bodyPr>
              <a:lstStyle/>
              <a:p>
                <a:r>
                  <a:rPr lang="en-US" altLang="zh-CN" sz="1400" dirty="0" smtClean="0">
                    <a:latin typeface="华文新魏" pitchFamily="2" charset="-122"/>
                    <a:ea typeface="华文新魏" pitchFamily="2" charset="-122"/>
                  </a:rPr>
                  <a:t>Remediation</a:t>
                </a:r>
                <a:endParaRPr lang="zh-CN" altLang="en-US" dirty="0">
                  <a:latin typeface="华文新魏" pitchFamily="2" charset="-122"/>
                  <a:ea typeface="华文新魏" pitchFamily="2" charset="-122"/>
                </a:endParaRPr>
              </a:p>
            </p:txBody>
          </p:sp>
        </p:grpSp>
        <p:sp>
          <p:nvSpPr>
            <p:cNvPr id="59" name="矩形 58"/>
            <p:cNvSpPr/>
            <p:nvPr/>
          </p:nvSpPr>
          <p:spPr>
            <a:xfrm>
              <a:off x="5422093" y="900212"/>
              <a:ext cx="2444675" cy="2301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422093" y="3140968"/>
              <a:ext cx="2444675" cy="369332"/>
            </a:xfrm>
            <a:prstGeom prst="rect">
              <a:avLst/>
            </a:prstGeom>
          </p:spPr>
          <p:txBody>
            <a:bodyPr wrap="square">
              <a:spAutoFit/>
            </a:bodyPr>
            <a:lstStyle/>
            <a:p>
              <a:pPr algn="ctr"/>
              <a:r>
                <a:rPr lang="en-US" altLang="zh-CN" dirty="0" smtClean="0">
                  <a:latin typeface="华文新魏" pitchFamily="2" charset="-122"/>
                  <a:ea typeface="华文新魏" pitchFamily="2" charset="-122"/>
                </a:rPr>
                <a:t>Trace-based research</a:t>
              </a:r>
              <a:endParaRPr lang="zh-CN" altLang="en-US" dirty="0">
                <a:latin typeface="华文新魏" pitchFamily="2" charset="-122"/>
                <a:ea typeface="华文新魏" pitchFamily="2" charset="-122"/>
              </a:endParaRPr>
            </a:p>
          </p:txBody>
        </p:sp>
      </p:grpSp>
      <p:grpSp>
        <p:nvGrpSpPr>
          <p:cNvPr id="19" name="组合 18"/>
          <p:cNvGrpSpPr/>
          <p:nvPr/>
        </p:nvGrpSpPr>
        <p:grpSpPr>
          <a:xfrm>
            <a:off x="683568" y="4286746"/>
            <a:ext cx="7776864" cy="2113166"/>
            <a:chOff x="683568" y="4286746"/>
            <a:chExt cx="7776864" cy="2113166"/>
          </a:xfrm>
        </p:grpSpPr>
        <p:grpSp>
          <p:nvGrpSpPr>
            <p:cNvPr id="4" name="组合 3"/>
            <p:cNvGrpSpPr/>
            <p:nvPr/>
          </p:nvGrpSpPr>
          <p:grpSpPr>
            <a:xfrm>
              <a:off x="841895" y="4437112"/>
              <a:ext cx="1632041" cy="1962800"/>
              <a:chOff x="1048716" y="3116371"/>
              <a:chExt cx="1632041" cy="1962800"/>
            </a:xfrm>
          </p:grpSpPr>
          <p:pic>
            <p:nvPicPr>
              <p:cNvPr id="410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7958" y="3116371"/>
                <a:ext cx="1128910" cy="1283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矩形 35"/>
              <p:cNvSpPr/>
              <p:nvPr/>
            </p:nvSpPr>
            <p:spPr>
              <a:xfrm>
                <a:off x="1048716" y="4340507"/>
                <a:ext cx="1632041" cy="738664"/>
              </a:xfrm>
              <a:prstGeom prst="rect">
                <a:avLst/>
              </a:prstGeom>
            </p:spPr>
            <p:txBody>
              <a:bodyPr wrap="square">
                <a:spAutoFit/>
              </a:bodyPr>
              <a:lstStyle/>
              <a:p>
                <a:pPr algn="ctr"/>
                <a:r>
                  <a:rPr lang="en-US" altLang="zh-CN" sz="1400" b="1" dirty="0" smtClean="0">
                    <a:latin typeface="华文新魏" pitchFamily="2" charset="-122"/>
                    <a:ea typeface="华文新魏" pitchFamily="2" charset="-122"/>
                  </a:rPr>
                  <a:t>Choosing</a:t>
                </a:r>
                <a:r>
                  <a:rPr lang="en-US" altLang="zh-CN" sz="1400" dirty="0" smtClean="0">
                    <a:latin typeface="华文新魏" pitchFamily="2" charset="-122"/>
                    <a:ea typeface="华文新魏" pitchFamily="2" charset="-122"/>
                  </a:rPr>
                  <a:t>  or</a:t>
                </a:r>
              </a:p>
              <a:p>
                <a:pPr algn="ctr"/>
                <a:r>
                  <a:rPr lang="en-US" altLang="zh-CN" sz="1400" b="1" dirty="0" smtClean="0">
                    <a:latin typeface="华文新魏" pitchFamily="2" charset="-122"/>
                    <a:ea typeface="华文新魏" pitchFamily="2" charset="-122"/>
                  </a:rPr>
                  <a:t>implementing </a:t>
                </a:r>
              </a:p>
              <a:p>
                <a:pPr algn="ctr"/>
                <a:r>
                  <a:rPr lang="en-US" altLang="zh-CN" sz="1400" dirty="0" smtClean="0">
                    <a:latin typeface="华文新魏" pitchFamily="2" charset="-122"/>
                    <a:ea typeface="华文新魏" pitchFamily="2" charset="-122"/>
                  </a:rPr>
                  <a:t>a tracing system</a:t>
                </a:r>
                <a:endParaRPr lang="zh-CN" altLang="en-US" dirty="0">
                  <a:latin typeface="华文新魏" pitchFamily="2" charset="-122"/>
                  <a:ea typeface="华文新魏" pitchFamily="2" charset="-122"/>
                </a:endParaRPr>
              </a:p>
            </p:txBody>
          </p:sp>
        </p:grpSp>
        <p:grpSp>
          <p:nvGrpSpPr>
            <p:cNvPr id="5" name="组合 4"/>
            <p:cNvGrpSpPr/>
            <p:nvPr/>
          </p:nvGrpSpPr>
          <p:grpSpPr>
            <a:xfrm>
              <a:off x="2775312" y="4581128"/>
              <a:ext cx="1652672" cy="1818784"/>
              <a:chOff x="-100147" y="2625299"/>
              <a:chExt cx="1652672" cy="1818784"/>
            </a:xfrm>
          </p:grpSpPr>
          <p:sp>
            <p:nvSpPr>
              <p:cNvPr id="42" name="矩形 41"/>
              <p:cNvSpPr/>
              <p:nvPr/>
            </p:nvSpPr>
            <p:spPr>
              <a:xfrm>
                <a:off x="-100147" y="3705419"/>
                <a:ext cx="1652672" cy="738664"/>
              </a:xfrm>
              <a:prstGeom prst="rect">
                <a:avLst/>
              </a:prstGeom>
            </p:spPr>
            <p:txBody>
              <a:bodyPr wrap="square">
                <a:spAutoFit/>
              </a:bodyPr>
              <a:lstStyle/>
              <a:p>
                <a:pPr algn="ctr"/>
                <a:r>
                  <a:rPr lang="en-US" altLang="zh-CN" sz="1400" b="1" dirty="0" smtClean="0">
                    <a:latin typeface="华文新魏" pitchFamily="2" charset="-122"/>
                    <a:ea typeface="华文新魏" pitchFamily="2" charset="-122"/>
                  </a:rPr>
                  <a:t>Instrumenting</a:t>
                </a:r>
                <a:r>
                  <a:rPr lang="en-US" altLang="zh-CN" sz="1400" dirty="0" smtClean="0">
                    <a:latin typeface="华文新魏" pitchFamily="2" charset="-122"/>
                    <a:ea typeface="华文新魏" pitchFamily="2" charset="-122"/>
                  </a:rPr>
                  <a:t> </a:t>
                </a:r>
              </a:p>
              <a:p>
                <a:pPr algn="ctr"/>
                <a:r>
                  <a:rPr lang="en-US" altLang="zh-CN" sz="1400" dirty="0" smtClean="0">
                    <a:latin typeface="华文新魏" pitchFamily="2" charset="-122"/>
                    <a:ea typeface="华文新魏" pitchFamily="2" charset="-122"/>
                  </a:rPr>
                  <a:t>and </a:t>
                </a:r>
                <a:r>
                  <a:rPr lang="en-US" altLang="zh-CN" sz="1400" b="1" dirty="0" smtClean="0">
                    <a:latin typeface="华文新魏" pitchFamily="2" charset="-122"/>
                    <a:ea typeface="华文新魏" pitchFamily="2" charset="-122"/>
                  </a:rPr>
                  <a:t>deploying</a:t>
                </a:r>
                <a:r>
                  <a:rPr lang="en-US" altLang="zh-CN" sz="1400" dirty="0" smtClean="0">
                    <a:latin typeface="华文新魏" pitchFamily="2" charset="-122"/>
                    <a:ea typeface="华文新魏" pitchFamily="2" charset="-122"/>
                  </a:rPr>
                  <a:t> </a:t>
                </a:r>
              </a:p>
              <a:p>
                <a:pPr algn="ctr"/>
                <a:r>
                  <a:rPr lang="en-US" altLang="zh-CN" sz="1400" dirty="0" smtClean="0">
                    <a:latin typeface="华文新魏" pitchFamily="2" charset="-122"/>
                    <a:ea typeface="华文新魏" pitchFamily="2" charset="-122"/>
                  </a:rPr>
                  <a:t>a </a:t>
                </a:r>
                <a:r>
                  <a:rPr lang="en-US" altLang="zh-CN" sz="1400" dirty="0">
                    <a:latin typeface="华文新魏" pitchFamily="2" charset="-122"/>
                    <a:ea typeface="华文新魏" pitchFamily="2" charset="-122"/>
                  </a:rPr>
                  <a:t>target </a:t>
                </a:r>
                <a:r>
                  <a:rPr lang="en-US" altLang="zh-CN" sz="1400" dirty="0" smtClean="0">
                    <a:latin typeface="华文新魏" pitchFamily="2" charset="-122"/>
                    <a:ea typeface="华文新魏" pitchFamily="2" charset="-122"/>
                  </a:rPr>
                  <a:t>system</a:t>
                </a:r>
                <a:endParaRPr lang="zh-CN" altLang="en-US" sz="1400" dirty="0">
                  <a:latin typeface="华文新魏" pitchFamily="2" charset="-122"/>
                  <a:ea typeface="华文新魏" pitchFamily="2" charset="-122"/>
                </a:endParaRPr>
              </a:p>
            </p:txBody>
          </p:sp>
          <p:pic>
            <p:nvPicPr>
              <p:cNvPr id="4110" name="Picture 1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15" y="2625299"/>
                <a:ext cx="1456209" cy="1005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 name="组合 7"/>
            <p:cNvGrpSpPr/>
            <p:nvPr/>
          </p:nvGrpSpPr>
          <p:grpSpPr>
            <a:xfrm>
              <a:off x="4810596" y="4308927"/>
              <a:ext cx="1489596" cy="2072401"/>
              <a:chOff x="4581872" y="4647482"/>
              <a:chExt cx="1489596" cy="2072401"/>
            </a:xfrm>
          </p:grpSpPr>
          <p:pic>
            <p:nvPicPr>
              <p:cNvPr id="4112"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9884" y="4647482"/>
                <a:ext cx="1206398" cy="1749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矩形 52"/>
              <p:cNvSpPr/>
              <p:nvPr/>
            </p:nvSpPr>
            <p:spPr>
              <a:xfrm>
                <a:off x="4581872" y="6412106"/>
                <a:ext cx="1489596" cy="307777"/>
              </a:xfrm>
              <a:prstGeom prst="rect">
                <a:avLst/>
              </a:prstGeom>
            </p:spPr>
            <p:txBody>
              <a:bodyPr wrap="square">
                <a:spAutoFit/>
              </a:bodyPr>
              <a:lstStyle/>
              <a:p>
                <a:pPr algn="ctr"/>
                <a:r>
                  <a:rPr lang="en-US" altLang="zh-CN" sz="1400" b="1" dirty="0" smtClean="0">
                    <a:latin typeface="华文新魏" pitchFamily="2" charset="-122"/>
                    <a:ea typeface="华文新魏" pitchFamily="2" charset="-122"/>
                  </a:rPr>
                  <a:t>Collecting</a:t>
                </a:r>
                <a:r>
                  <a:rPr lang="en-US" altLang="zh-CN" sz="1400" dirty="0" smtClean="0">
                    <a:latin typeface="华文新魏" pitchFamily="2" charset="-122"/>
                    <a:ea typeface="华文新魏" pitchFamily="2" charset="-122"/>
                  </a:rPr>
                  <a:t> traces</a:t>
                </a:r>
                <a:endParaRPr lang="zh-CN" altLang="en-US" sz="1400" dirty="0">
                  <a:latin typeface="华文新魏" pitchFamily="2" charset="-122"/>
                  <a:ea typeface="华文新魏" pitchFamily="2" charset="-122"/>
                </a:endParaRPr>
              </a:p>
            </p:txBody>
          </p:sp>
        </p:grpSp>
        <p:sp>
          <p:nvSpPr>
            <p:cNvPr id="9" name="矩形 8"/>
            <p:cNvSpPr/>
            <p:nvPr/>
          </p:nvSpPr>
          <p:spPr>
            <a:xfrm>
              <a:off x="683568" y="4293096"/>
              <a:ext cx="7776864" cy="20882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2627784" y="4293096"/>
              <a:ext cx="0" cy="2097833"/>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cxnSp>
          <p:nvCxnSpPr>
            <p:cNvPr id="65" name="直接连接符 64"/>
            <p:cNvCxnSpPr>
              <a:stCxn id="9" idx="0"/>
            </p:cNvCxnSpPr>
            <p:nvPr/>
          </p:nvCxnSpPr>
          <p:spPr>
            <a:xfrm>
              <a:off x="4572000" y="4293096"/>
              <a:ext cx="0" cy="2097833"/>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cxnSp>
          <p:nvCxnSpPr>
            <p:cNvPr id="66" name="直接连接符 65"/>
            <p:cNvCxnSpPr/>
            <p:nvPr/>
          </p:nvCxnSpPr>
          <p:spPr>
            <a:xfrm>
              <a:off x="6516216" y="4286746"/>
              <a:ext cx="0" cy="2106816"/>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sp>
          <p:nvSpPr>
            <p:cNvPr id="67" name="TextBox 55"/>
            <p:cNvSpPr txBox="1">
              <a:spLocks noChangeArrowheads="1"/>
            </p:cNvSpPr>
            <p:nvPr/>
          </p:nvSpPr>
          <p:spPr bwMode="auto">
            <a:xfrm>
              <a:off x="7308304" y="5068917"/>
              <a:ext cx="371052" cy="376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kumimoji="0" lang="en-US" altLang="zh-CN" sz="1800" b="1" dirty="0"/>
                <a:t>…</a:t>
              </a:r>
              <a:endParaRPr kumimoji="0" lang="zh-CN" altLang="en-US" sz="1800" b="1" dirty="0"/>
            </a:p>
          </p:txBody>
        </p:sp>
      </p:grpSp>
      <p:grpSp>
        <p:nvGrpSpPr>
          <p:cNvPr id="21" name="组合 20"/>
          <p:cNvGrpSpPr/>
          <p:nvPr/>
        </p:nvGrpSpPr>
        <p:grpSpPr>
          <a:xfrm>
            <a:off x="3059832" y="188640"/>
            <a:ext cx="1379332" cy="2561446"/>
            <a:chOff x="3059832" y="188640"/>
            <a:chExt cx="1379332" cy="2561446"/>
          </a:xfrm>
        </p:grpSpPr>
        <p:sp>
          <p:nvSpPr>
            <p:cNvPr id="85" name="上箭头 84"/>
            <p:cNvSpPr/>
            <p:nvPr/>
          </p:nvSpPr>
          <p:spPr>
            <a:xfrm rot="16200000">
              <a:off x="3279664" y="1769009"/>
              <a:ext cx="905261" cy="1056893"/>
            </a:xfrm>
            <a:prstGeom prst="upArrow">
              <a:avLst/>
            </a:prstGeom>
            <a:solidFill>
              <a:srgbClr val="00B050"/>
            </a:solid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00B050"/>
                </a:solidFill>
              </a:endParaRPr>
            </a:p>
          </p:txBody>
        </p:sp>
        <p:pic>
          <p:nvPicPr>
            <p:cNvPr id="4118"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832" y="188640"/>
              <a:ext cx="1379332" cy="1579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0" name="组合 19"/>
          <p:cNvGrpSpPr/>
          <p:nvPr/>
        </p:nvGrpSpPr>
        <p:grpSpPr>
          <a:xfrm>
            <a:off x="4507978" y="243396"/>
            <a:ext cx="4140460" cy="3549988"/>
            <a:chOff x="4507978" y="243396"/>
            <a:chExt cx="4140460" cy="3549988"/>
          </a:xfrm>
        </p:grpSpPr>
        <p:sp>
          <p:nvSpPr>
            <p:cNvPr id="86" name="TextBox 85"/>
            <p:cNvSpPr txBox="1"/>
            <p:nvPr/>
          </p:nvSpPr>
          <p:spPr>
            <a:xfrm>
              <a:off x="4980026" y="3424052"/>
              <a:ext cx="3452388" cy="369332"/>
            </a:xfrm>
            <a:prstGeom prst="rect">
              <a:avLst/>
            </a:prstGeom>
            <a:noFill/>
          </p:spPr>
          <p:txBody>
            <a:bodyPr wrap="square" rtlCol="0">
              <a:spAutoFit/>
            </a:bodyPr>
            <a:lstStyle/>
            <a:p>
              <a:pPr algn="ctr"/>
              <a:r>
                <a:rPr lang="en-US" altLang="zh-CN" dirty="0" smtClean="0">
                  <a:latin typeface="华文新魏" pitchFamily="2" charset="-122"/>
                  <a:ea typeface="华文新魏" pitchFamily="2" charset="-122"/>
                </a:rPr>
                <a:t>We are collecting a trace data set.</a:t>
              </a:r>
              <a:endParaRPr lang="zh-CN" altLang="en-US" dirty="0">
                <a:latin typeface="华文新魏" pitchFamily="2" charset="-122"/>
                <a:ea typeface="华文新魏" pitchFamily="2" charset="-122"/>
              </a:endParaRPr>
            </a:p>
          </p:txBody>
        </p:sp>
        <p:grpSp>
          <p:nvGrpSpPr>
            <p:cNvPr id="18" name="组合 17"/>
            <p:cNvGrpSpPr/>
            <p:nvPr/>
          </p:nvGrpSpPr>
          <p:grpSpPr>
            <a:xfrm>
              <a:off x="4507978" y="243396"/>
              <a:ext cx="4140460" cy="3180656"/>
              <a:chOff x="4507978" y="243396"/>
              <a:chExt cx="4140460" cy="3180656"/>
            </a:xfrm>
          </p:grpSpPr>
          <p:pic>
            <p:nvPicPr>
              <p:cNvPr id="89" name="Picture 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676420" y="1242400"/>
                <a:ext cx="838020" cy="830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676420" y="2242371"/>
                <a:ext cx="1901788" cy="99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05839" y="340643"/>
                <a:ext cx="3808147" cy="826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 name="矩形 91"/>
              <p:cNvSpPr/>
              <p:nvPr/>
            </p:nvSpPr>
            <p:spPr>
              <a:xfrm>
                <a:off x="4507978" y="243396"/>
                <a:ext cx="4140460" cy="3180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19" name="Picture 2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686605" y="2339203"/>
                <a:ext cx="1900121" cy="94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20" name="Picture 24"/>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773681" y="1499210"/>
                <a:ext cx="586175" cy="856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734992" y="1296116"/>
                <a:ext cx="1686432" cy="946254"/>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grpSp>
      <p:sp>
        <p:nvSpPr>
          <p:cNvPr id="2" name="灯片编号占位符 1"/>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3182286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467544" y="188640"/>
            <a:ext cx="8180894" cy="6556022"/>
            <a:chOff x="467544" y="188640"/>
            <a:chExt cx="8180894" cy="6556022"/>
          </a:xfrm>
        </p:grpSpPr>
        <p:pic>
          <p:nvPicPr>
            <p:cNvPr id="4114"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3237" y="2821515"/>
              <a:ext cx="908563" cy="139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上箭头 9"/>
            <p:cNvSpPr/>
            <p:nvPr/>
          </p:nvSpPr>
          <p:spPr>
            <a:xfrm>
              <a:off x="852635" y="2992663"/>
              <a:ext cx="905261" cy="1056893"/>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nvGrpSpPr>
            <p:cNvPr id="12" name="组合 11"/>
            <p:cNvGrpSpPr/>
            <p:nvPr/>
          </p:nvGrpSpPr>
          <p:grpSpPr>
            <a:xfrm>
              <a:off x="467544" y="332656"/>
              <a:ext cx="2444675" cy="2610088"/>
              <a:chOff x="5422093" y="900212"/>
              <a:chExt cx="2444675" cy="2610088"/>
            </a:xfrm>
          </p:grpSpPr>
          <p:grpSp>
            <p:nvGrpSpPr>
              <p:cNvPr id="77" name="组合 76"/>
              <p:cNvGrpSpPr/>
              <p:nvPr/>
            </p:nvGrpSpPr>
            <p:grpSpPr>
              <a:xfrm>
                <a:off x="5422093" y="964444"/>
                <a:ext cx="2444675" cy="2206116"/>
                <a:chOff x="2774224" y="305959"/>
                <a:chExt cx="2444675" cy="2206116"/>
              </a:xfrm>
            </p:grpSpPr>
            <p:grpSp>
              <p:nvGrpSpPr>
                <p:cNvPr id="78" name="组合 77"/>
                <p:cNvGrpSpPr/>
                <p:nvPr/>
              </p:nvGrpSpPr>
              <p:grpSpPr>
                <a:xfrm>
                  <a:off x="2827642" y="305959"/>
                  <a:ext cx="2163233" cy="1948315"/>
                  <a:chOff x="2869214" y="305959"/>
                  <a:chExt cx="2163233" cy="1948315"/>
                </a:xfrm>
              </p:grpSpPr>
              <p:pic>
                <p:nvPicPr>
                  <p:cNvPr id="8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9214" y="1268194"/>
                    <a:ext cx="726245" cy="98608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83713" y="305959"/>
                    <a:ext cx="615084" cy="113009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96364" y="1240794"/>
                    <a:ext cx="736083" cy="101347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9" name="矩形 78"/>
                <p:cNvSpPr/>
                <p:nvPr/>
              </p:nvSpPr>
              <p:spPr>
                <a:xfrm>
                  <a:off x="2774224" y="2204298"/>
                  <a:ext cx="939681" cy="307777"/>
                </a:xfrm>
                <a:prstGeom prst="rect">
                  <a:avLst/>
                </a:prstGeom>
              </p:spPr>
              <p:txBody>
                <a:bodyPr wrap="none">
                  <a:spAutoFit/>
                </a:bodyPr>
                <a:lstStyle/>
                <a:p>
                  <a:r>
                    <a:rPr lang="en-US" altLang="zh-CN" sz="1400" dirty="0" smtClean="0">
                      <a:latin typeface="华文新魏" pitchFamily="2" charset="-122"/>
                      <a:ea typeface="华文新魏" pitchFamily="2" charset="-122"/>
                    </a:rPr>
                    <a:t>Detection</a:t>
                  </a:r>
                  <a:endParaRPr lang="zh-CN" altLang="en-US" dirty="0">
                    <a:latin typeface="华文新魏" pitchFamily="2" charset="-122"/>
                    <a:ea typeface="华文新魏" pitchFamily="2" charset="-122"/>
                  </a:endParaRPr>
                </a:p>
              </p:txBody>
            </p:sp>
            <p:sp>
              <p:nvSpPr>
                <p:cNvPr id="80" name="矩形 79"/>
                <p:cNvSpPr/>
                <p:nvPr/>
              </p:nvSpPr>
              <p:spPr>
                <a:xfrm>
                  <a:off x="3483173" y="1386079"/>
                  <a:ext cx="915635" cy="307777"/>
                </a:xfrm>
                <a:prstGeom prst="rect">
                  <a:avLst/>
                </a:prstGeom>
              </p:spPr>
              <p:txBody>
                <a:bodyPr wrap="none">
                  <a:spAutoFit/>
                </a:bodyPr>
                <a:lstStyle/>
                <a:p>
                  <a:r>
                    <a:rPr lang="en-US" altLang="zh-CN" sz="1400" dirty="0" smtClean="0">
                      <a:latin typeface="华文新魏" pitchFamily="2" charset="-122"/>
                      <a:ea typeface="华文新魏" pitchFamily="2" charset="-122"/>
                    </a:rPr>
                    <a:t>Diagnosis</a:t>
                  </a:r>
                  <a:endParaRPr lang="zh-CN" altLang="en-US" dirty="0">
                    <a:latin typeface="华文新魏" pitchFamily="2" charset="-122"/>
                    <a:ea typeface="华文新魏" pitchFamily="2" charset="-122"/>
                  </a:endParaRPr>
                </a:p>
              </p:txBody>
            </p:sp>
            <p:sp>
              <p:nvSpPr>
                <p:cNvPr id="81" name="矩形 80"/>
                <p:cNvSpPr/>
                <p:nvPr/>
              </p:nvSpPr>
              <p:spPr>
                <a:xfrm>
                  <a:off x="4038768" y="2204298"/>
                  <a:ext cx="1180131" cy="307777"/>
                </a:xfrm>
                <a:prstGeom prst="rect">
                  <a:avLst/>
                </a:prstGeom>
              </p:spPr>
              <p:txBody>
                <a:bodyPr wrap="none">
                  <a:spAutoFit/>
                </a:bodyPr>
                <a:lstStyle/>
                <a:p>
                  <a:r>
                    <a:rPr lang="en-US" altLang="zh-CN" sz="1400" dirty="0" smtClean="0">
                      <a:latin typeface="华文新魏" pitchFamily="2" charset="-122"/>
                      <a:ea typeface="华文新魏" pitchFamily="2" charset="-122"/>
                    </a:rPr>
                    <a:t>Remediation</a:t>
                  </a:r>
                  <a:endParaRPr lang="zh-CN" altLang="en-US" dirty="0">
                    <a:latin typeface="华文新魏" pitchFamily="2" charset="-122"/>
                    <a:ea typeface="华文新魏" pitchFamily="2" charset="-122"/>
                  </a:endParaRPr>
                </a:p>
              </p:txBody>
            </p:sp>
          </p:grpSp>
          <p:sp>
            <p:nvSpPr>
              <p:cNvPr id="59" name="矩形 58"/>
              <p:cNvSpPr/>
              <p:nvPr/>
            </p:nvSpPr>
            <p:spPr>
              <a:xfrm>
                <a:off x="5422093" y="900212"/>
                <a:ext cx="2444675" cy="2301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422093" y="3140968"/>
                <a:ext cx="2444675" cy="369332"/>
              </a:xfrm>
              <a:prstGeom prst="rect">
                <a:avLst/>
              </a:prstGeom>
            </p:spPr>
            <p:txBody>
              <a:bodyPr wrap="square">
                <a:spAutoFit/>
              </a:bodyPr>
              <a:lstStyle/>
              <a:p>
                <a:pPr algn="ctr"/>
                <a:r>
                  <a:rPr lang="en-US" altLang="zh-CN" dirty="0" smtClean="0">
                    <a:latin typeface="华文新魏" pitchFamily="2" charset="-122"/>
                    <a:ea typeface="华文新魏" pitchFamily="2" charset="-122"/>
                  </a:rPr>
                  <a:t>Trace-based research</a:t>
                </a:r>
                <a:endParaRPr lang="zh-CN" altLang="en-US" dirty="0">
                  <a:latin typeface="华文新魏" pitchFamily="2" charset="-122"/>
                  <a:ea typeface="华文新魏" pitchFamily="2" charset="-122"/>
                </a:endParaRPr>
              </a:p>
            </p:txBody>
          </p:sp>
        </p:grpSp>
        <p:grpSp>
          <p:nvGrpSpPr>
            <p:cNvPr id="21" name="组合 20"/>
            <p:cNvGrpSpPr/>
            <p:nvPr/>
          </p:nvGrpSpPr>
          <p:grpSpPr>
            <a:xfrm>
              <a:off x="3059832" y="188640"/>
              <a:ext cx="1379332" cy="2561446"/>
              <a:chOff x="3059832" y="188640"/>
              <a:chExt cx="1379332" cy="2561446"/>
            </a:xfrm>
          </p:grpSpPr>
          <p:sp>
            <p:nvSpPr>
              <p:cNvPr id="85" name="上箭头 84"/>
              <p:cNvSpPr/>
              <p:nvPr/>
            </p:nvSpPr>
            <p:spPr>
              <a:xfrm rot="16200000">
                <a:off x="3279664" y="1769009"/>
                <a:ext cx="905261" cy="1056893"/>
              </a:xfrm>
              <a:prstGeom prst="upArrow">
                <a:avLst/>
              </a:prstGeom>
              <a:solidFill>
                <a:srgbClr val="00B050"/>
              </a:solid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00B050"/>
                  </a:solidFill>
                </a:endParaRPr>
              </a:p>
            </p:txBody>
          </p:sp>
          <p:pic>
            <p:nvPicPr>
              <p:cNvPr id="4118"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832" y="188640"/>
                <a:ext cx="1379332" cy="1579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6" name="TextBox 85"/>
            <p:cNvSpPr txBox="1"/>
            <p:nvPr/>
          </p:nvSpPr>
          <p:spPr>
            <a:xfrm>
              <a:off x="4980026" y="3424052"/>
              <a:ext cx="3452388" cy="369332"/>
            </a:xfrm>
            <a:prstGeom prst="rect">
              <a:avLst/>
            </a:prstGeom>
            <a:noFill/>
          </p:spPr>
          <p:txBody>
            <a:bodyPr wrap="square" rtlCol="0">
              <a:spAutoFit/>
            </a:bodyPr>
            <a:lstStyle/>
            <a:p>
              <a:pPr algn="ctr"/>
              <a:r>
                <a:rPr lang="en-US" altLang="zh-CN" dirty="0" smtClean="0">
                  <a:latin typeface="华文新魏" pitchFamily="2" charset="-122"/>
                  <a:ea typeface="华文新魏" pitchFamily="2" charset="-122"/>
                </a:rPr>
                <a:t>We are collecting a trace data set.</a:t>
              </a:r>
              <a:endParaRPr lang="zh-CN" altLang="en-US" dirty="0">
                <a:latin typeface="华文新魏" pitchFamily="2" charset="-122"/>
                <a:ea typeface="华文新魏" pitchFamily="2" charset="-122"/>
              </a:endParaRPr>
            </a:p>
          </p:txBody>
        </p:sp>
        <p:pic>
          <p:nvPicPr>
            <p:cNvPr id="89"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76420" y="1242400"/>
              <a:ext cx="838020" cy="830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76420" y="2242371"/>
              <a:ext cx="1901788" cy="99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8"/>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05839" y="340643"/>
              <a:ext cx="3808147" cy="826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 name="矩形 91"/>
            <p:cNvSpPr/>
            <p:nvPr/>
          </p:nvSpPr>
          <p:spPr>
            <a:xfrm>
              <a:off x="4507978" y="243396"/>
              <a:ext cx="4140460" cy="3180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19" name="Picture 2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686605" y="2339203"/>
              <a:ext cx="1900121" cy="94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20" name="Picture 24"/>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773681" y="1499210"/>
              <a:ext cx="586175" cy="856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683568" y="6375330"/>
              <a:ext cx="7776864" cy="369332"/>
            </a:xfrm>
            <a:prstGeom prst="rect">
              <a:avLst/>
            </a:prstGeom>
            <a:noFill/>
          </p:spPr>
          <p:txBody>
            <a:bodyPr wrap="square" rtlCol="0">
              <a:spAutoFit/>
            </a:bodyPr>
            <a:lstStyle/>
            <a:p>
              <a:pPr algn="ctr"/>
              <a:r>
                <a:rPr lang="en-US" altLang="zh-CN" dirty="0" smtClean="0">
                  <a:latin typeface="华文新魏" pitchFamily="2" charset="-122"/>
                  <a:ea typeface="华文新魏" pitchFamily="2" charset="-122"/>
                </a:rPr>
                <a:t>There is limited free available trace </a:t>
              </a:r>
              <a:r>
                <a:rPr lang="en-US" altLang="zh-CN" dirty="0">
                  <a:latin typeface="华文新魏" pitchFamily="2" charset="-122"/>
                  <a:ea typeface="华文新魏" pitchFamily="2" charset="-122"/>
                </a:rPr>
                <a:t>data </a:t>
              </a:r>
              <a:r>
                <a:rPr lang="en-US" altLang="zh-CN" dirty="0" smtClean="0">
                  <a:latin typeface="华文新魏" pitchFamily="2" charset="-122"/>
                  <a:ea typeface="华文新魏" pitchFamily="2" charset="-122"/>
                </a:rPr>
                <a:t>set existing.</a:t>
              </a:r>
              <a:endParaRPr lang="zh-CN" altLang="en-US" dirty="0">
                <a:latin typeface="华文新魏" pitchFamily="2" charset="-122"/>
                <a:ea typeface="华文新魏" pitchFamily="2" charset="-122"/>
              </a:endParaRPr>
            </a:p>
          </p:txBody>
        </p:sp>
        <p:grpSp>
          <p:nvGrpSpPr>
            <p:cNvPr id="55" name="组合 54"/>
            <p:cNvGrpSpPr/>
            <p:nvPr/>
          </p:nvGrpSpPr>
          <p:grpSpPr>
            <a:xfrm>
              <a:off x="683568" y="4286746"/>
              <a:ext cx="7776864" cy="2113166"/>
              <a:chOff x="683568" y="4286746"/>
              <a:chExt cx="7776864" cy="2113166"/>
            </a:xfrm>
          </p:grpSpPr>
          <p:grpSp>
            <p:nvGrpSpPr>
              <p:cNvPr id="56" name="组合 55"/>
              <p:cNvGrpSpPr/>
              <p:nvPr/>
            </p:nvGrpSpPr>
            <p:grpSpPr>
              <a:xfrm>
                <a:off x="841895" y="4437112"/>
                <a:ext cx="1632041" cy="1962800"/>
                <a:chOff x="1048716" y="3116371"/>
                <a:chExt cx="1632041" cy="1962800"/>
              </a:xfrm>
            </p:grpSpPr>
            <p:pic>
              <p:nvPicPr>
                <p:cNvPr id="72"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87958" y="3116371"/>
                  <a:ext cx="1128910" cy="1283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 name="矩形 72"/>
                <p:cNvSpPr/>
                <p:nvPr/>
              </p:nvSpPr>
              <p:spPr>
                <a:xfrm>
                  <a:off x="1048716" y="4340507"/>
                  <a:ext cx="1632041" cy="738664"/>
                </a:xfrm>
                <a:prstGeom prst="rect">
                  <a:avLst/>
                </a:prstGeom>
              </p:spPr>
              <p:txBody>
                <a:bodyPr wrap="square">
                  <a:spAutoFit/>
                </a:bodyPr>
                <a:lstStyle/>
                <a:p>
                  <a:pPr algn="ctr"/>
                  <a:r>
                    <a:rPr lang="en-US" altLang="zh-CN" sz="1400" b="1" dirty="0" smtClean="0">
                      <a:latin typeface="华文新魏" pitchFamily="2" charset="-122"/>
                      <a:ea typeface="华文新魏" pitchFamily="2" charset="-122"/>
                    </a:rPr>
                    <a:t>Choosing</a:t>
                  </a:r>
                  <a:r>
                    <a:rPr lang="en-US" altLang="zh-CN" sz="1400" dirty="0" smtClean="0">
                      <a:latin typeface="华文新魏" pitchFamily="2" charset="-122"/>
                      <a:ea typeface="华文新魏" pitchFamily="2" charset="-122"/>
                    </a:rPr>
                    <a:t>  or</a:t>
                  </a:r>
                </a:p>
                <a:p>
                  <a:pPr algn="ctr"/>
                  <a:r>
                    <a:rPr lang="en-US" altLang="zh-CN" sz="1400" b="1" dirty="0" smtClean="0">
                      <a:latin typeface="华文新魏" pitchFamily="2" charset="-122"/>
                      <a:ea typeface="华文新魏" pitchFamily="2" charset="-122"/>
                    </a:rPr>
                    <a:t>implementing </a:t>
                  </a:r>
                </a:p>
                <a:p>
                  <a:pPr algn="ctr"/>
                  <a:r>
                    <a:rPr lang="en-US" altLang="zh-CN" sz="1400" dirty="0" smtClean="0">
                      <a:latin typeface="华文新魏" pitchFamily="2" charset="-122"/>
                      <a:ea typeface="华文新魏" pitchFamily="2" charset="-122"/>
                    </a:rPr>
                    <a:t>a tracing system</a:t>
                  </a:r>
                  <a:endParaRPr lang="zh-CN" altLang="en-US" dirty="0">
                    <a:latin typeface="华文新魏" pitchFamily="2" charset="-122"/>
                    <a:ea typeface="华文新魏" pitchFamily="2" charset="-122"/>
                  </a:endParaRPr>
                </a:p>
              </p:txBody>
            </p:sp>
          </p:grpSp>
          <p:grpSp>
            <p:nvGrpSpPr>
              <p:cNvPr id="57" name="组合 56"/>
              <p:cNvGrpSpPr/>
              <p:nvPr/>
            </p:nvGrpSpPr>
            <p:grpSpPr>
              <a:xfrm>
                <a:off x="2775312" y="4581128"/>
                <a:ext cx="1652672" cy="1818784"/>
                <a:chOff x="-100147" y="2625299"/>
                <a:chExt cx="1652672" cy="1818784"/>
              </a:xfrm>
            </p:grpSpPr>
            <p:sp>
              <p:nvSpPr>
                <p:cNvPr id="70" name="矩形 69"/>
                <p:cNvSpPr/>
                <p:nvPr/>
              </p:nvSpPr>
              <p:spPr>
                <a:xfrm>
                  <a:off x="-100147" y="3705419"/>
                  <a:ext cx="1652672" cy="738664"/>
                </a:xfrm>
                <a:prstGeom prst="rect">
                  <a:avLst/>
                </a:prstGeom>
              </p:spPr>
              <p:txBody>
                <a:bodyPr wrap="square">
                  <a:spAutoFit/>
                </a:bodyPr>
                <a:lstStyle/>
                <a:p>
                  <a:pPr algn="ctr"/>
                  <a:r>
                    <a:rPr lang="en-US" altLang="zh-CN" sz="1400" b="1" dirty="0" smtClean="0">
                      <a:latin typeface="华文新魏" pitchFamily="2" charset="-122"/>
                      <a:ea typeface="华文新魏" pitchFamily="2" charset="-122"/>
                    </a:rPr>
                    <a:t>Instrumenting</a:t>
                  </a:r>
                  <a:r>
                    <a:rPr lang="en-US" altLang="zh-CN" sz="1400" dirty="0" smtClean="0">
                      <a:latin typeface="华文新魏" pitchFamily="2" charset="-122"/>
                      <a:ea typeface="华文新魏" pitchFamily="2" charset="-122"/>
                    </a:rPr>
                    <a:t> </a:t>
                  </a:r>
                </a:p>
                <a:p>
                  <a:pPr algn="ctr"/>
                  <a:r>
                    <a:rPr lang="en-US" altLang="zh-CN" sz="1400" dirty="0" smtClean="0">
                      <a:latin typeface="华文新魏" pitchFamily="2" charset="-122"/>
                      <a:ea typeface="华文新魏" pitchFamily="2" charset="-122"/>
                    </a:rPr>
                    <a:t>and </a:t>
                  </a:r>
                  <a:r>
                    <a:rPr lang="en-US" altLang="zh-CN" sz="1400" b="1" dirty="0" smtClean="0">
                      <a:latin typeface="华文新魏" pitchFamily="2" charset="-122"/>
                      <a:ea typeface="华文新魏" pitchFamily="2" charset="-122"/>
                    </a:rPr>
                    <a:t>deploying</a:t>
                  </a:r>
                  <a:r>
                    <a:rPr lang="en-US" altLang="zh-CN" sz="1400" dirty="0" smtClean="0">
                      <a:latin typeface="华文新魏" pitchFamily="2" charset="-122"/>
                      <a:ea typeface="华文新魏" pitchFamily="2" charset="-122"/>
                    </a:rPr>
                    <a:t> </a:t>
                  </a:r>
                </a:p>
                <a:p>
                  <a:pPr algn="ctr"/>
                  <a:r>
                    <a:rPr lang="en-US" altLang="zh-CN" sz="1400" dirty="0" smtClean="0">
                      <a:latin typeface="华文新魏" pitchFamily="2" charset="-122"/>
                      <a:ea typeface="华文新魏" pitchFamily="2" charset="-122"/>
                    </a:rPr>
                    <a:t>a </a:t>
                  </a:r>
                  <a:r>
                    <a:rPr lang="en-US" altLang="zh-CN" sz="1400" dirty="0">
                      <a:latin typeface="华文新魏" pitchFamily="2" charset="-122"/>
                      <a:ea typeface="华文新魏" pitchFamily="2" charset="-122"/>
                    </a:rPr>
                    <a:t>target </a:t>
                  </a:r>
                  <a:r>
                    <a:rPr lang="en-US" altLang="zh-CN" sz="1400" dirty="0" smtClean="0">
                      <a:latin typeface="华文新魏" pitchFamily="2" charset="-122"/>
                      <a:ea typeface="华文新魏" pitchFamily="2" charset="-122"/>
                    </a:rPr>
                    <a:t>system</a:t>
                  </a:r>
                  <a:endParaRPr lang="zh-CN" altLang="en-US" sz="1400" dirty="0">
                    <a:latin typeface="华文新魏" pitchFamily="2" charset="-122"/>
                    <a:ea typeface="华文新魏" pitchFamily="2" charset="-122"/>
                  </a:endParaRPr>
                </a:p>
              </p:txBody>
            </p:sp>
            <p:pic>
              <p:nvPicPr>
                <p:cNvPr id="71" name="Picture 14"/>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915" y="2625299"/>
                  <a:ext cx="1456209" cy="1005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8" name="组合 57"/>
              <p:cNvGrpSpPr/>
              <p:nvPr/>
            </p:nvGrpSpPr>
            <p:grpSpPr>
              <a:xfrm>
                <a:off x="4810596" y="4308927"/>
                <a:ext cx="1489596" cy="2072401"/>
                <a:chOff x="4581872" y="4647482"/>
                <a:chExt cx="1489596" cy="2072401"/>
              </a:xfrm>
            </p:grpSpPr>
            <p:pic>
              <p:nvPicPr>
                <p:cNvPr id="68" name="Picture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89884" y="4647482"/>
                  <a:ext cx="1206398" cy="1749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 name="矩形 68"/>
                <p:cNvSpPr/>
                <p:nvPr/>
              </p:nvSpPr>
              <p:spPr>
                <a:xfrm>
                  <a:off x="4581872" y="6412106"/>
                  <a:ext cx="1489596" cy="307777"/>
                </a:xfrm>
                <a:prstGeom prst="rect">
                  <a:avLst/>
                </a:prstGeom>
              </p:spPr>
              <p:txBody>
                <a:bodyPr wrap="square">
                  <a:spAutoFit/>
                </a:bodyPr>
                <a:lstStyle/>
                <a:p>
                  <a:pPr algn="ctr"/>
                  <a:r>
                    <a:rPr lang="en-US" altLang="zh-CN" sz="1400" b="1" dirty="0" smtClean="0">
                      <a:latin typeface="华文新魏" pitchFamily="2" charset="-122"/>
                      <a:ea typeface="华文新魏" pitchFamily="2" charset="-122"/>
                    </a:rPr>
                    <a:t>Collecting</a:t>
                  </a:r>
                  <a:r>
                    <a:rPr lang="en-US" altLang="zh-CN" sz="1400" dirty="0" smtClean="0">
                      <a:latin typeface="华文新魏" pitchFamily="2" charset="-122"/>
                      <a:ea typeface="华文新魏" pitchFamily="2" charset="-122"/>
                    </a:rPr>
                    <a:t> traces</a:t>
                  </a:r>
                  <a:endParaRPr lang="zh-CN" altLang="en-US" sz="1400" dirty="0">
                    <a:latin typeface="华文新魏" pitchFamily="2" charset="-122"/>
                    <a:ea typeface="华文新魏" pitchFamily="2" charset="-122"/>
                  </a:endParaRPr>
                </a:p>
              </p:txBody>
            </p:sp>
          </p:grpSp>
          <p:sp>
            <p:nvSpPr>
              <p:cNvPr id="60" name="矩形 59"/>
              <p:cNvSpPr/>
              <p:nvPr/>
            </p:nvSpPr>
            <p:spPr>
              <a:xfrm>
                <a:off x="683568" y="4293096"/>
                <a:ext cx="7776864" cy="20882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连接符 60"/>
              <p:cNvCxnSpPr/>
              <p:nvPr/>
            </p:nvCxnSpPr>
            <p:spPr>
              <a:xfrm>
                <a:off x="2627784" y="4293096"/>
                <a:ext cx="0" cy="2097833"/>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cxnSp>
            <p:nvCxnSpPr>
              <p:cNvPr id="62" name="直接连接符 61"/>
              <p:cNvCxnSpPr>
                <a:stCxn id="60" idx="0"/>
              </p:cNvCxnSpPr>
              <p:nvPr/>
            </p:nvCxnSpPr>
            <p:spPr>
              <a:xfrm>
                <a:off x="4572000" y="4293096"/>
                <a:ext cx="0" cy="2097833"/>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cxnSp>
            <p:nvCxnSpPr>
              <p:cNvPr id="63" name="直接连接符 62"/>
              <p:cNvCxnSpPr/>
              <p:nvPr/>
            </p:nvCxnSpPr>
            <p:spPr>
              <a:xfrm>
                <a:off x="6516216" y="4286746"/>
                <a:ext cx="0" cy="2106816"/>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sp>
            <p:nvSpPr>
              <p:cNvPr id="64" name="TextBox 55"/>
              <p:cNvSpPr txBox="1">
                <a:spLocks noChangeArrowheads="1"/>
              </p:cNvSpPr>
              <p:nvPr/>
            </p:nvSpPr>
            <p:spPr bwMode="auto">
              <a:xfrm>
                <a:off x="7308304" y="5068917"/>
                <a:ext cx="371052" cy="376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kumimoji="0" lang="en-US" altLang="zh-CN" sz="1800" b="1" dirty="0"/>
                  <a:t>…</a:t>
                </a:r>
                <a:endParaRPr kumimoji="0" lang="zh-CN" altLang="en-US" sz="1800" b="1" dirty="0"/>
              </a:p>
            </p:txBody>
          </p:sp>
        </p:grpSp>
      </p:grpSp>
      <p:pic>
        <p:nvPicPr>
          <p:cNvPr id="88" name="Picture 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734992" y="1296116"/>
            <a:ext cx="1686432" cy="946254"/>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6" name="Picture 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矩形 46"/>
          <p:cNvSpPr/>
          <p:nvPr/>
        </p:nvSpPr>
        <p:spPr>
          <a:xfrm>
            <a:off x="153261" y="3212976"/>
            <a:ext cx="7483403" cy="3416320"/>
          </a:xfrm>
          <a:prstGeom prst="rect">
            <a:avLst/>
          </a:prstGeom>
        </p:spPr>
        <p:txBody>
          <a:bodyPr wrap="square">
            <a:spAutoFit/>
          </a:bodyPr>
          <a:lstStyle/>
          <a:p>
            <a:pPr>
              <a:lnSpc>
                <a:spcPct val="150000"/>
              </a:lnSpc>
            </a:pPr>
            <a:r>
              <a:rPr lang="en-US" altLang="zh-CN" dirty="0">
                <a:latin typeface="华文新魏" pitchFamily="2" charset="-122"/>
                <a:ea typeface="华文新魏" pitchFamily="2" charset="-122"/>
              </a:rPr>
              <a:t>Each element in our data set is a </a:t>
            </a:r>
            <a:r>
              <a:rPr lang="en-US" altLang="zh-CN" b="1" dirty="0" smtClean="0">
                <a:solidFill>
                  <a:schemeClr val="accent6">
                    <a:lumMod val="50000"/>
                  </a:schemeClr>
                </a:solidFill>
                <a:latin typeface="华文新魏" pitchFamily="2" charset="-122"/>
                <a:ea typeface="华文新魏" pitchFamily="2" charset="-122"/>
              </a:rPr>
              <a:t>trace.</a:t>
            </a:r>
            <a:endParaRPr lang="en-US" altLang="zh-CN" b="1" dirty="0">
              <a:solidFill>
                <a:schemeClr val="accent6">
                  <a:lumMod val="50000"/>
                </a:schemeClr>
              </a:solidFill>
              <a:latin typeface="华文新魏" pitchFamily="2" charset="-122"/>
              <a:ea typeface="华文新魏" pitchFamily="2" charset="-122"/>
            </a:endParaRPr>
          </a:p>
          <a:p>
            <a:pPr>
              <a:lnSpc>
                <a:spcPct val="150000"/>
              </a:lnSpc>
            </a:pPr>
            <a:r>
              <a:rPr lang="en-US" altLang="zh-CN" dirty="0" smtClean="0">
                <a:latin typeface="华文新魏" pitchFamily="2" charset="-122"/>
                <a:ea typeface="华文新魏" pitchFamily="2" charset="-122"/>
              </a:rPr>
              <a:t>The </a:t>
            </a:r>
            <a:r>
              <a:rPr lang="en-US" altLang="zh-CN" b="1" dirty="0" smtClean="0">
                <a:solidFill>
                  <a:schemeClr val="accent6">
                    <a:lumMod val="50000"/>
                  </a:schemeClr>
                </a:solidFill>
                <a:latin typeface="华文新魏" pitchFamily="2" charset="-122"/>
                <a:ea typeface="华文新魏" pitchFamily="2" charset="-122"/>
              </a:rPr>
              <a:t>trace</a:t>
            </a:r>
            <a:r>
              <a:rPr lang="en-US" altLang="zh-CN" b="1" dirty="0" smtClean="0">
                <a:latin typeface="华文新魏" pitchFamily="2" charset="-122"/>
                <a:ea typeface="华文新魏" pitchFamily="2" charset="-122"/>
              </a:rPr>
              <a:t> </a:t>
            </a:r>
            <a:r>
              <a:rPr lang="en-US" altLang="zh-CN" dirty="0" smtClean="0">
                <a:latin typeface="华文新魏" pitchFamily="2" charset="-122"/>
                <a:ea typeface="华文新魏" pitchFamily="2" charset="-122"/>
              </a:rPr>
              <a:t>records the execution path of a user request.</a:t>
            </a:r>
          </a:p>
          <a:p>
            <a:pPr>
              <a:lnSpc>
                <a:spcPct val="150000"/>
              </a:lnSpc>
            </a:pPr>
            <a:r>
              <a:rPr lang="en-US" altLang="zh-CN" dirty="0" smtClean="0">
                <a:solidFill>
                  <a:schemeClr val="accent6">
                    <a:lumMod val="50000"/>
                  </a:schemeClr>
                </a:solidFill>
                <a:latin typeface="华文新魏" pitchFamily="2" charset="-122"/>
                <a:ea typeface="华文新魏" pitchFamily="2" charset="-122"/>
              </a:rPr>
              <a:t>Trace</a:t>
            </a:r>
            <a:r>
              <a:rPr lang="en-US" altLang="zh-CN" dirty="0" smtClean="0">
                <a:latin typeface="华文新魏" pitchFamily="2" charset="-122"/>
                <a:ea typeface="华文新魏" pitchFamily="2" charset="-122"/>
              </a:rPr>
              <a:t> = </a:t>
            </a:r>
            <a:r>
              <a:rPr lang="en-US" altLang="zh-CN" dirty="0" smtClean="0">
                <a:solidFill>
                  <a:srgbClr val="FF0000"/>
                </a:solidFill>
                <a:latin typeface="华文新魏" pitchFamily="2" charset="-122"/>
                <a:ea typeface="华文新魏" pitchFamily="2" charset="-122"/>
              </a:rPr>
              <a:t>events </a:t>
            </a:r>
            <a:r>
              <a:rPr lang="en-US" altLang="zh-CN" dirty="0" smtClean="0">
                <a:latin typeface="华文新魏" pitchFamily="2" charset="-122"/>
                <a:ea typeface="华文新魏" pitchFamily="2" charset="-122"/>
              </a:rPr>
              <a:t>+ </a:t>
            </a:r>
            <a:r>
              <a:rPr lang="en-US" altLang="zh-CN" dirty="0" smtClean="0">
                <a:solidFill>
                  <a:srgbClr val="00B050"/>
                </a:solidFill>
                <a:latin typeface="华文新魏" pitchFamily="2" charset="-122"/>
                <a:ea typeface="华文新魏" pitchFamily="2" charset="-122"/>
              </a:rPr>
              <a:t>relationships</a:t>
            </a:r>
          </a:p>
          <a:p>
            <a:pPr lvl="1">
              <a:lnSpc>
                <a:spcPct val="150000"/>
              </a:lnSpc>
            </a:pPr>
            <a:r>
              <a:rPr lang="en-US" altLang="zh-CN" dirty="0" smtClean="0">
                <a:solidFill>
                  <a:srgbClr val="FF0000"/>
                </a:solidFill>
                <a:latin typeface="华文新魏" pitchFamily="2" charset="-122"/>
                <a:ea typeface="华文新魏" pitchFamily="2" charset="-122"/>
              </a:rPr>
              <a:t>Event</a:t>
            </a:r>
            <a:r>
              <a:rPr lang="en-US" altLang="zh-CN" dirty="0" smtClean="0">
                <a:latin typeface="华文新魏" pitchFamily="2" charset="-122"/>
                <a:ea typeface="华文新魏" pitchFamily="2" charset="-122"/>
              </a:rPr>
              <a:t>: function </a:t>
            </a:r>
            <a:r>
              <a:rPr lang="en-US" altLang="zh-CN" dirty="0">
                <a:latin typeface="华文新魏" pitchFamily="2" charset="-122"/>
                <a:ea typeface="华文新魏" pitchFamily="2" charset="-122"/>
              </a:rPr>
              <a:t>name and </a:t>
            </a:r>
            <a:r>
              <a:rPr lang="en-US" altLang="zh-CN" dirty="0" smtClean="0">
                <a:latin typeface="华文新魏" pitchFamily="2" charset="-122"/>
                <a:ea typeface="华文新魏" pitchFamily="2" charset="-122"/>
              </a:rPr>
              <a:t>latency …</a:t>
            </a:r>
          </a:p>
          <a:p>
            <a:pPr lvl="1">
              <a:lnSpc>
                <a:spcPct val="150000"/>
              </a:lnSpc>
            </a:pPr>
            <a:r>
              <a:rPr lang="en-US" altLang="zh-CN" dirty="0">
                <a:solidFill>
                  <a:srgbClr val="00B050"/>
                </a:solidFill>
                <a:latin typeface="华文新魏" pitchFamily="2" charset="-122"/>
                <a:ea typeface="华文新魏" pitchFamily="2" charset="-122"/>
              </a:rPr>
              <a:t>Relationship</a:t>
            </a:r>
            <a:r>
              <a:rPr lang="en-US" altLang="zh-CN" dirty="0">
                <a:latin typeface="华文新魏" pitchFamily="2" charset="-122"/>
                <a:ea typeface="华文新魏" pitchFamily="2" charset="-122"/>
              </a:rPr>
              <a:t>: local and remote function </a:t>
            </a:r>
            <a:r>
              <a:rPr lang="en-US" altLang="zh-CN" dirty="0" smtClean="0">
                <a:latin typeface="华文新魏" pitchFamily="2" charset="-122"/>
                <a:ea typeface="华文新魏" pitchFamily="2" charset="-122"/>
              </a:rPr>
              <a:t>calls …</a:t>
            </a:r>
          </a:p>
          <a:p>
            <a:pPr>
              <a:lnSpc>
                <a:spcPct val="150000"/>
              </a:lnSpc>
            </a:pPr>
            <a:r>
              <a:rPr lang="en-US" altLang="zh-CN" dirty="0" smtClean="0">
                <a:latin typeface="华文新魏" pitchFamily="2" charset="-122"/>
                <a:ea typeface="华文新魏" pitchFamily="2" charset="-122"/>
              </a:rPr>
              <a:t>Trace </a:t>
            </a:r>
            <a:r>
              <a:rPr lang="zh-CN" altLang="en-US" dirty="0" smtClean="0">
                <a:latin typeface="华文新魏" pitchFamily="2" charset="-122"/>
                <a:ea typeface="华文新魏" pitchFamily="2" charset="-122"/>
              </a:rPr>
              <a:t>→ </a:t>
            </a:r>
            <a:r>
              <a:rPr lang="en-US" altLang="zh-CN" dirty="0" smtClean="0">
                <a:latin typeface="华文新魏" pitchFamily="2" charset="-122"/>
                <a:ea typeface="华文新魏" pitchFamily="2" charset="-122"/>
              </a:rPr>
              <a:t>Trace Tree</a:t>
            </a:r>
          </a:p>
          <a:p>
            <a:pPr lvl="1">
              <a:lnSpc>
                <a:spcPct val="150000"/>
              </a:lnSpc>
            </a:pPr>
            <a:r>
              <a:rPr lang="en-US" altLang="zh-CN" dirty="0" smtClean="0">
                <a:solidFill>
                  <a:srgbClr val="FF0000"/>
                </a:solidFill>
                <a:latin typeface="华文新魏" pitchFamily="2" charset="-122"/>
                <a:ea typeface="华文新魏" pitchFamily="2" charset="-122"/>
              </a:rPr>
              <a:t>Nodes</a:t>
            </a:r>
            <a:r>
              <a:rPr lang="en-US" altLang="zh-CN" dirty="0" smtClean="0">
                <a:latin typeface="华文新魏" pitchFamily="2" charset="-122"/>
                <a:ea typeface="华文新魏" pitchFamily="2" charset="-122"/>
              </a:rPr>
              <a:t> and </a:t>
            </a:r>
            <a:r>
              <a:rPr lang="en-US" altLang="zh-CN" dirty="0" smtClean="0">
                <a:solidFill>
                  <a:srgbClr val="00B050"/>
                </a:solidFill>
                <a:latin typeface="华文新魏" pitchFamily="2" charset="-122"/>
                <a:ea typeface="华文新魏" pitchFamily="2" charset="-122"/>
              </a:rPr>
              <a:t>edges</a:t>
            </a:r>
            <a:r>
              <a:rPr lang="en-US" altLang="zh-CN" dirty="0" smtClean="0">
                <a:latin typeface="华文新魏" pitchFamily="2" charset="-122"/>
                <a:ea typeface="华文新魏" pitchFamily="2" charset="-122"/>
              </a:rPr>
              <a:t> correspond to </a:t>
            </a:r>
            <a:r>
              <a:rPr lang="en-US" altLang="zh-CN" dirty="0" smtClean="0">
                <a:solidFill>
                  <a:srgbClr val="FF0000"/>
                </a:solidFill>
                <a:latin typeface="华文新魏" pitchFamily="2" charset="-122"/>
                <a:ea typeface="华文新魏" pitchFamily="2" charset="-122"/>
              </a:rPr>
              <a:t>events</a:t>
            </a:r>
            <a:r>
              <a:rPr lang="en-US" altLang="zh-CN" dirty="0" smtClean="0">
                <a:latin typeface="华文新魏" pitchFamily="2" charset="-122"/>
                <a:ea typeface="华文新魏" pitchFamily="2" charset="-122"/>
              </a:rPr>
              <a:t> and </a:t>
            </a:r>
            <a:r>
              <a:rPr lang="en-US" altLang="zh-CN" dirty="0" smtClean="0">
                <a:solidFill>
                  <a:srgbClr val="00B050"/>
                </a:solidFill>
                <a:latin typeface="华文新魏" pitchFamily="2" charset="-122"/>
                <a:ea typeface="华文新魏" pitchFamily="2" charset="-122"/>
              </a:rPr>
              <a:t>relationships</a:t>
            </a:r>
            <a:r>
              <a:rPr lang="en-US" altLang="zh-CN" dirty="0" smtClean="0">
                <a:latin typeface="华文新魏" pitchFamily="2" charset="-122"/>
                <a:ea typeface="华文新魏" pitchFamily="2" charset="-122"/>
              </a:rPr>
              <a:t>, respectively.</a:t>
            </a:r>
          </a:p>
          <a:p>
            <a:pPr lvl="1">
              <a:lnSpc>
                <a:spcPct val="150000"/>
              </a:lnSpc>
            </a:pPr>
            <a:r>
              <a:rPr lang="en-US" altLang="zh-CN" dirty="0" smtClean="0">
                <a:latin typeface="华文新魏" pitchFamily="2" charset="-122"/>
                <a:ea typeface="华文新魏" pitchFamily="2" charset="-122"/>
              </a:rPr>
              <a:t>Sample: A trace tree about a read file request in HDFS.</a:t>
            </a:r>
            <a:endParaRPr lang="zh-CN" altLang="en-US" dirty="0">
              <a:latin typeface="华文新魏" pitchFamily="2" charset="-122"/>
              <a:ea typeface="华文新魏" pitchFamily="2"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15931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44444E-6 -3.7037E-7 L -0.21944 0.24213 " pathEditMode="relative" rAng="0" ptsTypes="AA">
                                      <p:cBhvr>
                                        <p:cTn id="6" dur="1500" fill="hold"/>
                                        <p:tgtEl>
                                          <p:spTgt spid="88"/>
                                        </p:tgtEl>
                                        <p:attrNameLst>
                                          <p:attrName>ppt_x</p:attrName>
                                          <p:attrName>ppt_y</p:attrName>
                                        </p:attrNameLst>
                                      </p:cBhvr>
                                      <p:rCtr x="-10972" y="12106"/>
                                    </p:animMotion>
                                  </p:childTnLst>
                                </p:cTn>
                              </p:par>
                              <p:par>
                                <p:cTn id="7" presetID="6" presetClass="emph" presetSubtype="0" fill="hold" nodeType="withEffect">
                                  <p:stCondLst>
                                    <p:cond delay="0"/>
                                  </p:stCondLst>
                                  <p:childTnLst>
                                    <p:animScale>
                                      <p:cBhvr>
                                        <p:cTn id="8" dur="1500" fill="hold"/>
                                        <p:tgtEl>
                                          <p:spTgt spid="88"/>
                                        </p:tgtEl>
                                      </p:cBhvr>
                                      <p:by x="100000" y="724330"/>
                                    </p:animScale>
                                  </p:childTnLst>
                                </p:cTn>
                              </p:par>
                              <p:par>
                                <p:cTn id="9" presetID="6" presetClass="emph" presetSubtype="0" fill="hold" nodeType="withEffect">
                                  <p:stCondLst>
                                    <p:cond delay="0"/>
                                  </p:stCondLst>
                                  <p:childTnLst>
                                    <p:animScale>
                                      <p:cBhvr>
                                        <p:cTn id="10" dur="1500" fill="hold"/>
                                        <p:tgtEl>
                                          <p:spTgt spid="88"/>
                                        </p:tgtEl>
                                      </p:cBhvr>
                                      <p:by x="541580" y="100000"/>
                                    </p:animScale>
                                  </p:childTnLst>
                                </p:cTn>
                              </p:par>
                            </p:childTnLst>
                          </p:cTn>
                        </p:par>
                        <p:par>
                          <p:cTn id="11" fill="hold">
                            <p:stCondLst>
                              <p:cond delay="1500"/>
                            </p:stCondLst>
                            <p:childTnLst>
                              <p:par>
                                <p:cTn id="12" presetID="1" presetClass="exit" presetSubtype="0" fill="hold" nodeType="afterEffect">
                                  <p:stCondLst>
                                    <p:cond delay="0"/>
                                  </p:stCondLst>
                                  <p:childTnLst>
                                    <p:set>
                                      <p:cBhvr>
                                        <p:cTn id="13" dur="1" fill="hold">
                                          <p:stCondLst>
                                            <p:cond delay="0"/>
                                          </p:stCondLst>
                                        </p:cTn>
                                        <p:tgtEl>
                                          <p:spTgt spid="88"/>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4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组合 87"/>
          <p:cNvGrpSpPr/>
          <p:nvPr/>
        </p:nvGrpSpPr>
        <p:grpSpPr>
          <a:xfrm>
            <a:off x="7020271" y="894288"/>
            <a:ext cx="1519105" cy="5127000"/>
            <a:chOff x="7020271" y="894288"/>
            <a:chExt cx="1519105" cy="5127000"/>
          </a:xfrm>
        </p:grpSpPr>
        <p:sp>
          <p:nvSpPr>
            <p:cNvPr id="70" name="矩形 69"/>
            <p:cNvSpPr/>
            <p:nvPr/>
          </p:nvSpPr>
          <p:spPr>
            <a:xfrm>
              <a:off x="7020271" y="1263620"/>
              <a:ext cx="1519104" cy="475766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7164288" y="894288"/>
              <a:ext cx="1296144" cy="369332"/>
            </a:xfrm>
            <a:prstGeom prst="rect">
              <a:avLst/>
            </a:prstGeom>
          </p:spPr>
          <p:txBody>
            <a:bodyPr wrap="square">
              <a:spAutoFit/>
            </a:bodyPr>
            <a:lstStyle/>
            <a:p>
              <a:pPr algn="ctr"/>
              <a:r>
                <a:rPr lang="en-US" altLang="zh-CN" b="1" dirty="0" smtClean="0">
                  <a:latin typeface="Times New Roman" pitchFamily="18" charset="0"/>
                  <a:ea typeface="楷体" pitchFamily="49" charset="-122"/>
                  <a:cs typeface="Times New Roman" pitchFamily="18" charset="0"/>
                </a:rPr>
                <a:t>Trace File</a:t>
              </a:r>
              <a:endParaRPr lang="zh-CN" altLang="en-US" b="1" dirty="0">
                <a:latin typeface="Times New Roman" pitchFamily="18" charset="0"/>
                <a:ea typeface="楷体" pitchFamily="49" charset="-122"/>
                <a:cs typeface="Times New Roman" pitchFamily="18" charset="0"/>
              </a:endParaRPr>
            </a:p>
          </p:txBody>
        </p:sp>
        <p:cxnSp>
          <p:nvCxnSpPr>
            <p:cNvPr id="79" name="直接连接符 78"/>
            <p:cNvCxnSpPr/>
            <p:nvPr/>
          </p:nvCxnSpPr>
          <p:spPr>
            <a:xfrm>
              <a:off x="7020271" y="4365105"/>
              <a:ext cx="15191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7020271" y="2497394"/>
              <a:ext cx="151910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2360234" y="899428"/>
            <a:ext cx="4660037" cy="5121860"/>
            <a:chOff x="2360234" y="899428"/>
            <a:chExt cx="4660037" cy="5121860"/>
          </a:xfrm>
        </p:grpSpPr>
        <p:sp>
          <p:nvSpPr>
            <p:cNvPr id="69" name="矩形 68"/>
            <p:cNvSpPr/>
            <p:nvPr/>
          </p:nvSpPr>
          <p:spPr>
            <a:xfrm>
              <a:off x="2371434" y="1263620"/>
              <a:ext cx="4648837" cy="475766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132588" y="899428"/>
              <a:ext cx="1296144" cy="369332"/>
            </a:xfrm>
            <a:prstGeom prst="rect">
              <a:avLst/>
            </a:prstGeom>
          </p:spPr>
          <p:txBody>
            <a:bodyPr wrap="square">
              <a:spAutoFit/>
            </a:bodyPr>
            <a:lstStyle/>
            <a:p>
              <a:pPr algn="ctr"/>
              <a:r>
                <a:rPr lang="en-US" altLang="zh-CN" b="1" dirty="0" smtClean="0">
                  <a:latin typeface="Times New Roman" pitchFamily="18" charset="0"/>
                  <a:ea typeface="楷体" pitchFamily="49" charset="-122"/>
                  <a:cs typeface="Times New Roman" pitchFamily="18" charset="0"/>
                </a:rPr>
                <a:t>Type</a:t>
              </a:r>
              <a:endParaRPr lang="zh-CN" altLang="en-US" b="1" dirty="0">
                <a:latin typeface="Times New Roman" pitchFamily="18" charset="0"/>
                <a:ea typeface="楷体" pitchFamily="49" charset="-122"/>
                <a:cs typeface="Times New Roman" pitchFamily="18" charset="0"/>
              </a:endParaRPr>
            </a:p>
          </p:txBody>
        </p:sp>
        <p:cxnSp>
          <p:nvCxnSpPr>
            <p:cNvPr id="76" name="直接连接符 75"/>
            <p:cNvCxnSpPr/>
            <p:nvPr/>
          </p:nvCxnSpPr>
          <p:spPr>
            <a:xfrm flipV="1">
              <a:off x="2360234" y="4365104"/>
              <a:ext cx="466003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2371434" y="2492896"/>
              <a:ext cx="464883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标题 1"/>
          <p:cNvSpPr>
            <a:spLocks noGrp="1"/>
          </p:cNvSpPr>
          <p:nvPr>
            <p:ph type="title"/>
          </p:nvPr>
        </p:nvSpPr>
        <p:spPr>
          <a:xfrm>
            <a:off x="0" y="0"/>
            <a:ext cx="9144000" cy="836712"/>
          </a:xfrm>
        </p:spPr>
        <p:txBody>
          <a:bodyPr anchor="b" anchorCtr="1"/>
          <a:lstStyle/>
          <a:p>
            <a:r>
              <a:rPr lang="en-US" altLang="zh-CN" dirty="0" smtClean="0"/>
              <a:t>Structure of Data Set</a:t>
            </a:r>
            <a:endParaRPr lang="zh-CN" altLang="en-US" dirty="0"/>
          </a:p>
        </p:txBody>
      </p:sp>
      <p:grpSp>
        <p:nvGrpSpPr>
          <p:cNvPr id="61" name="组合 60"/>
          <p:cNvGrpSpPr/>
          <p:nvPr/>
        </p:nvGrpSpPr>
        <p:grpSpPr>
          <a:xfrm>
            <a:off x="2627784" y="1525934"/>
            <a:ext cx="4248472" cy="678930"/>
            <a:chOff x="3491880" y="1444094"/>
            <a:chExt cx="4248472" cy="678930"/>
          </a:xfrm>
        </p:grpSpPr>
        <p:sp>
          <p:nvSpPr>
            <p:cNvPr id="36" name="矩形 35"/>
            <p:cNvSpPr/>
            <p:nvPr/>
          </p:nvSpPr>
          <p:spPr>
            <a:xfrm>
              <a:off x="3491880" y="1444094"/>
              <a:ext cx="1152128" cy="338554"/>
            </a:xfrm>
            <a:prstGeom prst="rect">
              <a:avLst/>
            </a:prstGeom>
            <a:ln>
              <a:solidFill>
                <a:schemeClr val="tx1"/>
              </a:solidFill>
            </a:ln>
          </p:spPr>
          <p:txBody>
            <a:bodyPr wrap="square">
              <a:spAutoFit/>
            </a:bodyPr>
            <a:lstStyle/>
            <a:p>
              <a:pPr algn="ctr"/>
              <a:r>
                <a:rPr lang="en-US" altLang="zh-CN" sz="1600" i="1" dirty="0" smtClean="0">
                  <a:solidFill>
                    <a:srgbClr val="00B050"/>
                  </a:solidFill>
                  <a:latin typeface="Times New Roman" pitchFamily="18" charset="0"/>
                  <a:ea typeface="楷体" pitchFamily="49" charset="-122"/>
                  <a:cs typeface="Times New Roman" pitchFamily="18" charset="0"/>
                </a:rPr>
                <a:t>Workload</a:t>
              </a:r>
              <a:endParaRPr lang="en-US" altLang="zh-CN" sz="1600" dirty="0" smtClean="0">
                <a:solidFill>
                  <a:srgbClr val="00B050"/>
                </a:solidFill>
                <a:latin typeface="Times New Roman" pitchFamily="18" charset="0"/>
                <a:ea typeface="楷体" pitchFamily="49" charset="-122"/>
                <a:cs typeface="Times New Roman" pitchFamily="18" charset="0"/>
              </a:endParaRPr>
            </a:p>
          </p:txBody>
        </p:sp>
        <p:sp>
          <p:nvSpPr>
            <p:cNvPr id="37" name="矩形 36"/>
            <p:cNvSpPr/>
            <p:nvPr/>
          </p:nvSpPr>
          <p:spPr>
            <a:xfrm>
              <a:off x="3491880" y="1784470"/>
              <a:ext cx="1152128" cy="338554"/>
            </a:xfrm>
            <a:prstGeom prst="rect">
              <a:avLst/>
            </a:prstGeom>
            <a:ln>
              <a:solidFill>
                <a:schemeClr val="tx1"/>
              </a:solidFill>
            </a:ln>
          </p:spPr>
          <p:txBody>
            <a:bodyPr wrap="square">
              <a:spAutoFit/>
            </a:bodyPr>
            <a:lstStyle/>
            <a:p>
              <a:pPr algn="ctr"/>
              <a:r>
                <a:rPr lang="en-US" altLang="zh-CN" sz="1600" i="1" dirty="0" err="1" smtClean="0">
                  <a:solidFill>
                    <a:srgbClr val="00B050"/>
                  </a:solidFill>
                  <a:latin typeface="Times New Roman" pitchFamily="18" charset="0"/>
                  <a:ea typeface="楷体" pitchFamily="49" charset="-122"/>
                  <a:cs typeface="Times New Roman" pitchFamily="18" charset="0"/>
                </a:rPr>
                <a:t>Datanode</a:t>
              </a:r>
              <a:endParaRPr lang="en-US" altLang="zh-CN" sz="1600" dirty="0" smtClean="0">
                <a:solidFill>
                  <a:srgbClr val="00B050"/>
                </a:solidFill>
                <a:latin typeface="Times New Roman" pitchFamily="18" charset="0"/>
                <a:ea typeface="楷体" pitchFamily="49" charset="-122"/>
                <a:cs typeface="Times New Roman" pitchFamily="18" charset="0"/>
              </a:endParaRPr>
            </a:p>
          </p:txBody>
        </p:sp>
        <p:sp>
          <p:nvSpPr>
            <p:cNvPr id="51" name="矩形 50"/>
            <p:cNvSpPr/>
            <p:nvPr/>
          </p:nvSpPr>
          <p:spPr>
            <a:xfrm>
              <a:off x="4572000" y="1464932"/>
              <a:ext cx="3168352" cy="307777"/>
            </a:xfrm>
            <a:prstGeom prst="rect">
              <a:avLst/>
            </a:prstGeom>
          </p:spPr>
          <p:txBody>
            <a:bodyPr wrap="square">
              <a:spAutoFit/>
            </a:bodyPr>
            <a:lstStyle/>
            <a:p>
              <a:r>
                <a:rPr lang="en-US" altLang="zh-CN" sz="1400" dirty="0">
                  <a:latin typeface="Times New Roman" pitchFamily="18" charset="0"/>
                  <a:ea typeface="楷体" pitchFamily="49" charset="-122"/>
                  <a:cs typeface="Times New Roman" pitchFamily="18" charset="0"/>
                </a:rPr>
                <a:t>collected </a:t>
              </a:r>
              <a:r>
                <a:rPr lang="en-US" altLang="zh-CN" sz="1400" dirty="0" smtClean="0">
                  <a:latin typeface="Times New Roman" pitchFamily="18" charset="0"/>
                  <a:ea typeface="楷体" pitchFamily="49" charset="-122"/>
                  <a:cs typeface="Times New Roman" pitchFamily="18" charset="0"/>
                </a:rPr>
                <a:t>under different </a:t>
              </a:r>
              <a:r>
                <a:rPr lang="en-US" altLang="zh-CN" sz="1400" dirty="0">
                  <a:latin typeface="Times New Roman" pitchFamily="18" charset="0"/>
                  <a:ea typeface="楷体" pitchFamily="49" charset="-122"/>
                  <a:cs typeface="Times New Roman" pitchFamily="18" charset="0"/>
                </a:rPr>
                <a:t>workload speeds</a:t>
              </a:r>
              <a:endParaRPr lang="zh-CN" altLang="en-US" sz="1400" dirty="0">
                <a:latin typeface="Times New Roman" pitchFamily="18" charset="0"/>
                <a:ea typeface="楷体" pitchFamily="49" charset="-122"/>
                <a:cs typeface="Times New Roman" pitchFamily="18" charset="0"/>
              </a:endParaRPr>
            </a:p>
          </p:txBody>
        </p:sp>
        <p:sp>
          <p:nvSpPr>
            <p:cNvPr id="52" name="矩形 51"/>
            <p:cNvSpPr/>
            <p:nvPr/>
          </p:nvSpPr>
          <p:spPr>
            <a:xfrm>
              <a:off x="4572000" y="1799858"/>
              <a:ext cx="3168352" cy="307777"/>
            </a:xfrm>
            <a:prstGeom prst="rect">
              <a:avLst/>
            </a:prstGeom>
          </p:spPr>
          <p:txBody>
            <a:bodyPr wrap="square">
              <a:spAutoFit/>
            </a:bodyPr>
            <a:lstStyle/>
            <a:p>
              <a:r>
                <a:rPr lang="en-US" altLang="zh-CN" sz="1400" dirty="0">
                  <a:latin typeface="Times New Roman" pitchFamily="18" charset="0"/>
                  <a:ea typeface="楷体" pitchFamily="49" charset="-122"/>
                  <a:cs typeface="Times New Roman" pitchFamily="18" charset="0"/>
                </a:rPr>
                <a:t>collected </a:t>
              </a:r>
              <a:r>
                <a:rPr lang="en-US" altLang="zh-CN" sz="1400" dirty="0" smtClean="0">
                  <a:latin typeface="Times New Roman" pitchFamily="18" charset="0"/>
                  <a:ea typeface="楷体" pitchFamily="49" charset="-122"/>
                  <a:cs typeface="Times New Roman" pitchFamily="18" charset="0"/>
                </a:rPr>
                <a:t>with various cluster sizes</a:t>
              </a:r>
              <a:endParaRPr lang="zh-CN" altLang="en-US" sz="1400" dirty="0">
                <a:latin typeface="Times New Roman" pitchFamily="18" charset="0"/>
                <a:ea typeface="楷体" pitchFamily="49" charset="-122"/>
                <a:cs typeface="Times New Roman" pitchFamily="18" charset="0"/>
              </a:endParaRPr>
            </a:p>
          </p:txBody>
        </p:sp>
      </p:grpSp>
      <p:grpSp>
        <p:nvGrpSpPr>
          <p:cNvPr id="60" name="组合 59"/>
          <p:cNvGrpSpPr/>
          <p:nvPr/>
        </p:nvGrpSpPr>
        <p:grpSpPr>
          <a:xfrm>
            <a:off x="2627784" y="2720043"/>
            <a:ext cx="4464496" cy="1357029"/>
            <a:chOff x="3497307" y="2687363"/>
            <a:chExt cx="4464496" cy="1357029"/>
          </a:xfrm>
        </p:grpSpPr>
        <p:sp>
          <p:nvSpPr>
            <p:cNvPr id="39" name="矩形 38"/>
            <p:cNvSpPr/>
            <p:nvPr/>
          </p:nvSpPr>
          <p:spPr>
            <a:xfrm>
              <a:off x="3497307" y="2687363"/>
              <a:ext cx="1152128" cy="338554"/>
            </a:xfrm>
            <a:prstGeom prst="rect">
              <a:avLst/>
            </a:prstGeom>
            <a:ln>
              <a:solidFill>
                <a:schemeClr val="tx1"/>
              </a:solidFill>
            </a:ln>
          </p:spPr>
          <p:txBody>
            <a:bodyPr wrap="square">
              <a:spAutoFit/>
            </a:bodyPr>
            <a:lstStyle/>
            <a:p>
              <a:pPr algn="ctr"/>
              <a:r>
                <a:rPr lang="en-US" altLang="zh-CN" sz="1600" i="1" dirty="0" smtClean="0">
                  <a:solidFill>
                    <a:srgbClr val="FF0000"/>
                  </a:solidFill>
                  <a:latin typeface="Times New Roman" pitchFamily="18" charset="0"/>
                  <a:ea typeface="楷体" pitchFamily="49" charset="-122"/>
                  <a:cs typeface="Times New Roman" pitchFamily="18" charset="0"/>
                </a:rPr>
                <a:t>Process</a:t>
              </a:r>
              <a:endParaRPr lang="en-US" altLang="zh-CN" sz="1600" dirty="0" smtClean="0">
                <a:solidFill>
                  <a:srgbClr val="FF0000"/>
                </a:solidFill>
                <a:latin typeface="Times New Roman" pitchFamily="18" charset="0"/>
                <a:ea typeface="楷体" pitchFamily="49" charset="-122"/>
                <a:cs typeface="Times New Roman" pitchFamily="18" charset="0"/>
              </a:endParaRPr>
            </a:p>
          </p:txBody>
        </p:sp>
        <p:sp>
          <p:nvSpPr>
            <p:cNvPr id="40" name="矩形 39"/>
            <p:cNvSpPr/>
            <p:nvPr/>
          </p:nvSpPr>
          <p:spPr>
            <a:xfrm>
              <a:off x="3497307" y="3027739"/>
              <a:ext cx="1152128" cy="338554"/>
            </a:xfrm>
            <a:prstGeom prst="rect">
              <a:avLst/>
            </a:prstGeom>
            <a:ln>
              <a:solidFill>
                <a:schemeClr val="tx1"/>
              </a:solidFill>
            </a:ln>
          </p:spPr>
          <p:txBody>
            <a:bodyPr wrap="square">
              <a:spAutoFit/>
            </a:bodyPr>
            <a:lstStyle/>
            <a:p>
              <a:pPr algn="ctr"/>
              <a:r>
                <a:rPr lang="en-US" altLang="zh-CN" sz="1600" i="1" dirty="0" smtClean="0">
                  <a:solidFill>
                    <a:srgbClr val="FF0000"/>
                  </a:solidFill>
                  <a:latin typeface="Times New Roman" pitchFamily="18" charset="0"/>
                  <a:ea typeface="楷体" pitchFamily="49" charset="-122"/>
                  <a:cs typeface="Times New Roman" pitchFamily="18" charset="0"/>
                </a:rPr>
                <a:t>Network</a:t>
              </a:r>
              <a:endParaRPr lang="en-US" altLang="zh-CN" sz="1600" dirty="0" smtClean="0">
                <a:solidFill>
                  <a:srgbClr val="FF0000"/>
                </a:solidFill>
                <a:latin typeface="Times New Roman" pitchFamily="18" charset="0"/>
                <a:ea typeface="楷体" pitchFamily="49" charset="-122"/>
                <a:cs typeface="Times New Roman" pitchFamily="18" charset="0"/>
              </a:endParaRPr>
            </a:p>
          </p:txBody>
        </p:sp>
        <p:sp>
          <p:nvSpPr>
            <p:cNvPr id="41" name="矩形 40"/>
            <p:cNvSpPr/>
            <p:nvPr/>
          </p:nvSpPr>
          <p:spPr>
            <a:xfrm>
              <a:off x="3497307" y="3365462"/>
              <a:ext cx="1152128" cy="338554"/>
            </a:xfrm>
            <a:prstGeom prst="rect">
              <a:avLst/>
            </a:prstGeom>
            <a:ln>
              <a:solidFill>
                <a:schemeClr val="tx1"/>
              </a:solidFill>
            </a:ln>
          </p:spPr>
          <p:txBody>
            <a:bodyPr wrap="square">
              <a:spAutoFit/>
            </a:bodyPr>
            <a:lstStyle/>
            <a:p>
              <a:pPr algn="ctr"/>
              <a:r>
                <a:rPr lang="en-US" altLang="zh-CN" sz="1600" i="1" dirty="0" smtClean="0">
                  <a:solidFill>
                    <a:srgbClr val="FF0000"/>
                  </a:solidFill>
                  <a:latin typeface="Times New Roman" pitchFamily="18" charset="0"/>
                  <a:ea typeface="楷体" pitchFamily="49" charset="-122"/>
                  <a:cs typeface="Times New Roman" pitchFamily="18" charset="0"/>
                </a:rPr>
                <a:t>Data</a:t>
              </a:r>
              <a:endParaRPr lang="en-US" altLang="zh-CN" sz="1600" dirty="0" smtClean="0">
                <a:solidFill>
                  <a:srgbClr val="FF0000"/>
                </a:solidFill>
                <a:latin typeface="Times New Roman" pitchFamily="18" charset="0"/>
                <a:ea typeface="楷体" pitchFamily="49" charset="-122"/>
                <a:cs typeface="Times New Roman" pitchFamily="18" charset="0"/>
              </a:endParaRPr>
            </a:p>
          </p:txBody>
        </p:sp>
        <p:sp>
          <p:nvSpPr>
            <p:cNvPr id="42" name="矩形 41"/>
            <p:cNvSpPr/>
            <p:nvPr/>
          </p:nvSpPr>
          <p:spPr>
            <a:xfrm>
              <a:off x="3497307" y="3705838"/>
              <a:ext cx="1152128" cy="338554"/>
            </a:xfrm>
            <a:prstGeom prst="rect">
              <a:avLst/>
            </a:prstGeom>
            <a:ln>
              <a:solidFill>
                <a:schemeClr val="tx1"/>
              </a:solidFill>
            </a:ln>
          </p:spPr>
          <p:txBody>
            <a:bodyPr wrap="square">
              <a:spAutoFit/>
            </a:bodyPr>
            <a:lstStyle/>
            <a:p>
              <a:pPr algn="ctr"/>
              <a:r>
                <a:rPr lang="en-US" altLang="zh-CN" sz="1600" i="1" dirty="0" smtClean="0">
                  <a:solidFill>
                    <a:srgbClr val="FF0000"/>
                  </a:solidFill>
                  <a:latin typeface="Times New Roman" pitchFamily="18" charset="0"/>
                  <a:ea typeface="楷体" pitchFamily="49" charset="-122"/>
                  <a:cs typeface="Times New Roman" pitchFamily="18" charset="0"/>
                </a:rPr>
                <a:t>System</a:t>
              </a:r>
              <a:endParaRPr lang="en-US" altLang="zh-CN" sz="1600" dirty="0" smtClean="0">
                <a:solidFill>
                  <a:srgbClr val="FF0000"/>
                </a:solidFill>
                <a:latin typeface="Times New Roman" pitchFamily="18" charset="0"/>
                <a:ea typeface="楷体" pitchFamily="49" charset="-122"/>
                <a:cs typeface="Times New Roman" pitchFamily="18" charset="0"/>
              </a:endParaRPr>
            </a:p>
          </p:txBody>
        </p:sp>
        <p:sp>
          <p:nvSpPr>
            <p:cNvPr id="53" name="矩形 52"/>
            <p:cNvSpPr/>
            <p:nvPr/>
          </p:nvSpPr>
          <p:spPr>
            <a:xfrm>
              <a:off x="4577427" y="2702751"/>
              <a:ext cx="3168352" cy="307777"/>
            </a:xfrm>
            <a:prstGeom prst="rect">
              <a:avLst/>
            </a:prstGeom>
          </p:spPr>
          <p:txBody>
            <a:bodyPr wrap="square">
              <a:spAutoFit/>
            </a:bodyPr>
            <a:lstStyle/>
            <a:p>
              <a:r>
                <a:rPr lang="en-US" altLang="zh-CN" sz="1400" dirty="0" smtClean="0">
                  <a:latin typeface="Times New Roman" pitchFamily="18" charset="0"/>
                  <a:ea typeface="楷体" pitchFamily="49" charset="-122"/>
                  <a:cs typeface="Times New Roman" pitchFamily="18" charset="0"/>
                </a:rPr>
                <a:t>affect the processes on HDFS nodes</a:t>
              </a:r>
              <a:endParaRPr lang="zh-CN" altLang="en-US" sz="1400" dirty="0">
                <a:latin typeface="Times New Roman" pitchFamily="18" charset="0"/>
                <a:ea typeface="楷体" pitchFamily="49" charset="-122"/>
                <a:cs typeface="Times New Roman" pitchFamily="18" charset="0"/>
              </a:endParaRPr>
            </a:p>
          </p:txBody>
        </p:sp>
        <p:sp>
          <p:nvSpPr>
            <p:cNvPr id="54" name="矩形 53"/>
            <p:cNvSpPr/>
            <p:nvPr/>
          </p:nvSpPr>
          <p:spPr>
            <a:xfrm>
              <a:off x="4577427" y="3369123"/>
              <a:ext cx="3168352" cy="307777"/>
            </a:xfrm>
            <a:prstGeom prst="rect">
              <a:avLst/>
            </a:prstGeom>
          </p:spPr>
          <p:txBody>
            <a:bodyPr wrap="square">
              <a:spAutoFit/>
            </a:bodyPr>
            <a:lstStyle/>
            <a:p>
              <a:r>
                <a:rPr lang="en-US" altLang="zh-CN" sz="1400" dirty="0" smtClean="0">
                  <a:latin typeface="Times New Roman" pitchFamily="18" charset="0"/>
                  <a:ea typeface="楷体" pitchFamily="49" charset="-122"/>
                  <a:cs typeface="Times New Roman" pitchFamily="18" charset="0"/>
                </a:rPr>
                <a:t>introduce errors in the data on </a:t>
              </a:r>
              <a:r>
                <a:rPr lang="en-US" altLang="zh-CN" sz="1400" dirty="0" err="1" smtClean="0">
                  <a:latin typeface="Times New Roman" pitchFamily="18" charset="0"/>
                  <a:ea typeface="楷体" pitchFamily="49" charset="-122"/>
                  <a:cs typeface="Times New Roman" pitchFamily="18" charset="0"/>
                </a:rPr>
                <a:t>datanodes</a:t>
              </a:r>
              <a:endParaRPr lang="zh-CN" altLang="en-US" sz="1400" dirty="0">
                <a:latin typeface="Times New Roman" pitchFamily="18" charset="0"/>
                <a:ea typeface="楷体" pitchFamily="49" charset="-122"/>
                <a:cs typeface="Times New Roman" pitchFamily="18" charset="0"/>
              </a:endParaRPr>
            </a:p>
          </p:txBody>
        </p:sp>
        <p:sp>
          <p:nvSpPr>
            <p:cNvPr id="55" name="矩形 54"/>
            <p:cNvSpPr/>
            <p:nvPr/>
          </p:nvSpPr>
          <p:spPr>
            <a:xfrm>
              <a:off x="4577427" y="3040207"/>
              <a:ext cx="3384376" cy="307777"/>
            </a:xfrm>
            <a:prstGeom prst="rect">
              <a:avLst/>
            </a:prstGeom>
          </p:spPr>
          <p:txBody>
            <a:bodyPr wrap="square">
              <a:spAutoFit/>
            </a:bodyPr>
            <a:lstStyle/>
            <a:p>
              <a:r>
                <a:rPr lang="en-US" altLang="zh-CN" sz="1400" dirty="0" smtClean="0">
                  <a:latin typeface="Times New Roman" pitchFamily="18" charset="0"/>
                  <a:ea typeface="楷体" pitchFamily="49" charset="-122"/>
                  <a:cs typeface="Times New Roman" pitchFamily="18" charset="0"/>
                </a:rPr>
                <a:t>bring anarchies to the network in  the cluster</a:t>
              </a:r>
              <a:endParaRPr lang="zh-CN" altLang="en-US" sz="1400" dirty="0">
                <a:latin typeface="Times New Roman" pitchFamily="18" charset="0"/>
                <a:ea typeface="楷体" pitchFamily="49" charset="-122"/>
                <a:cs typeface="Times New Roman" pitchFamily="18" charset="0"/>
              </a:endParaRPr>
            </a:p>
          </p:txBody>
        </p:sp>
        <p:sp>
          <p:nvSpPr>
            <p:cNvPr id="56" name="矩形 55"/>
            <p:cNvSpPr/>
            <p:nvPr/>
          </p:nvSpPr>
          <p:spPr>
            <a:xfrm>
              <a:off x="4577427" y="3721226"/>
              <a:ext cx="3168352" cy="307777"/>
            </a:xfrm>
            <a:prstGeom prst="rect">
              <a:avLst/>
            </a:prstGeom>
          </p:spPr>
          <p:txBody>
            <a:bodyPr wrap="square">
              <a:spAutoFit/>
            </a:bodyPr>
            <a:lstStyle/>
            <a:p>
              <a:r>
                <a:rPr lang="en-US" altLang="zh-CN" sz="1400" dirty="0" smtClean="0">
                  <a:latin typeface="Times New Roman" pitchFamily="18" charset="0"/>
                  <a:ea typeface="楷体" pitchFamily="49" charset="-122"/>
                  <a:cs typeface="Times New Roman" pitchFamily="18" charset="0"/>
                </a:rPr>
                <a:t>inject faults to OSs of the HDFS nodes</a:t>
              </a:r>
              <a:endParaRPr lang="zh-CN" altLang="en-US" sz="1400" dirty="0">
                <a:latin typeface="Times New Roman" pitchFamily="18" charset="0"/>
                <a:ea typeface="楷体" pitchFamily="49" charset="-122"/>
                <a:cs typeface="Times New Roman" pitchFamily="18" charset="0"/>
              </a:endParaRPr>
            </a:p>
          </p:txBody>
        </p:sp>
      </p:grpSp>
      <p:grpSp>
        <p:nvGrpSpPr>
          <p:cNvPr id="59" name="组合 58"/>
          <p:cNvGrpSpPr/>
          <p:nvPr/>
        </p:nvGrpSpPr>
        <p:grpSpPr>
          <a:xfrm>
            <a:off x="2614975" y="4766294"/>
            <a:ext cx="4261281" cy="678930"/>
            <a:chOff x="3497307" y="4632110"/>
            <a:chExt cx="4261281" cy="678930"/>
          </a:xfrm>
        </p:grpSpPr>
        <p:sp>
          <p:nvSpPr>
            <p:cNvPr id="43" name="矩形 42"/>
            <p:cNvSpPr/>
            <p:nvPr/>
          </p:nvSpPr>
          <p:spPr>
            <a:xfrm>
              <a:off x="3497307" y="4632110"/>
              <a:ext cx="1164937" cy="338554"/>
            </a:xfrm>
            <a:prstGeom prst="rect">
              <a:avLst/>
            </a:prstGeom>
            <a:ln>
              <a:solidFill>
                <a:schemeClr val="tx1"/>
              </a:solidFill>
            </a:ln>
          </p:spPr>
          <p:txBody>
            <a:bodyPr wrap="square">
              <a:spAutoFit/>
            </a:bodyPr>
            <a:lstStyle/>
            <a:p>
              <a:pPr algn="ctr"/>
              <a:r>
                <a:rPr lang="en-US" altLang="zh-CN" sz="1600" i="1" dirty="0">
                  <a:solidFill>
                    <a:srgbClr val="0070C0"/>
                  </a:solidFill>
                  <a:latin typeface="Times New Roman" pitchFamily="18" charset="0"/>
                  <a:ea typeface="楷体" pitchFamily="49" charset="-122"/>
                  <a:cs typeface="Times New Roman" pitchFamily="18" charset="0"/>
                </a:rPr>
                <a:t>Single</a:t>
              </a:r>
            </a:p>
          </p:txBody>
        </p:sp>
        <p:sp>
          <p:nvSpPr>
            <p:cNvPr id="44" name="矩形 43"/>
            <p:cNvSpPr/>
            <p:nvPr/>
          </p:nvSpPr>
          <p:spPr>
            <a:xfrm>
              <a:off x="3497307" y="4972486"/>
              <a:ext cx="1164937" cy="338554"/>
            </a:xfrm>
            <a:prstGeom prst="rect">
              <a:avLst/>
            </a:prstGeom>
            <a:ln>
              <a:solidFill>
                <a:schemeClr val="tx1"/>
              </a:solidFill>
            </a:ln>
          </p:spPr>
          <p:txBody>
            <a:bodyPr wrap="square">
              <a:spAutoFit/>
            </a:bodyPr>
            <a:lstStyle/>
            <a:p>
              <a:pPr algn="ctr"/>
              <a:r>
                <a:rPr lang="en-US" altLang="zh-CN" sz="1600" i="1" dirty="0">
                  <a:solidFill>
                    <a:srgbClr val="0070C0"/>
                  </a:solidFill>
                  <a:latin typeface="Times New Roman" pitchFamily="18" charset="0"/>
                  <a:ea typeface="楷体" pitchFamily="49" charset="-122"/>
                  <a:cs typeface="Times New Roman" pitchFamily="18" charset="0"/>
                </a:rPr>
                <a:t>All</a:t>
              </a:r>
            </a:p>
          </p:txBody>
        </p:sp>
        <p:sp>
          <p:nvSpPr>
            <p:cNvPr id="57" name="矩形 56"/>
            <p:cNvSpPr/>
            <p:nvPr/>
          </p:nvSpPr>
          <p:spPr>
            <a:xfrm>
              <a:off x="4590236" y="4647498"/>
              <a:ext cx="3168352" cy="307777"/>
            </a:xfrm>
            <a:prstGeom prst="rect">
              <a:avLst/>
            </a:prstGeom>
          </p:spPr>
          <p:txBody>
            <a:bodyPr wrap="square">
              <a:spAutoFit/>
            </a:bodyPr>
            <a:lstStyle/>
            <a:p>
              <a:r>
                <a:rPr lang="en-US" altLang="zh-CN" sz="1400" dirty="0" smtClean="0">
                  <a:latin typeface="Times New Roman" pitchFamily="18" charset="0"/>
                  <a:ea typeface="楷体" pitchFamily="49" charset="-122"/>
                  <a:cs typeface="Times New Roman" pitchFamily="18" charset="0"/>
                </a:rPr>
                <a:t>faults are chosen from a single fault type</a:t>
              </a:r>
              <a:endParaRPr lang="zh-CN" altLang="en-US" sz="1400" dirty="0">
                <a:latin typeface="Times New Roman" pitchFamily="18" charset="0"/>
                <a:ea typeface="楷体" pitchFamily="49" charset="-122"/>
                <a:cs typeface="Times New Roman" pitchFamily="18" charset="0"/>
              </a:endParaRPr>
            </a:p>
          </p:txBody>
        </p:sp>
        <p:sp>
          <p:nvSpPr>
            <p:cNvPr id="58" name="矩形 57"/>
            <p:cNvSpPr/>
            <p:nvPr/>
          </p:nvSpPr>
          <p:spPr>
            <a:xfrm>
              <a:off x="4590236" y="4986909"/>
              <a:ext cx="3168352" cy="307777"/>
            </a:xfrm>
            <a:prstGeom prst="rect">
              <a:avLst/>
            </a:prstGeom>
          </p:spPr>
          <p:txBody>
            <a:bodyPr wrap="square">
              <a:spAutoFit/>
            </a:bodyPr>
            <a:lstStyle/>
            <a:p>
              <a:r>
                <a:rPr lang="en-US" altLang="zh-CN" sz="1400" dirty="0" smtClean="0">
                  <a:latin typeface="Times New Roman" pitchFamily="18" charset="0"/>
                  <a:ea typeface="楷体" pitchFamily="49" charset="-122"/>
                  <a:cs typeface="Times New Roman" pitchFamily="18" charset="0"/>
                </a:rPr>
                <a:t>faults are chosen from all the four types</a:t>
              </a:r>
              <a:endParaRPr lang="zh-CN" altLang="en-US" sz="1400" dirty="0">
                <a:latin typeface="Times New Roman" pitchFamily="18" charset="0"/>
                <a:ea typeface="楷体" pitchFamily="49" charset="-122"/>
                <a:cs typeface="Times New Roman" pitchFamily="18" charset="0"/>
              </a:endParaRPr>
            </a:p>
          </p:txBody>
        </p:sp>
      </p:grpSp>
      <p:sp>
        <p:nvSpPr>
          <p:cNvPr id="65" name="矩形 64"/>
          <p:cNvSpPr/>
          <p:nvPr/>
        </p:nvSpPr>
        <p:spPr>
          <a:xfrm>
            <a:off x="7020272" y="1538208"/>
            <a:ext cx="1470799" cy="738664"/>
          </a:xfrm>
          <a:prstGeom prst="rect">
            <a:avLst/>
          </a:prstGeom>
        </p:spPr>
        <p:txBody>
          <a:bodyPr wrap="square">
            <a:spAutoFit/>
          </a:bodyPr>
          <a:lstStyle/>
          <a:p>
            <a:r>
              <a:rPr lang="en-US" altLang="zh-CN" sz="1400" dirty="0" smtClean="0">
                <a:latin typeface="Times New Roman" pitchFamily="18" charset="0"/>
                <a:ea typeface="楷体" pitchFamily="49" charset="-122"/>
                <a:cs typeface="Times New Roman" pitchFamily="18" charset="0"/>
              </a:rPr>
              <a:t>considering different </a:t>
            </a:r>
            <a:r>
              <a:rPr lang="en-US" altLang="zh-CN" sz="1400" dirty="0"/>
              <a:t>requests, </a:t>
            </a:r>
            <a:r>
              <a:rPr lang="en-US" altLang="zh-CN" sz="1400" i="1" dirty="0" smtClean="0"/>
              <a:t>etc</a:t>
            </a:r>
            <a:r>
              <a:rPr lang="en-US" altLang="zh-CN" sz="1400" dirty="0"/>
              <a:t>.</a:t>
            </a:r>
            <a:endParaRPr lang="zh-CN" altLang="en-US" sz="1400" dirty="0">
              <a:latin typeface="Times New Roman" pitchFamily="18" charset="0"/>
              <a:ea typeface="楷体" pitchFamily="49" charset="-122"/>
              <a:cs typeface="Times New Roman" pitchFamily="18" charset="0"/>
            </a:endParaRPr>
          </a:p>
        </p:txBody>
      </p:sp>
      <p:sp>
        <p:nvSpPr>
          <p:cNvPr id="66" name="矩形 65"/>
          <p:cNvSpPr/>
          <p:nvPr/>
        </p:nvSpPr>
        <p:spPr>
          <a:xfrm>
            <a:off x="7020272" y="2906941"/>
            <a:ext cx="1470799" cy="954107"/>
          </a:xfrm>
          <a:prstGeom prst="rect">
            <a:avLst/>
          </a:prstGeom>
        </p:spPr>
        <p:txBody>
          <a:bodyPr wrap="square">
            <a:spAutoFit/>
          </a:bodyPr>
          <a:lstStyle/>
          <a:p>
            <a:r>
              <a:rPr lang="en-US" altLang="zh-CN" sz="1400" dirty="0" smtClean="0">
                <a:latin typeface="Times New Roman" pitchFamily="18" charset="0"/>
                <a:ea typeface="楷体" pitchFamily="49" charset="-122"/>
                <a:cs typeface="Times New Roman" pitchFamily="18" charset="0"/>
              </a:rPr>
              <a:t>considering different </a:t>
            </a:r>
            <a:r>
              <a:rPr lang="en-US" altLang="zh-CN" sz="1400" dirty="0"/>
              <a:t>requests, </a:t>
            </a:r>
            <a:r>
              <a:rPr lang="en-US" altLang="zh-CN" sz="1400" dirty="0" smtClean="0"/>
              <a:t>number of faulty nodes, </a:t>
            </a:r>
            <a:r>
              <a:rPr lang="en-US" altLang="zh-CN" sz="1400" i="1" dirty="0"/>
              <a:t>etc</a:t>
            </a:r>
            <a:r>
              <a:rPr lang="en-US" altLang="zh-CN" sz="1400" dirty="0"/>
              <a:t>.</a:t>
            </a:r>
            <a:endParaRPr lang="zh-CN" altLang="en-US" sz="1400" dirty="0">
              <a:latin typeface="Times New Roman" pitchFamily="18" charset="0"/>
              <a:ea typeface="楷体" pitchFamily="49" charset="-122"/>
              <a:cs typeface="Times New Roman" pitchFamily="18" charset="0"/>
            </a:endParaRPr>
          </a:p>
        </p:txBody>
      </p:sp>
      <p:sp>
        <p:nvSpPr>
          <p:cNvPr id="67" name="矩形 66"/>
          <p:cNvSpPr/>
          <p:nvPr/>
        </p:nvSpPr>
        <p:spPr>
          <a:xfrm>
            <a:off x="7068576" y="4849996"/>
            <a:ext cx="1470799" cy="523220"/>
          </a:xfrm>
          <a:prstGeom prst="rect">
            <a:avLst/>
          </a:prstGeom>
        </p:spPr>
        <p:txBody>
          <a:bodyPr wrap="square">
            <a:spAutoFit/>
          </a:bodyPr>
          <a:lstStyle/>
          <a:p>
            <a:r>
              <a:rPr lang="en-US" altLang="zh-CN" sz="1400" dirty="0" smtClean="0">
                <a:latin typeface="Times New Roman" pitchFamily="18" charset="0"/>
                <a:ea typeface="楷体" pitchFamily="49" charset="-122"/>
                <a:cs typeface="Times New Roman" pitchFamily="18" charset="0"/>
              </a:rPr>
              <a:t>repeat many times</a:t>
            </a:r>
            <a:endParaRPr lang="zh-CN" altLang="en-US" sz="1400" dirty="0">
              <a:latin typeface="Times New Roman" pitchFamily="18" charset="0"/>
              <a:ea typeface="楷体" pitchFamily="49" charset="-122"/>
              <a:cs typeface="Times New Roman" pitchFamily="18" charset="0"/>
            </a:endParaRPr>
          </a:p>
        </p:txBody>
      </p:sp>
      <p:grpSp>
        <p:nvGrpSpPr>
          <p:cNvPr id="86" name="组合 85"/>
          <p:cNvGrpSpPr/>
          <p:nvPr/>
        </p:nvGrpSpPr>
        <p:grpSpPr>
          <a:xfrm>
            <a:off x="539552" y="899428"/>
            <a:ext cx="1944216" cy="5121860"/>
            <a:chOff x="539552" y="899428"/>
            <a:chExt cx="1944216" cy="5121860"/>
          </a:xfrm>
        </p:grpSpPr>
        <p:sp>
          <p:nvSpPr>
            <p:cNvPr id="68" name="矩形 67"/>
            <p:cNvSpPr/>
            <p:nvPr/>
          </p:nvSpPr>
          <p:spPr>
            <a:xfrm>
              <a:off x="647564" y="1263620"/>
              <a:ext cx="1712670" cy="475766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45586" y="1608523"/>
              <a:ext cx="1296144" cy="338554"/>
            </a:xfrm>
            <a:prstGeom prst="rect">
              <a:avLst/>
            </a:prstGeom>
            <a:ln>
              <a:solidFill>
                <a:schemeClr val="tx1"/>
              </a:solidFill>
            </a:ln>
          </p:spPr>
          <p:txBody>
            <a:bodyPr wrap="square">
              <a:spAutoFit/>
            </a:bodyPr>
            <a:lstStyle/>
            <a:p>
              <a:pPr algn="ctr"/>
              <a:r>
                <a:rPr lang="en-US" altLang="zh-CN" sz="1600" i="1" dirty="0" smtClean="0">
                  <a:solidFill>
                    <a:srgbClr val="00B050"/>
                  </a:solidFill>
                  <a:latin typeface="Times New Roman" pitchFamily="18" charset="0"/>
                  <a:ea typeface="楷体" pitchFamily="49" charset="-122"/>
                  <a:cs typeface="Times New Roman" pitchFamily="18" charset="0"/>
                </a:rPr>
                <a:t>Normal</a:t>
              </a:r>
              <a:endParaRPr lang="en-US" altLang="zh-CN" sz="1600" dirty="0" smtClean="0">
                <a:solidFill>
                  <a:srgbClr val="00B050"/>
                </a:solidFill>
                <a:latin typeface="Times New Roman" pitchFamily="18" charset="0"/>
                <a:ea typeface="楷体" pitchFamily="49" charset="-122"/>
                <a:cs typeface="Times New Roman" pitchFamily="18" charset="0"/>
              </a:endParaRPr>
            </a:p>
          </p:txBody>
        </p:sp>
        <p:sp>
          <p:nvSpPr>
            <p:cNvPr id="7" name="矩形 6"/>
            <p:cNvSpPr/>
            <p:nvPr/>
          </p:nvSpPr>
          <p:spPr>
            <a:xfrm>
              <a:off x="827584" y="3183988"/>
              <a:ext cx="1296144" cy="338554"/>
            </a:xfrm>
            <a:prstGeom prst="rect">
              <a:avLst/>
            </a:prstGeom>
            <a:ln>
              <a:solidFill>
                <a:schemeClr val="tx1"/>
              </a:solidFill>
            </a:ln>
          </p:spPr>
          <p:txBody>
            <a:bodyPr wrap="square">
              <a:spAutoFit/>
            </a:bodyPr>
            <a:lstStyle/>
            <a:p>
              <a:pPr algn="ctr"/>
              <a:r>
                <a:rPr lang="en-US" altLang="zh-CN" sz="1600" i="1" dirty="0" smtClean="0">
                  <a:solidFill>
                    <a:srgbClr val="FF0000"/>
                  </a:solidFill>
                  <a:latin typeface="Times New Roman" pitchFamily="18" charset="0"/>
                  <a:ea typeface="楷体" pitchFamily="49" charset="-122"/>
                  <a:cs typeface="Times New Roman" pitchFamily="18" charset="0"/>
                </a:rPr>
                <a:t>Abnormal</a:t>
              </a:r>
              <a:endParaRPr lang="zh-CN" altLang="en-US" sz="1600" dirty="0">
                <a:solidFill>
                  <a:srgbClr val="FF0000"/>
                </a:solidFill>
                <a:latin typeface="Times New Roman" pitchFamily="18" charset="0"/>
                <a:ea typeface="楷体" pitchFamily="49" charset="-122"/>
                <a:cs typeface="Times New Roman" pitchFamily="18" charset="0"/>
              </a:endParaRPr>
            </a:p>
          </p:txBody>
        </p:sp>
        <p:sp>
          <p:nvSpPr>
            <p:cNvPr id="8" name="矩形 7"/>
            <p:cNvSpPr/>
            <p:nvPr/>
          </p:nvSpPr>
          <p:spPr>
            <a:xfrm>
              <a:off x="842078" y="4817632"/>
              <a:ext cx="1296144" cy="338554"/>
            </a:xfrm>
            <a:prstGeom prst="rect">
              <a:avLst/>
            </a:prstGeom>
            <a:ln>
              <a:solidFill>
                <a:schemeClr val="tx1"/>
              </a:solidFill>
            </a:ln>
          </p:spPr>
          <p:txBody>
            <a:bodyPr wrap="square">
              <a:spAutoFit/>
            </a:bodyPr>
            <a:lstStyle/>
            <a:p>
              <a:pPr algn="ctr"/>
              <a:r>
                <a:rPr lang="en-US" altLang="zh-CN" sz="1600" i="1" dirty="0" smtClean="0">
                  <a:solidFill>
                    <a:srgbClr val="0070C0"/>
                  </a:solidFill>
                  <a:latin typeface="Times New Roman" pitchFamily="18" charset="0"/>
                  <a:ea typeface="楷体" pitchFamily="49" charset="-122"/>
                  <a:cs typeface="Times New Roman" pitchFamily="18" charset="0"/>
                </a:rPr>
                <a:t>Combination</a:t>
              </a:r>
              <a:endParaRPr lang="zh-CN" altLang="en-US" sz="1600" dirty="0">
                <a:solidFill>
                  <a:srgbClr val="0070C0"/>
                </a:solidFill>
                <a:latin typeface="Times New Roman" pitchFamily="18" charset="0"/>
                <a:ea typeface="楷体" pitchFamily="49" charset="-122"/>
                <a:cs typeface="Times New Roman" pitchFamily="18" charset="0"/>
              </a:endParaRPr>
            </a:p>
          </p:txBody>
        </p:sp>
        <p:sp>
          <p:nvSpPr>
            <p:cNvPr id="31" name="矩形 30"/>
            <p:cNvSpPr/>
            <p:nvPr/>
          </p:nvSpPr>
          <p:spPr>
            <a:xfrm>
              <a:off x="539552" y="1897668"/>
              <a:ext cx="1908212" cy="523220"/>
            </a:xfrm>
            <a:prstGeom prst="rect">
              <a:avLst/>
            </a:prstGeom>
          </p:spPr>
          <p:txBody>
            <a:bodyPr wrap="square">
              <a:spAutoFit/>
            </a:bodyPr>
            <a:lstStyle/>
            <a:p>
              <a:pPr algn="ctr"/>
              <a:r>
                <a:rPr lang="en-US" altLang="zh-CN" sz="1400" dirty="0">
                  <a:latin typeface="Times New Roman" pitchFamily="18" charset="0"/>
                  <a:ea typeface="楷体" pitchFamily="49" charset="-122"/>
                  <a:cs typeface="Times New Roman" pitchFamily="18" charset="0"/>
                </a:rPr>
                <a:t>collected when </a:t>
              </a:r>
              <a:r>
                <a:rPr lang="en-US" altLang="zh-CN" sz="1400" dirty="0" smtClean="0">
                  <a:latin typeface="Times New Roman" pitchFamily="18" charset="0"/>
                  <a:ea typeface="楷体" pitchFamily="49" charset="-122"/>
                  <a:cs typeface="Times New Roman" pitchFamily="18" charset="0"/>
                </a:rPr>
                <a:t>HDFS running </a:t>
              </a:r>
              <a:r>
                <a:rPr lang="en-US" altLang="zh-CN" sz="1400" dirty="0">
                  <a:latin typeface="Times New Roman" pitchFamily="18" charset="0"/>
                  <a:ea typeface="楷体" pitchFamily="49" charset="-122"/>
                  <a:cs typeface="Times New Roman" pitchFamily="18" charset="0"/>
                </a:rPr>
                <a:t>normally</a:t>
              </a:r>
              <a:endParaRPr lang="zh-CN" altLang="en-US" sz="1400" dirty="0">
                <a:latin typeface="Times New Roman" pitchFamily="18" charset="0"/>
                <a:ea typeface="楷体" pitchFamily="49" charset="-122"/>
                <a:cs typeface="Times New Roman" pitchFamily="18" charset="0"/>
              </a:endParaRPr>
            </a:p>
          </p:txBody>
        </p:sp>
        <p:sp>
          <p:nvSpPr>
            <p:cNvPr id="32" name="矩形 31"/>
            <p:cNvSpPr/>
            <p:nvPr/>
          </p:nvSpPr>
          <p:spPr>
            <a:xfrm>
              <a:off x="575556" y="3481844"/>
              <a:ext cx="1908212" cy="523220"/>
            </a:xfrm>
            <a:prstGeom prst="rect">
              <a:avLst/>
            </a:prstGeom>
          </p:spPr>
          <p:txBody>
            <a:bodyPr wrap="square">
              <a:spAutoFit/>
            </a:bodyPr>
            <a:lstStyle/>
            <a:p>
              <a:pPr algn="ctr"/>
              <a:r>
                <a:rPr lang="en-US" altLang="zh-CN" sz="1400" dirty="0" smtClean="0">
                  <a:latin typeface="Times New Roman" pitchFamily="18" charset="0"/>
                  <a:ea typeface="楷体" pitchFamily="49" charset="-122"/>
                  <a:cs typeface="Times New Roman" pitchFamily="18" charset="0"/>
                </a:rPr>
                <a:t>collected when a fault injected</a:t>
              </a:r>
              <a:endParaRPr lang="zh-CN" altLang="en-US" sz="1400" dirty="0">
                <a:latin typeface="Times New Roman" pitchFamily="18" charset="0"/>
                <a:ea typeface="楷体" pitchFamily="49" charset="-122"/>
                <a:cs typeface="Times New Roman" pitchFamily="18" charset="0"/>
              </a:endParaRPr>
            </a:p>
          </p:txBody>
        </p:sp>
        <p:sp>
          <p:nvSpPr>
            <p:cNvPr id="33" name="矩形 32"/>
            <p:cNvSpPr/>
            <p:nvPr/>
          </p:nvSpPr>
          <p:spPr>
            <a:xfrm>
              <a:off x="539552" y="5085184"/>
              <a:ext cx="1908212" cy="738664"/>
            </a:xfrm>
            <a:prstGeom prst="rect">
              <a:avLst/>
            </a:prstGeom>
          </p:spPr>
          <p:txBody>
            <a:bodyPr wrap="square">
              <a:spAutoFit/>
            </a:bodyPr>
            <a:lstStyle/>
            <a:p>
              <a:pPr algn="ctr"/>
              <a:r>
                <a:rPr lang="en-US" altLang="zh-CN" sz="1400" dirty="0" smtClean="0">
                  <a:latin typeface="Times New Roman" pitchFamily="18" charset="0"/>
                  <a:ea typeface="楷体" pitchFamily="49" charset="-122"/>
                  <a:cs typeface="Times New Roman" pitchFamily="18" charset="0"/>
                </a:rPr>
                <a:t>collected when faults are </a:t>
              </a:r>
              <a:r>
                <a:rPr lang="en-US" altLang="zh-CN" sz="1400" dirty="0">
                  <a:latin typeface="Times New Roman" pitchFamily="18" charset="0"/>
                  <a:ea typeface="楷体" pitchFamily="49" charset="-122"/>
                  <a:cs typeface="Times New Roman" pitchFamily="18" charset="0"/>
                </a:rPr>
                <a:t>randomly injected and later </a:t>
              </a:r>
              <a:r>
                <a:rPr lang="en-US" altLang="zh-CN" sz="1400" dirty="0" smtClean="0">
                  <a:latin typeface="Times New Roman" pitchFamily="18" charset="0"/>
                  <a:ea typeface="楷体" pitchFamily="49" charset="-122"/>
                  <a:cs typeface="Times New Roman" pitchFamily="18" charset="0"/>
                </a:rPr>
                <a:t>eliminated</a:t>
              </a:r>
              <a:endParaRPr lang="zh-CN" altLang="en-US" sz="1400" dirty="0">
                <a:latin typeface="Times New Roman" pitchFamily="18" charset="0"/>
                <a:ea typeface="楷体" pitchFamily="49" charset="-122"/>
                <a:cs typeface="Times New Roman" pitchFamily="18" charset="0"/>
              </a:endParaRPr>
            </a:p>
          </p:txBody>
        </p:sp>
        <p:sp>
          <p:nvSpPr>
            <p:cNvPr id="35" name="矩形 34"/>
            <p:cNvSpPr/>
            <p:nvPr/>
          </p:nvSpPr>
          <p:spPr>
            <a:xfrm>
              <a:off x="899592" y="899428"/>
              <a:ext cx="1296144" cy="369332"/>
            </a:xfrm>
            <a:prstGeom prst="rect">
              <a:avLst/>
            </a:prstGeom>
          </p:spPr>
          <p:txBody>
            <a:bodyPr wrap="square">
              <a:spAutoFit/>
            </a:bodyPr>
            <a:lstStyle/>
            <a:p>
              <a:pPr algn="ctr"/>
              <a:r>
                <a:rPr lang="en-US" altLang="zh-CN" b="1" dirty="0" smtClean="0">
                  <a:latin typeface="Times New Roman" pitchFamily="18" charset="0"/>
                  <a:ea typeface="楷体" pitchFamily="49" charset="-122"/>
                  <a:cs typeface="Times New Roman" pitchFamily="18" charset="0"/>
                </a:rPr>
                <a:t>Class</a:t>
              </a:r>
              <a:endParaRPr lang="zh-CN" altLang="en-US" b="1" dirty="0">
                <a:latin typeface="Times New Roman" pitchFamily="18" charset="0"/>
                <a:ea typeface="楷体" pitchFamily="49" charset="-122"/>
                <a:cs typeface="Times New Roman" pitchFamily="18" charset="0"/>
              </a:endParaRPr>
            </a:p>
          </p:txBody>
        </p:sp>
        <p:cxnSp>
          <p:nvCxnSpPr>
            <p:cNvPr id="72" name="直接连接符 71"/>
            <p:cNvCxnSpPr/>
            <p:nvPr/>
          </p:nvCxnSpPr>
          <p:spPr>
            <a:xfrm>
              <a:off x="647564" y="2492896"/>
              <a:ext cx="1723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71268" y="4365104"/>
              <a:ext cx="170016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灯片编号占位符 1"/>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35541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par>
                                <p:cTn id="31" presetID="1" presetClass="entr" presetSubtype="0" fill="hold" grpId="0" nodeType="withEffect">
                                  <p:stCondLst>
                                    <p:cond delay="500"/>
                                  </p:stCondLst>
                                  <p:childTnLst>
                                    <p:set>
                                      <p:cBhvr>
                                        <p:cTn id="32" dur="1" fill="hold">
                                          <p:stCondLst>
                                            <p:cond delay="0"/>
                                          </p:stCondLst>
                                        </p:cTn>
                                        <p:tgtEl>
                                          <p:spTgt spid="66"/>
                                        </p:tgtEl>
                                        <p:attrNameLst>
                                          <p:attrName>style.visibility</p:attrName>
                                        </p:attrNameLst>
                                      </p:cBhvr>
                                      <p:to>
                                        <p:strVal val="visible"/>
                                      </p:to>
                                    </p:set>
                                  </p:childTnLst>
                                </p:cTn>
                              </p:par>
                              <p:par>
                                <p:cTn id="33" presetID="1" presetClass="entr" presetSubtype="0" fill="hold" grpId="0" nodeType="withEffect">
                                  <p:stCondLst>
                                    <p:cond delay="1000"/>
                                  </p:stCondLst>
                                  <p:childTnLst>
                                    <p:set>
                                      <p:cBhvr>
                                        <p:cTn id="3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0"/>
            <a:ext cx="9144000" cy="836712"/>
          </a:xfrm>
        </p:spPr>
        <p:txBody>
          <a:bodyPr anchor="b" anchorCtr="1"/>
          <a:lstStyle/>
          <a:p>
            <a:r>
              <a:rPr lang="en-US" altLang="zh-CN" dirty="0" smtClean="0"/>
              <a:t>Details in Collection</a:t>
            </a:r>
            <a:endParaRPr lang="zh-CN" altLang="en-US" dirty="0"/>
          </a:p>
        </p:txBody>
      </p:sp>
      <p:grpSp>
        <p:nvGrpSpPr>
          <p:cNvPr id="5" name="组合 4"/>
          <p:cNvGrpSpPr/>
          <p:nvPr/>
        </p:nvGrpSpPr>
        <p:grpSpPr>
          <a:xfrm>
            <a:off x="179512" y="1052736"/>
            <a:ext cx="8856985" cy="5184576"/>
            <a:chOff x="179512" y="1196752"/>
            <a:chExt cx="8856985" cy="5184576"/>
          </a:xfrm>
        </p:grpSpPr>
        <p:sp>
          <p:nvSpPr>
            <p:cNvPr id="6" name="矩形 5"/>
            <p:cNvSpPr/>
            <p:nvPr/>
          </p:nvSpPr>
          <p:spPr>
            <a:xfrm>
              <a:off x="179512" y="1196752"/>
              <a:ext cx="8856984" cy="518457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smtClean="0">
                <a:solidFill>
                  <a:srgbClr val="FF0000"/>
                </a:solidFill>
              </a:endParaRPr>
            </a:p>
          </p:txBody>
        </p:sp>
        <p:sp>
          <p:nvSpPr>
            <p:cNvPr id="7" name="TextBox 6"/>
            <p:cNvSpPr txBox="1"/>
            <p:nvPr/>
          </p:nvSpPr>
          <p:spPr>
            <a:xfrm>
              <a:off x="7524329" y="5995316"/>
              <a:ext cx="1512168" cy="369332"/>
            </a:xfrm>
            <a:prstGeom prst="rect">
              <a:avLst/>
            </a:prstGeom>
            <a:noFill/>
          </p:spPr>
          <p:txBody>
            <a:bodyPr wrap="square" rtlCol="0">
              <a:spAutoFit/>
            </a:bodyPr>
            <a:lstStyle/>
            <a:p>
              <a:pPr algn="r"/>
              <a:r>
                <a:rPr lang="en-US" altLang="zh-CN" dirty="0" err="1" smtClean="0"/>
                <a:t>CloudStack</a:t>
              </a:r>
              <a:endParaRPr lang="zh-CN" altLang="en-US" dirty="0" smtClean="0"/>
            </a:p>
          </p:txBody>
        </p:sp>
      </p:grpSp>
      <p:grpSp>
        <p:nvGrpSpPr>
          <p:cNvPr id="8" name="组合 7"/>
          <p:cNvGrpSpPr/>
          <p:nvPr/>
        </p:nvGrpSpPr>
        <p:grpSpPr>
          <a:xfrm>
            <a:off x="1857356" y="1221660"/>
            <a:ext cx="5482161" cy="1012274"/>
            <a:chOff x="3214678" y="928670"/>
            <a:chExt cx="5482161" cy="1012274"/>
          </a:xfrm>
        </p:grpSpPr>
        <p:sp>
          <p:nvSpPr>
            <p:cNvPr id="9" name="矩形 8"/>
            <p:cNvSpPr/>
            <p:nvPr/>
          </p:nvSpPr>
          <p:spPr>
            <a:xfrm>
              <a:off x="3500430" y="1214422"/>
              <a:ext cx="1071570" cy="3571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latin typeface="Times New Roman" pitchFamily="18" charset="0"/>
                  <a:cs typeface="Times New Roman" pitchFamily="18" charset="0"/>
                </a:rPr>
                <a:t>client001</a:t>
              </a:r>
              <a:endParaRPr lang="zh-CN" altLang="en-US" dirty="0">
                <a:latin typeface="Times New Roman" pitchFamily="18" charset="0"/>
                <a:cs typeface="Times New Roman" pitchFamily="18" charset="0"/>
              </a:endParaRPr>
            </a:p>
          </p:txBody>
        </p:sp>
        <p:sp>
          <p:nvSpPr>
            <p:cNvPr id="10" name="矩形 9"/>
            <p:cNvSpPr/>
            <p:nvPr/>
          </p:nvSpPr>
          <p:spPr>
            <a:xfrm>
              <a:off x="5072066" y="1214422"/>
              <a:ext cx="1071570" cy="3571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latin typeface="Times New Roman" pitchFamily="18" charset="0"/>
                  <a:cs typeface="Times New Roman" pitchFamily="18" charset="0"/>
                </a:rPr>
                <a:t>client002</a:t>
              </a:r>
              <a:endParaRPr lang="zh-CN" altLang="en-US" dirty="0">
                <a:latin typeface="Times New Roman" pitchFamily="18" charset="0"/>
                <a:cs typeface="Times New Roman" pitchFamily="18" charset="0"/>
              </a:endParaRPr>
            </a:p>
          </p:txBody>
        </p:sp>
        <p:sp>
          <p:nvSpPr>
            <p:cNvPr id="11" name="矩形 10"/>
            <p:cNvSpPr/>
            <p:nvPr/>
          </p:nvSpPr>
          <p:spPr>
            <a:xfrm>
              <a:off x="7286644" y="1214422"/>
              <a:ext cx="1071570" cy="3571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err="1" smtClean="0">
                  <a:latin typeface="Times New Roman" pitchFamily="18" charset="0"/>
                  <a:cs typeface="Times New Roman" pitchFamily="18" charset="0"/>
                </a:rPr>
                <a:t>clientN</a:t>
              </a:r>
              <a:endParaRPr lang="zh-CN" altLang="en-US" dirty="0">
                <a:latin typeface="Times New Roman" pitchFamily="18" charset="0"/>
                <a:cs typeface="Times New Roman" pitchFamily="18" charset="0"/>
              </a:endParaRPr>
            </a:p>
          </p:txBody>
        </p:sp>
        <p:sp>
          <p:nvSpPr>
            <p:cNvPr id="12" name="TextBox 11"/>
            <p:cNvSpPr txBox="1"/>
            <p:nvPr/>
          </p:nvSpPr>
          <p:spPr>
            <a:xfrm>
              <a:off x="6572264" y="1142984"/>
              <a:ext cx="415498" cy="369332"/>
            </a:xfrm>
            <a:prstGeom prst="rect">
              <a:avLst/>
            </a:prstGeom>
            <a:noFill/>
          </p:spPr>
          <p:txBody>
            <a:bodyPr wrap="none" rtlCol="0">
              <a:spAutoFit/>
            </a:bodyPr>
            <a:lstStyle/>
            <a:p>
              <a:r>
                <a:rPr lang="en-US" altLang="zh-CN" dirty="0" smtClean="0">
                  <a:latin typeface="Times New Roman" pitchFamily="18" charset="0"/>
                  <a:cs typeface="Times New Roman" pitchFamily="18" charset="0"/>
                </a:rPr>
                <a:t>…</a:t>
              </a:r>
            </a:p>
          </p:txBody>
        </p:sp>
        <p:sp>
          <p:nvSpPr>
            <p:cNvPr id="13" name="矩形 12"/>
            <p:cNvSpPr/>
            <p:nvPr/>
          </p:nvSpPr>
          <p:spPr>
            <a:xfrm>
              <a:off x="3214678" y="928670"/>
              <a:ext cx="5429288" cy="928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sp>
          <p:nvSpPr>
            <p:cNvPr id="14" name="TextBox 13"/>
            <p:cNvSpPr txBox="1"/>
            <p:nvPr/>
          </p:nvSpPr>
          <p:spPr>
            <a:xfrm>
              <a:off x="7858148" y="1571612"/>
              <a:ext cx="838691" cy="369332"/>
            </a:xfrm>
            <a:prstGeom prst="rect">
              <a:avLst/>
            </a:prstGeom>
            <a:noFill/>
          </p:spPr>
          <p:txBody>
            <a:bodyPr wrap="none" rtlCol="0">
              <a:spAutoFit/>
            </a:bodyPr>
            <a:lstStyle/>
            <a:p>
              <a:r>
                <a:rPr lang="en-US" altLang="zh-CN" dirty="0">
                  <a:latin typeface="Times New Roman" pitchFamily="18" charset="0"/>
                  <a:cs typeface="Times New Roman" pitchFamily="18" charset="0"/>
                </a:rPr>
                <a:t>C</a:t>
              </a:r>
              <a:r>
                <a:rPr lang="en-US" altLang="zh-CN" dirty="0" smtClean="0">
                  <a:latin typeface="Times New Roman" pitchFamily="18" charset="0"/>
                  <a:cs typeface="Times New Roman" pitchFamily="18" charset="0"/>
                </a:rPr>
                <a:t>lients</a:t>
              </a:r>
              <a:endParaRPr lang="zh-CN" altLang="en-US" dirty="0">
                <a:latin typeface="Times New Roman" pitchFamily="18" charset="0"/>
                <a:cs typeface="Times New Roman" pitchFamily="18" charset="0"/>
              </a:endParaRPr>
            </a:p>
          </p:txBody>
        </p:sp>
      </p:grpSp>
      <p:grpSp>
        <p:nvGrpSpPr>
          <p:cNvPr id="15" name="组合 14"/>
          <p:cNvGrpSpPr/>
          <p:nvPr/>
        </p:nvGrpSpPr>
        <p:grpSpPr>
          <a:xfrm>
            <a:off x="1857356" y="4507808"/>
            <a:ext cx="5489479" cy="1369464"/>
            <a:chOff x="3071802" y="2285992"/>
            <a:chExt cx="5489479" cy="1369464"/>
          </a:xfrm>
        </p:grpSpPr>
        <p:sp>
          <p:nvSpPr>
            <p:cNvPr id="16" name="矩形 15"/>
            <p:cNvSpPr/>
            <p:nvPr/>
          </p:nvSpPr>
          <p:spPr>
            <a:xfrm>
              <a:off x="3214678" y="2428868"/>
              <a:ext cx="1500198" cy="3571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latin typeface="Times New Roman" pitchFamily="18" charset="0"/>
                  <a:cs typeface="Times New Roman" pitchFamily="18" charset="0"/>
                </a:rPr>
                <a:t>Datanode001</a:t>
              </a:r>
              <a:endParaRPr lang="zh-CN" altLang="en-US" dirty="0">
                <a:latin typeface="Times New Roman" pitchFamily="18" charset="0"/>
                <a:cs typeface="Times New Roman" pitchFamily="18" charset="0"/>
              </a:endParaRPr>
            </a:p>
          </p:txBody>
        </p:sp>
        <p:sp>
          <p:nvSpPr>
            <p:cNvPr id="17" name="矩形 16"/>
            <p:cNvSpPr/>
            <p:nvPr/>
          </p:nvSpPr>
          <p:spPr>
            <a:xfrm>
              <a:off x="4857752" y="2428868"/>
              <a:ext cx="1500198" cy="3571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latin typeface="Times New Roman" pitchFamily="18" charset="0"/>
                  <a:cs typeface="Times New Roman" pitchFamily="18" charset="0"/>
                </a:rPr>
                <a:t>Datanode002</a:t>
              </a:r>
              <a:endParaRPr lang="zh-CN" altLang="en-US" dirty="0">
                <a:latin typeface="Times New Roman" pitchFamily="18" charset="0"/>
                <a:cs typeface="Times New Roman" pitchFamily="18" charset="0"/>
              </a:endParaRPr>
            </a:p>
          </p:txBody>
        </p:sp>
        <p:sp>
          <p:nvSpPr>
            <p:cNvPr id="18" name="矩形 17"/>
            <p:cNvSpPr/>
            <p:nvPr/>
          </p:nvSpPr>
          <p:spPr>
            <a:xfrm>
              <a:off x="6858016" y="2428868"/>
              <a:ext cx="1500198" cy="3571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err="1" smtClean="0">
                  <a:latin typeface="Times New Roman" pitchFamily="18" charset="0"/>
                  <a:cs typeface="Times New Roman" pitchFamily="18" charset="0"/>
                </a:rPr>
                <a:t>DatanodeM</a:t>
              </a:r>
              <a:endParaRPr lang="zh-CN" altLang="en-US" dirty="0">
                <a:latin typeface="Times New Roman" pitchFamily="18" charset="0"/>
                <a:cs typeface="Times New Roman" pitchFamily="18" charset="0"/>
              </a:endParaRPr>
            </a:p>
          </p:txBody>
        </p:sp>
        <p:sp>
          <p:nvSpPr>
            <p:cNvPr id="19" name="TextBox 18"/>
            <p:cNvSpPr txBox="1"/>
            <p:nvPr/>
          </p:nvSpPr>
          <p:spPr>
            <a:xfrm>
              <a:off x="6429388" y="2357430"/>
              <a:ext cx="415498" cy="369332"/>
            </a:xfrm>
            <a:prstGeom prst="rect">
              <a:avLst/>
            </a:prstGeom>
            <a:noFill/>
          </p:spPr>
          <p:txBody>
            <a:bodyPr wrap="none" rtlCol="0">
              <a:spAutoFit/>
            </a:bodyPr>
            <a:lstStyle/>
            <a:p>
              <a:r>
                <a:rPr lang="en-US" altLang="zh-CN" dirty="0" smtClean="0">
                  <a:latin typeface="Times New Roman" pitchFamily="18" charset="0"/>
                  <a:cs typeface="Times New Roman" pitchFamily="18" charset="0"/>
                </a:rPr>
                <a:t>…</a:t>
              </a:r>
            </a:p>
          </p:txBody>
        </p:sp>
        <p:sp>
          <p:nvSpPr>
            <p:cNvPr id="20" name="矩形 19"/>
            <p:cNvSpPr/>
            <p:nvPr/>
          </p:nvSpPr>
          <p:spPr>
            <a:xfrm>
              <a:off x="3071802" y="2285992"/>
              <a:ext cx="5429288" cy="13573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sp>
          <p:nvSpPr>
            <p:cNvPr id="21" name="TextBox 20"/>
            <p:cNvSpPr txBox="1"/>
            <p:nvPr/>
          </p:nvSpPr>
          <p:spPr>
            <a:xfrm>
              <a:off x="7786710" y="3286124"/>
              <a:ext cx="774571" cy="369332"/>
            </a:xfrm>
            <a:prstGeom prst="rect">
              <a:avLst/>
            </a:prstGeom>
            <a:noFill/>
          </p:spPr>
          <p:txBody>
            <a:bodyPr wrap="none" rtlCol="0">
              <a:spAutoFit/>
            </a:bodyPr>
            <a:lstStyle/>
            <a:p>
              <a:r>
                <a:rPr lang="en-US" altLang="zh-CN" dirty="0" smtClean="0">
                  <a:latin typeface="Times New Roman" pitchFamily="18" charset="0"/>
                  <a:cs typeface="Times New Roman" pitchFamily="18" charset="0"/>
                </a:rPr>
                <a:t>HDFS</a:t>
              </a:r>
              <a:endParaRPr lang="zh-CN" altLang="en-US" dirty="0">
                <a:latin typeface="Times New Roman" pitchFamily="18" charset="0"/>
                <a:cs typeface="Times New Roman" pitchFamily="18" charset="0"/>
              </a:endParaRPr>
            </a:p>
          </p:txBody>
        </p:sp>
        <p:sp>
          <p:nvSpPr>
            <p:cNvPr id="22" name="矩形 21"/>
            <p:cNvSpPr/>
            <p:nvPr/>
          </p:nvSpPr>
          <p:spPr>
            <a:xfrm>
              <a:off x="5143504" y="3143248"/>
              <a:ext cx="1285884" cy="3571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err="1" smtClean="0">
                  <a:latin typeface="Times New Roman" pitchFamily="18" charset="0"/>
                  <a:cs typeface="Times New Roman" pitchFamily="18" charset="0"/>
                </a:rPr>
                <a:t>Namenode</a:t>
              </a:r>
              <a:endParaRPr lang="zh-CN" altLang="en-US" dirty="0">
                <a:latin typeface="Times New Roman" pitchFamily="18" charset="0"/>
                <a:cs typeface="Times New Roman" pitchFamily="18" charset="0"/>
              </a:endParaRPr>
            </a:p>
          </p:txBody>
        </p:sp>
        <p:cxnSp>
          <p:nvCxnSpPr>
            <p:cNvPr id="23" name="直接连接符 22"/>
            <p:cNvCxnSpPr>
              <a:stCxn id="16" idx="2"/>
              <a:endCxn id="22" idx="0"/>
            </p:cNvCxnSpPr>
            <p:nvPr/>
          </p:nvCxnSpPr>
          <p:spPr>
            <a:xfrm rot="16200000" flipH="1">
              <a:off x="4697016" y="2053818"/>
              <a:ext cx="357190" cy="1821669"/>
            </a:xfrm>
            <a:prstGeom prst="line">
              <a:avLst/>
            </a:prstGeom>
            <a:ln w="28575">
              <a:prstDash val="dash"/>
            </a:ln>
          </p:spPr>
          <p:style>
            <a:lnRef idx="1">
              <a:schemeClr val="accent3"/>
            </a:lnRef>
            <a:fillRef idx="0">
              <a:schemeClr val="accent3"/>
            </a:fillRef>
            <a:effectRef idx="0">
              <a:schemeClr val="accent3"/>
            </a:effectRef>
            <a:fontRef idx="minor">
              <a:schemeClr val="tx1"/>
            </a:fontRef>
          </p:style>
        </p:cxnSp>
        <p:cxnSp>
          <p:nvCxnSpPr>
            <p:cNvPr id="24" name="直接连接符 23"/>
            <p:cNvCxnSpPr>
              <a:stCxn id="17" idx="2"/>
              <a:endCxn id="22" idx="0"/>
            </p:cNvCxnSpPr>
            <p:nvPr/>
          </p:nvCxnSpPr>
          <p:spPr>
            <a:xfrm rot="16200000" flipH="1">
              <a:off x="5518553" y="2875355"/>
              <a:ext cx="357190" cy="178595"/>
            </a:xfrm>
            <a:prstGeom prst="line">
              <a:avLst/>
            </a:prstGeom>
            <a:ln w="28575">
              <a:prstDash val="dash"/>
            </a:ln>
          </p:spPr>
          <p:style>
            <a:lnRef idx="1">
              <a:schemeClr val="accent3"/>
            </a:lnRef>
            <a:fillRef idx="0">
              <a:schemeClr val="accent3"/>
            </a:fillRef>
            <a:effectRef idx="0">
              <a:schemeClr val="accent3"/>
            </a:effectRef>
            <a:fontRef idx="minor">
              <a:schemeClr val="tx1"/>
            </a:fontRef>
          </p:style>
        </p:cxnSp>
        <p:cxnSp>
          <p:nvCxnSpPr>
            <p:cNvPr id="25" name="直接连接符 24"/>
            <p:cNvCxnSpPr>
              <a:stCxn id="18" idx="2"/>
              <a:endCxn id="22" idx="0"/>
            </p:cNvCxnSpPr>
            <p:nvPr/>
          </p:nvCxnSpPr>
          <p:spPr>
            <a:xfrm rot="5400000">
              <a:off x="6518686" y="2053819"/>
              <a:ext cx="357190" cy="1821669"/>
            </a:xfrm>
            <a:prstGeom prst="line">
              <a:avLst/>
            </a:prstGeom>
            <a:ln w="28575">
              <a:prstDash val="dash"/>
            </a:ln>
          </p:spPr>
          <p:style>
            <a:lnRef idx="1">
              <a:schemeClr val="accent3"/>
            </a:lnRef>
            <a:fillRef idx="0">
              <a:schemeClr val="accent3"/>
            </a:fillRef>
            <a:effectRef idx="0">
              <a:schemeClr val="accent3"/>
            </a:effectRef>
            <a:fontRef idx="minor">
              <a:schemeClr val="tx1"/>
            </a:fontRef>
          </p:style>
        </p:cxnSp>
      </p:grpSp>
      <p:sp>
        <p:nvSpPr>
          <p:cNvPr id="26" name="矩形 25"/>
          <p:cNvSpPr/>
          <p:nvPr/>
        </p:nvSpPr>
        <p:spPr>
          <a:xfrm>
            <a:off x="2714612" y="3007610"/>
            <a:ext cx="1857388" cy="5000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600" dirty="0" err="1" smtClean="0">
                <a:latin typeface="Times New Roman" pitchFamily="18" charset="0"/>
                <a:cs typeface="Times New Roman" pitchFamily="18" charset="0"/>
              </a:rPr>
              <a:t>MTracer</a:t>
            </a:r>
            <a:r>
              <a:rPr lang="en-US" altLang="zh-CN" sz="1600" dirty="0" smtClean="0">
                <a:latin typeface="Times New Roman" pitchFamily="18" charset="0"/>
                <a:cs typeface="Times New Roman" pitchFamily="18" charset="0"/>
              </a:rPr>
              <a:t> Server</a:t>
            </a:r>
            <a:endParaRPr lang="zh-CN" altLang="en-US" sz="1600" dirty="0">
              <a:latin typeface="Times New Roman" pitchFamily="18" charset="0"/>
              <a:cs typeface="Times New Roman" pitchFamily="18" charset="0"/>
            </a:endParaRPr>
          </a:p>
        </p:txBody>
      </p:sp>
      <p:sp>
        <p:nvSpPr>
          <p:cNvPr id="27" name="矩形 26"/>
          <p:cNvSpPr/>
          <p:nvPr/>
        </p:nvSpPr>
        <p:spPr>
          <a:xfrm>
            <a:off x="428596" y="3007610"/>
            <a:ext cx="142876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Times New Roman" pitchFamily="18" charset="0"/>
                <a:cs typeface="Times New Roman" pitchFamily="18" charset="0"/>
              </a:rPr>
              <a:t>controller</a:t>
            </a:r>
            <a:endParaRPr lang="zh-CN" altLang="en-US" dirty="0">
              <a:latin typeface="Times New Roman" pitchFamily="18" charset="0"/>
              <a:cs typeface="Times New Roman" pitchFamily="18" charset="0"/>
            </a:endParaRPr>
          </a:p>
        </p:txBody>
      </p:sp>
      <p:sp>
        <p:nvSpPr>
          <p:cNvPr id="28" name="矩形 27"/>
          <p:cNvSpPr/>
          <p:nvPr/>
        </p:nvSpPr>
        <p:spPr>
          <a:xfrm>
            <a:off x="7286644" y="3007610"/>
            <a:ext cx="1605836" cy="5000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latin typeface="Times New Roman" pitchFamily="18" charset="0"/>
                <a:cs typeface="Times New Roman" pitchFamily="18" charset="0"/>
              </a:rPr>
              <a:t>Ganglia Server</a:t>
            </a:r>
            <a:endParaRPr lang="zh-CN" altLang="en-US" dirty="0">
              <a:latin typeface="Times New Roman" pitchFamily="18" charset="0"/>
              <a:cs typeface="Times New Roman" pitchFamily="18" charset="0"/>
            </a:endParaRPr>
          </a:p>
        </p:txBody>
      </p:sp>
      <p:cxnSp>
        <p:nvCxnSpPr>
          <p:cNvPr id="29" name="直接箭头连接符 28"/>
          <p:cNvCxnSpPr/>
          <p:nvPr/>
        </p:nvCxnSpPr>
        <p:spPr>
          <a:xfrm rot="5400000">
            <a:off x="4679951" y="3328287"/>
            <a:ext cx="2357454" cy="1588"/>
          </a:xfrm>
          <a:prstGeom prst="straightConnector1">
            <a:avLst/>
          </a:prstGeom>
          <a:ln w="28575">
            <a:prstDash val="dash"/>
            <a:tailEnd type="arrow"/>
          </a:ln>
        </p:spPr>
        <p:style>
          <a:lnRef idx="1">
            <a:schemeClr val="accent6"/>
          </a:lnRef>
          <a:fillRef idx="0">
            <a:schemeClr val="accent6"/>
          </a:fillRef>
          <a:effectRef idx="0">
            <a:schemeClr val="accent6"/>
          </a:effectRef>
          <a:fontRef idx="minor">
            <a:schemeClr val="tx1"/>
          </a:fontRef>
        </p:style>
      </p:cxnSp>
      <p:sp>
        <p:nvSpPr>
          <p:cNvPr id="30" name="TextBox 29"/>
          <p:cNvSpPr txBox="1"/>
          <p:nvPr/>
        </p:nvSpPr>
        <p:spPr>
          <a:xfrm>
            <a:off x="5292080" y="2271205"/>
            <a:ext cx="1277914" cy="307777"/>
          </a:xfrm>
          <a:prstGeom prst="rect">
            <a:avLst/>
          </a:prstGeom>
          <a:noFill/>
        </p:spPr>
        <p:txBody>
          <a:bodyPr wrap="none" rtlCol="0">
            <a:spAutoFit/>
          </a:bodyPr>
          <a:lstStyle/>
          <a:p>
            <a:r>
              <a:rPr lang="en-US" altLang="zh-CN" sz="1400" dirty="0" smtClean="0">
                <a:latin typeface="Times New Roman" pitchFamily="18" charset="0"/>
                <a:cs typeface="Times New Roman" pitchFamily="18" charset="0"/>
              </a:rPr>
              <a:t>HDFS requests</a:t>
            </a:r>
            <a:endParaRPr lang="zh-CN" altLang="en-US" sz="1400" dirty="0">
              <a:latin typeface="Times New Roman" pitchFamily="18" charset="0"/>
              <a:cs typeface="Times New Roman" pitchFamily="18" charset="0"/>
            </a:endParaRPr>
          </a:p>
        </p:txBody>
      </p:sp>
      <p:cxnSp>
        <p:nvCxnSpPr>
          <p:cNvPr id="31" name="直接箭头连接符 30"/>
          <p:cNvCxnSpPr>
            <a:stCxn id="26" idx="0"/>
          </p:cNvCxnSpPr>
          <p:nvPr/>
        </p:nvCxnSpPr>
        <p:spPr>
          <a:xfrm rot="5400000" flipH="1" flipV="1">
            <a:off x="3214679" y="2578981"/>
            <a:ext cx="857256" cy="2"/>
          </a:xfrm>
          <a:prstGeom prst="straightConnector1">
            <a:avLst/>
          </a:prstGeom>
          <a:ln w="28575">
            <a:prstDash val="dash"/>
            <a:tailEnd type="arrow"/>
          </a:ln>
        </p:spPr>
        <p:style>
          <a:lnRef idx="1">
            <a:schemeClr val="accent2"/>
          </a:lnRef>
          <a:fillRef idx="0">
            <a:schemeClr val="accent2"/>
          </a:fillRef>
          <a:effectRef idx="0">
            <a:schemeClr val="accent2"/>
          </a:effectRef>
          <a:fontRef idx="minor">
            <a:schemeClr val="tx1"/>
          </a:fontRef>
        </p:style>
      </p:cxnSp>
      <p:cxnSp>
        <p:nvCxnSpPr>
          <p:cNvPr id="32" name="直接箭头连接符 31"/>
          <p:cNvCxnSpPr>
            <a:stCxn id="26" idx="2"/>
          </p:cNvCxnSpPr>
          <p:nvPr/>
        </p:nvCxnSpPr>
        <p:spPr>
          <a:xfrm rot="5400000">
            <a:off x="3143240" y="4007742"/>
            <a:ext cx="1000132" cy="1588"/>
          </a:xfrm>
          <a:prstGeom prst="straightConnector1">
            <a:avLst/>
          </a:prstGeom>
          <a:ln w="28575">
            <a:prstDash val="dash"/>
            <a:tailEnd type="arrow"/>
          </a:ln>
        </p:spPr>
        <p:style>
          <a:lnRef idx="1">
            <a:schemeClr val="accent2"/>
          </a:lnRef>
          <a:fillRef idx="0">
            <a:schemeClr val="accent2"/>
          </a:fillRef>
          <a:effectRef idx="0">
            <a:schemeClr val="accent2"/>
          </a:effectRef>
          <a:fontRef idx="minor">
            <a:schemeClr val="tx1"/>
          </a:fontRef>
        </p:style>
      </p:cxnSp>
      <p:sp>
        <p:nvSpPr>
          <p:cNvPr id="33" name="TextBox 32"/>
          <p:cNvSpPr txBox="1"/>
          <p:nvPr/>
        </p:nvSpPr>
        <p:spPr>
          <a:xfrm>
            <a:off x="3452197" y="2293230"/>
            <a:ext cx="543739" cy="307777"/>
          </a:xfrm>
          <a:prstGeom prst="rect">
            <a:avLst/>
          </a:prstGeom>
          <a:noFill/>
        </p:spPr>
        <p:txBody>
          <a:bodyPr wrap="none" rtlCol="0">
            <a:spAutoFit/>
          </a:bodyPr>
          <a:lstStyle/>
          <a:p>
            <a:r>
              <a:rPr lang="en-US" altLang="zh-CN" sz="1400" dirty="0" smtClean="0">
                <a:latin typeface="Times New Roman" pitchFamily="18" charset="0"/>
                <a:cs typeface="Times New Roman" pitchFamily="18" charset="0"/>
              </a:rPr>
              <a:t>track</a:t>
            </a:r>
            <a:endParaRPr lang="zh-CN" altLang="en-US" sz="1400" dirty="0">
              <a:latin typeface="Times New Roman" pitchFamily="18" charset="0"/>
              <a:cs typeface="Times New Roman" pitchFamily="18" charset="0"/>
            </a:endParaRPr>
          </a:p>
        </p:txBody>
      </p:sp>
      <p:sp>
        <p:nvSpPr>
          <p:cNvPr id="34" name="TextBox 33"/>
          <p:cNvSpPr txBox="1"/>
          <p:nvPr/>
        </p:nvSpPr>
        <p:spPr>
          <a:xfrm>
            <a:off x="3452197" y="4007742"/>
            <a:ext cx="543739" cy="307777"/>
          </a:xfrm>
          <a:prstGeom prst="rect">
            <a:avLst/>
          </a:prstGeom>
          <a:noFill/>
        </p:spPr>
        <p:txBody>
          <a:bodyPr wrap="none" rtlCol="0">
            <a:spAutoFit/>
          </a:bodyPr>
          <a:lstStyle/>
          <a:p>
            <a:r>
              <a:rPr lang="en-US" altLang="zh-CN" sz="1400" dirty="0" smtClean="0">
                <a:latin typeface="Times New Roman" pitchFamily="18" charset="0"/>
                <a:cs typeface="Times New Roman" pitchFamily="18" charset="0"/>
              </a:rPr>
              <a:t>track</a:t>
            </a:r>
            <a:endParaRPr lang="zh-CN" altLang="en-US" sz="1400" dirty="0">
              <a:latin typeface="Times New Roman" pitchFamily="18" charset="0"/>
              <a:cs typeface="Times New Roman" pitchFamily="18" charset="0"/>
            </a:endParaRPr>
          </a:p>
        </p:txBody>
      </p:sp>
      <p:cxnSp>
        <p:nvCxnSpPr>
          <p:cNvPr id="35" name="直接箭头连接符 34"/>
          <p:cNvCxnSpPr>
            <a:stCxn id="27" idx="0"/>
          </p:cNvCxnSpPr>
          <p:nvPr/>
        </p:nvCxnSpPr>
        <p:spPr>
          <a:xfrm rot="5400000" flipH="1" flipV="1">
            <a:off x="839366" y="1989620"/>
            <a:ext cx="1321601" cy="71438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36" name="直接箭头连接符 35"/>
          <p:cNvCxnSpPr>
            <a:stCxn id="27" idx="3"/>
            <a:endCxn id="26" idx="1"/>
          </p:cNvCxnSpPr>
          <p:nvPr/>
        </p:nvCxnSpPr>
        <p:spPr>
          <a:xfrm>
            <a:off x="1857356" y="3257643"/>
            <a:ext cx="857256" cy="1588"/>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37" name="直接箭头连接符 36"/>
          <p:cNvCxnSpPr>
            <a:stCxn id="27" idx="2"/>
          </p:cNvCxnSpPr>
          <p:nvPr/>
        </p:nvCxnSpPr>
        <p:spPr>
          <a:xfrm rot="16200000" flipH="1">
            <a:off x="660770" y="3989882"/>
            <a:ext cx="1678792" cy="71438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725907" y="2293230"/>
            <a:ext cx="702821" cy="307777"/>
          </a:xfrm>
          <a:prstGeom prst="rect">
            <a:avLst/>
          </a:prstGeom>
          <a:noFill/>
        </p:spPr>
        <p:txBody>
          <a:bodyPr wrap="none" rtlCol="0">
            <a:spAutoFit/>
          </a:bodyPr>
          <a:lstStyle/>
          <a:p>
            <a:r>
              <a:rPr lang="en-US" altLang="zh-CN" sz="1400" dirty="0" smtClean="0">
                <a:latin typeface="Times New Roman" pitchFamily="18" charset="0"/>
                <a:cs typeface="Times New Roman" pitchFamily="18" charset="0"/>
              </a:rPr>
              <a:t>control</a:t>
            </a:r>
            <a:endParaRPr lang="zh-CN" altLang="en-US" sz="1400" dirty="0">
              <a:latin typeface="Times New Roman" pitchFamily="18" charset="0"/>
              <a:cs typeface="Times New Roman" pitchFamily="18" charset="0"/>
            </a:endParaRPr>
          </a:p>
        </p:txBody>
      </p:sp>
      <p:cxnSp>
        <p:nvCxnSpPr>
          <p:cNvPr id="39" name="直接箭头连接符 38"/>
          <p:cNvCxnSpPr>
            <a:stCxn id="28" idx="0"/>
            <a:endCxn id="13" idx="3"/>
          </p:cNvCxnSpPr>
          <p:nvPr/>
        </p:nvCxnSpPr>
        <p:spPr>
          <a:xfrm flipH="1" flipV="1">
            <a:off x="7286644" y="1686007"/>
            <a:ext cx="802918" cy="1321603"/>
          </a:xfrm>
          <a:prstGeom prst="straightConnector1">
            <a:avLst/>
          </a:prstGeom>
          <a:ln>
            <a:solidFill>
              <a:schemeClr val="accent4"/>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0" name="直接箭头连接符 39"/>
          <p:cNvCxnSpPr>
            <a:stCxn id="28" idx="2"/>
            <a:endCxn id="20" idx="3"/>
          </p:cNvCxnSpPr>
          <p:nvPr/>
        </p:nvCxnSpPr>
        <p:spPr>
          <a:xfrm flipH="1">
            <a:off x="7286644" y="3507676"/>
            <a:ext cx="802918" cy="1678793"/>
          </a:xfrm>
          <a:prstGeom prst="straightConnector1">
            <a:avLst/>
          </a:prstGeom>
          <a:ln>
            <a:solidFill>
              <a:schemeClr val="accent4"/>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 name="直接箭头连接符 40"/>
          <p:cNvCxnSpPr>
            <a:stCxn id="28" idx="1"/>
            <a:endCxn id="26" idx="3"/>
          </p:cNvCxnSpPr>
          <p:nvPr/>
        </p:nvCxnSpPr>
        <p:spPr>
          <a:xfrm flipH="1">
            <a:off x="4572000" y="3257643"/>
            <a:ext cx="2714644" cy="0"/>
          </a:xfrm>
          <a:prstGeom prst="straightConnector1">
            <a:avLst/>
          </a:prstGeom>
          <a:ln>
            <a:solidFill>
              <a:schemeClr val="accent4"/>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591827" y="4079180"/>
            <a:ext cx="1027845" cy="523220"/>
          </a:xfrm>
          <a:prstGeom prst="rect">
            <a:avLst/>
          </a:prstGeom>
          <a:noFill/>
        </p:spPr>
        <p:txBody>
          <a:bodyPr wrap="none" rtlCol="0">
            <a:spAutoFit/>
          </a:bodyPr>
          <a:lstStyle/>
          <a:p>
            <a:pPr algn="ctr"/>
            <a:r>
              <a:rPr lang="en-US" altLang="zh-CN" sz="1400" dirty="0" smtClean="0">
                <a:latin typeface="Times New Roman" pitchFamily="18" charset="0"/>
                <a:cs typeface="Times New Roman" pitchFamily="18" charset="0"/>
              </a:rPr>
              <a:t>control</a:t>
            </a:r>
          </a:p>
          <a:p>
            <a:pPr algn="ctr"/>
            <a:r>
              <a:rPr lang="en-US" altLang="zh-CN" sz="1400" dirty="0" smtClean="0">
                <a:latin typeface="Times New Roman" pitchFamily="18" charset="0"/>
                <a:cs typeface="Times New Roman" pitchFamily="18" charset="0"/>
              </a:rPr>
              <a:t>inject faults</a:t>
            </a:r>
            <a:endParaRPr lang="zh-CN" altLang="en-US" sz="1400" dirty="0">
              <a:latin typeface="Times New Roman" pitchFamily="18" charset="0"/>
              <a:cs typeface="Times New Roman" pitchFamily="18" charset="0"/>
            </a:endParaRPr>
          </a:p>
        </p:txBody>
      </p:sp>
      <p:sp>
        <p:nvSpPr>
          <p:cNvPr id="43" name="TextBox 42"/>
          <p:cNvSpPr txBox="1"/>
          <p:nvPr/>
        </p:nvSpPr>
        <p:spPr>
          <a:xfrm>
            <a:off x="1857356" y="2936172"/>
            <a:ext cx="702821" cy="307777"/>
          </a:xfrm>
          <a:prstGeom prst="rect">
            <a:avLst/>
          </a:prstGeom>
          <a:noFill/>
        </p:spPr>
        <p:txBody>
          <a:bodyPr wrap="none" rtlCol="0">
            <a:spAutoFit/>
          </a:bodyPr>
          <a:lstStyle/>
          <a:p>
            <a:r>
              <a:rPr lang="en-US" altLang="zh-CN" sz="1400" dirty="0" smtClean="0">
                <a:latin typeface="Times New Roman" pitchFamily="18" charset="0"/>
                <a:cs typeface="Times New Roman" pitchFamily="18" charset="0"/>
              </a:rPr>
              <a:t>control</a:t>
            </a:r>
            <a:endParaRPr lang="zh-CN" altLang="en-US" sz="1400" dirty="0">
              <a:latin typeface="Times New Roman" pitchFamily="18" charset="0"/>
              <a:cs typeface="Times New Roman" pitchFamily="18" charset="0"/>
            </a:endParaRPr>
          </a:p>
        </p:txBody>
      </p:sp>
      <p:sp>
        <p:nvSpPr>
          <p:cNvPr id="44" name="TextBox 43"/>
          <p:cNvSpPr txBox="1"/>
          <p:nvPr/>
        </p:nvSpPr>
        <p:spPr>
          <a:xfrm>
            <a:off x="7643834" y="2221792"/>
            <a:ext cx="774443" cy="307777"/>
          </a:xfrm>
          <a:prstGeom prst="rect">
            <a:avLst/>
          </a:prstGeom>
          <a:noFill/>
        </p:spPr>
        <p:txBody>
          <a:bodyPr wrap="none" rtlCol="0">
            <a:spAutoFit/>
          </a:bodyPr>
          <a:lstStyle/>
          <a:p>
            <a:r>
              <a:rPr lang="en-US" altLang="zh-CN" sz="1400" dirty="0" smtClean="0">
                <a:latin typeface="Times New Roman" pitchFamily="18" charset="0"/>
                <a:cs typeface="Times New Roman" pitchFamily="18" charset="0"/>
              </a:rPr>
              <a:t>monitor</a:t>
            </a:r>
            <a:endParaRPr lang="zh-CN" altLang="en-US" sz="1400" dirty="0">
              <a:latin typeface="Times New Roman" pitchFamily="18" charset="0"/>
              <a:cs typeface="Times New Roman" pitchFamily="18" charset="0"/>
            </a:endParaRPr>
          </a:p>
        </p:txBody>
      </p:sp>
      <p:sp>
        <p:nvSpPr>
          <p:cNvPr id="45" name="TextBox 44"/>
          <p:cNvSpPr txBox="1"/>
          <p:nvPr/>
        </p:nvSpPr>
        <p:spPr>
          <a:xfrm>
            <a:off x="7715272" y="4079180"/>
            <a:ext cx="774443" cy="307777"/>
          </a:xfrm>
          <a:prstGeom prst="rect">
            <a:avLst/>
          </a:prstGeom>
          <a:noFill/>
        </p:spPr>
        <p:txBody>
          <a:bodyPr wrap="none" rtlCol="0">
            <a:spAutoFit/>
          </a:bodyPr>
          <a:lstStyle/>
          <a:p>
            <a:r>
              <a:rPr lang="en-US" altLang="zh-CN" sz="1400" dirty="0" smtClean="0">
                <a:latin typeface="Times New Roman" pitchFamily="18" charset="0"/>
                <a:cs typeface="Times New Roman" pitchFamily="18" charset="0"/>
              </a:rPr>
              <a:t>monitor</a:t>
            </a:r>
            <a:endParaRPr lang="zh-CN" altLang="en-US" sz="1400" dirty="0">
              <a:latin typeface="Times New Roman" pitchFamily="18" charset="0"/>
              <a:cs typeface="Times New Roman" pitchFamily="18" charset="0"/>
            </a:endParaRPr>
          </a:p>
        </p:txBody>
      </p:sp>
      <p:sp>
        <p:nvSpPr>
          <p:cNvPr id="46" name="TextBox 45"/>
          <p:cNvSpPr txBox="1"/>
          <p:nvPr/>
        </p:nvSpPr>
        <p:spPr>
          <a:xfrm>
            <a:off x="6500826" y="2936172"/>
            <a:ext cx="774443" cy="307777"/>
          </a:xfrm>
          <a:prstGeom prst="rect">
            <a:avLst/>
          </a:prstGeom>
          <a:noFill/>
        </p:spPr>
        <p:txBody>
          <a:bodyPr wrap="none" rtlCol="0">
            <a:spAutoFit/>
          </a:bodyPr>
          <a:lstStyle/>
          <a:p>
            <a:r>
              <a:rPr lang="en-US" altLang="zh-CN" sz="1400" dirty="0" smtClean="0">
                <a:latin typeface="Times New Roman" pitchFamily="18" charset="0"/>
                <a:cs typeface="Times New Roman" pitchFamily="18" charset="0"/>
              </a:rPr>
              <a:t>monitor</a:t>
            </a:r>
            <a:endParaRPr lang="zh-CN" altLang="en-US" sz="1400" dirty="0">
              <a:latin typeface="Times New Roman" pitchFamily="18" charset="0"/>
              <a:cs typeface="Times New Roman" pitchFamily="18" charset="0"/>
            </a:endParaRPr>
          </a:p>
        </p:txBody>
      </p:sp>
      <p:cxnSp>
        <p:nvCxnSpPr>
          <p:cNvPr id="47" name="肘形连接符 46"/>
          <p:cNvCxnSpPr/>
          <p:nvPr/>
        </p:nvCxnSpPr>
        <p:spPr>
          <a:xfrm rot="16200000" flipH="1">
            <a:off x="4535487" y="400123"/>
            <a:ext cx="1588" cy="6215106"/>
          </a:xfrm>
          <a:prstGeom prst="bentConnector3">
            <a:avLst>
              <a:gd name="adj1" fmla="val 15502776"/>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1857356" y="3485651"/>
            <a:ext cx="702821" cy="307777"/>
          </a:xfrm>
          <a:prstGeom prst="rect">
            <a:avLst/>
          </a:prstGeom>
          <a:noFill/>
        </p:spPr>
        <p:txBody>
          <a:bodyPr wrap="none" rtlCol="0">
            <a:spAutoFit/>
          </a:bodyPr>
          <a:lstStyle/>
          <a:p>
            <a:r>
              <a:rPr lang="en-US" altLang="zh-CN" sz="1400" dirty="0" smtClean="0">
                <a:latin typeface="Times New Roman" pitchFamily="18" charset="0"/>
                <a:cs typeface="Times New Roman" pitchFamily="18" charset="0"/>
              </a:rPr>
              <a:t>control</a:t>
            </a:r>
            <a:endParaRPr lang="zh-CN" altLang="en-US" sz="1400" dirty="0">
              <a:latin typeface="Times New Roman" pitchFamily="18" charset="0"/>
              <a:cs typeface="Times New Roman" pitchFamily="18" charset="0"/>
            </a:endParaRPr>
          </a:p>
        </p:txBody>
      </p:sp>
      <p:cxnSp>
        <p:nvCxnSpPr>
          <p:cNvPr id="49" name="肘形连接符 48"/>
          <p:cNvCxnSpPr/>
          <p:nvPr/>
        </p:nvCxnSpPr>
        <p:spPr>
          <a:xfrm rot="16200000" flipV="1">
            <a:off x="4535487" y="-99943"/>
            <a:ext cx="1588" cy="6215106"/>
          </a:xfrm>
          <a:prstGeom prst="bentConnector3">
            <a:avLst>
              <a:gd name="adj1" fmla="val 14395466"/>
            </a:avLst>
          </a:prstGeom>
          <a:ln>
            <a:solidFill>
              <a:schemeClr val="accent4"/>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6500826" y="2507544"/>
            <a:ext cx="774443" cy="307777"/>
          </a:xfrm>
          <a:prstGeom prst="rect">
            <a:avLst/>
          </a:prstGeom>
          <a:noFill/>
        </p:spPr>
        <p:txBody>
          <a:bodyPr wrap="none" rtlCol="0">
            <a:spAutoFit/>
          </a:bodyPr>
          <a:lstStyle/>
          <a:p>
            <a:r>
              <a:rPr lang="en-US" altLang="zh-CN" sz="1400" dirty="0" smtClean="0">
                <a:latin typeface="Times New Roman" pitchFamily="18" charset="0"/>
                <a:cs typeface="Times New Roman" pitchFamily="18" charset="0"/>
              </a:rPr>
              <a:t>monitor</a:t>
            </a:r>
            <a:endParaRPr lang="zh-CN" altLang="en-US" sz="1400" dirty="0">
              <a:latin typeface="Times New Roman" pitchFamily="18" charset="0"/>
              <a:cs typeface="Times New Roman" pitchFamily="18"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56239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0" grpId="0"/>
      <p:bldP spid="33" grpId="0"/>
      <p:bldP spid="34" grpId="0"/>
      <p:bldP spid="38" grpId="0"/>
      <p:bldP spid="42" grpId="0"/>
      <p:bldP spid="43" grpId="0"/>
      <p:bldP spid="44" grpId="0"/>
      <p:bldP spid="45" grpId="0"/>
      <p:bldP spid="46" grpId="0"/>
      <p:bldP spid="48" grpId="0"/>
      <p:bldP spid="5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1399</TotalTime>
  <Words>1647</Words>
  <Application>Microsoft Office PowerPoint</Application>
  <PresentationFormat>全屏显示(4:3)</PresentationFormat>
  <Paragraphs>280</Paragraphs>
  <Slides>12</Slides>
  <Notes>11</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Towards An Open Data Set for Trace-Oriented Monitoring</vt:lpstr>
      <vt:lpstr>Motivation</vt:lpstr>
      <vt:lpstr>Motivation</vt:lpstr>
      <vt:lpstr>Motivation</vt:lpstr>
      <vt:lpstr>PowerPoint 演示文稿</vt:lpstr>
      <vt:lpstr>PowerPoint 演示文稿</vt:lpstr>
      <vt:lpstr>PowerPoint 演示文稿</vt:lpstr>
      <vt:lpstr>Structure of Data Set</vt:lpstr>
      <vt:lpstr>Details in Collection</vt:lpstr>
      <vt:lpstr>Details in Collection</vt:lpstr>
      <vt:lpstr>Threads to Invalidity</vt:lpstr>
      <vt:lpstr>Thanks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wen</dc:creator>
  <cp:lastModifiedBy>wen</cp:lastModifiedBy>
  <cp:revision>182</cp:revision>
  <dcterms:created xsi:type="dcterms:W3CDTF">2014-04-16T06:19:04Z</dcterms:created>
  <dcterms:modified xsi:type="dcterms:W3CDTF">2014-04-29T02:01:28Z</dcterms:modified>
</cp:coreProperties>
</file>