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661258" rtl="0" eaLnBrk="1" latinLnBrk="0" hangingPunct="1">
      <a:defRPr sz="7207" kern="1200">
        <a:solidFill>
          <a:schemeClr val="tx1"/>
        </a:solidFill>
        <a:latin typeface="+mn-lt"/>
        <a:ea typeface="+mn-ea"/>
        <a:cs typeface="+mn-cs"/>
      </a:defRPr>
    </a:lvl1pPr>
    <a:lvl2pPr marL="1830629" algn="l" defTabSz="3661258" rtl="0" eaLnBrk="1" latinLnBrk="0" hangingPunct="1">
      <a:defRPr sz="7207" kern="1200">
        <a:solidFill>
          <a:schemeClr val="tx1"/>
        </a:solidFill>
        <a:latin typeface="+mn-lt"/>
        <a:ea typeface="+mn-ea"/>
        <a:cs typeface="+mn-cs"/>
      </a:defRPr>
    </a:lvl2pPr>
    <a:lvl3pPr marL="3661258" algn="l" defTabSz="3661258" rtl="0" eaLnBrk="1" latinLnBrk="0" hangingPunct="1">
      <a:defRPr sz="7207" kern="1200">
        <a:solidFill>
          <a:schemeClr val="tx1"/>
        </a:solidFill>
        <a:latin typeface="+mn-lt"/>
        <a:ea typeface="+mn-ea"/>
        <a:cs typeface="+mn-cs"/>
      </a:defRPr>
    </a:lvl3pPr>
    <a:lvl4pPr marL="5491886" algn="l" defTabSz="3661258" rtl="0" eaLnBrk="1" latinLnBrk="0" hangingPunct="1">
      <a:defRPr sz="7207" kern="1200">
        <a:solidFill>
          <a:schemeClr val="tx1"/>
        </a:solidFill>
        <a:latin typeface="+mn-lt"/>
        <a:ea typeface="+mn-ea"/>
        <a:cs typeface="+mn-cs"/>
      </a:defRPr>
    </a:lvl4pPr>
    <a:lvl5pPr marL="7322515" algn="l" defTabSz="3661258" rtl="0" eaLnBrk="1" latinLnBrk="0" hangingPunct="1">
      <a:defRPr sz="7207" kern="1200">
        <a:solidFill>
          <a:schemeClr val="tx1"/>
        </a:solidFill>
        <a:latin typeface="+mn-lt"/>
        <a:ea typeface="+mn-ea"/>
        <a:cs typeface="+mn-cs"/>
      </a:defRPr>
    </a:lvl5pPr>
    <a:lvl6pPr marL="9153144" algn="l" defTabSz="3661258" rtl="0" eaLnBrk="1" latinLnBrk="0" hangingPunct="1">
      <a:defRPr sz="7207" kern="1200">
        <a:solidFill>
          <a:schemeClr val="tx1"/>
        </a:solidFill>
        <a:latin typeface="+mn-lt"/>
        <a:ea typeface="+mn-ea"/>
        <a:cs typeface="+mn-cs"/>
      </a:defRPr>
    </a:lvl6pPr>
    <a:lvl7pPr marL="10983773" algn="l" defTabSz="3661258" rtl="0" eaLnBrk="1" latinLnBrk="0" hangingPunct="1">
      <a:defRPr sz="7207" kern="1200">
        <a:solidFill>
          <a:schemeClr val="tx1"/>
        </a:solidFill>
        <a:latin typeface="+mn-lt"/>
        <a:ea typeface="+mn-ea"/>
        <a:cs typeface="+mn-cs"/>
      </a:defRPr>
    </a:lvl7pPr>
    <a:lvl8pPr marL="12814402" algn="l" defTabSz="3661258" rtl="0" eaLnBrk="1" latinLnBrk="0" hangingPunct="1">
      <a:defRPr sz="7207" kern="1200">
        <a:solidFill>
          <a:schemeClr val="tx1"/>
        </a:solidFill>
        <a:latin typeface="+mn-lt"/>
        <a:ea typeface="+mn-ea"/>
        <a:cs typeface="+mn-cs"/>
      </a:defRPr>
    </a:lvl8pPr>
    <a:lvl9pPr marL="14645030" algn="l" defTabSz="3661258" rtl="0" eaLnBrk="1" latinLnBrk="0" hangingPunct="1">
      <a:defRPr sz="72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1"/>
    <p:restoredTop sz="94619"/>
  </p:normalViewPr>
  <p:slideViewPr>
    <p:cSldViewPr snapToGrid="0" snapToObjects="1">
      <p:cViewPr>
        <p:scale>
          <a:sx n="11" d="100"/>
          <a:sy n="11" d="100"/>
        </p:scale>
        <p:origin x="12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0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8AD08-5319-9B49-8237-A1F2CE8B613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5F1B-00A3-8347-B635-0C5953206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7A63217-CE0A-A343-826E-2E763DCE8AF7}"/>
              </a:ext>
            </a:extLst>
          </p:cNvPr>
          <p:cNvSpPr txBox="1"/>
          <p:nvPr/>
        </p:nvSpPr>
        <p:spPr>
          <a:xfrm>
            <a:off x="5352" y="-12860"/>
            <a:ext cx="30264516" cy="2680221"/>
          </a:xfrm>
          <a:prstGeom prst="rect">
            <a:avLst/>
          </a:prstGeom>
          <a:solidFill>
            <a:srgbClr val="018AD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204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4204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4204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4204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EDB851-88AE-8045-B887-6471F2835BE9}"/>
              </a:ext>
            </a:extLst>
          </p:cNvPr>
          <p:cNvGrpSpPr/>
          <p:nvPr/>
        </p:nvGrpSpPr>
        <p:grpSpPr>
          <a:xfrm>
            <a:off x="1370604" y="3860908"/>
            <a:ext cx="27468047" cy="3155067"/>
            <a:chOff x="341022" y="738717"/>
            <a:chExt cx="6861154" cy="7880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DCB7A8-2C75-1B4C-9AE7-2FE448A11500}"/>
                </a:ext>
              </a:extLst>
            </p:cNvPr>
            <p:cNvSpPr txBox="1"/>
            <p:nvPr/>
          </p:nvSpPr>
          <p:spPr>
            <a:xfrm>
              <a:off x="344176" y="738717"/>
              <a:ext cx="6858000" cy="27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latin typeface="Arial" charset="0"/>
                  <a:ea typeface="Arial" charset="0"/>
                  <a:cs typeface="Arial" charset="0"/>
                </a:rPr>
                <a:t>The Relationship Between Gender and School Goals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BF2F8F-E30F-304F-B80D-15FEE2B1466A}"/>
                </a:ext>
              </a:extLst>
            </p:cNvPr>
            <p:cNvSpPr txBox="1"/>
            <p:nvPr/>
          </p:nvSpPr>
          <p:spPr>
            <a:xfrm>
              <a:off x="344176" y="1189930"/>
              <a:ext cx="6858000" cy="17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Arial" charset="0"/>
                  <a:ea typeface="Arial" charset="0"/>
                  <a:cs typeface="Arial" charset="0"/>
                </a:rPr>
                <a:t>Student A. Lastname</a:t>
              </a:r>
              <a:r>
                <a:rPr lang="en-GB" sz="4000" baseline="30000" dirty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0C4748-A2B5-AF41-83C7-188436ED7998}"/>
                </a:ext>
              </a:extLst>
            </p:cNvPr>
            <p:cNvSpPr txBox="1"/>
            <p:nvPr/>
          </p:nvSpPr>
          <p:spPr>
            <a:xfrm>
              <a:off x="341022" y="1396118"/>
              <a:ext cx="6858000" cy="130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aseline="30000" dirty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 Center for Neurogenomics and Cognitive Research, Neuroscience Campus Amsterdam, Vrije Universiteit, Amsterdam, Netherlands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55BD36-4983-FF49-AEDB-B9F1664F402D}"/>
              </a:ext>
            </a:extLst>
          </p:cNvPr>
          <p:cNvGrpSpPr/>
          <p:nvPr/>
        </p:nvGrpSpPr>
        <p:grpSpPr>
          <a:xfrm>
            <a:off x="560516" y="8566605"/>
            <a:ext cx="14003385" cy="9026158"/>
            <a:chOff x="146579" y="2093481"/>
            <a:chExt cx="3604521" cy="22546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84A03E-9DEB-C64F-8D7A-C703C5562CC3}"/>
                </a:ext>
              </a:extLst>
            </p:cNvPr>
            <p:cNvSpPr txBox="1"/>
            <p:nvPr/>
          </p:nvSpPr>
          <p:spPr>
            <a:xfrm>
              <a:off x="146579" y="2093481"/>
              <a:ext cx="3604521" cy="184669"/>
            </a:xfrm>
            <a:prstGeom prst="rect">
              <a:avLst/>
            </a:prstGeom>
            <a:solidFill>
              <a:srgbClr val="018AD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04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Background</a:t>
              </a:r>
              <a:endParaRPr lang="en-US" sz="4204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3869-ADB0-E641-9E43-6B2A4835BBE0}"/>
                </a:ext>
              </a:extLst>
            </p:cNvPr>
            <p:cNvSpPr/>
            <p:nvPr/>
          </p:nvSpPr>
          <p:spPr>
            <a:xfrm>
              <a:off x="202859" y="2367572"/>
              <a:ext cx="3485680" cy="1980524"/>
            </a:xfrm>
            <a:prstGeom prst="rect">
              <a:avLst/>
            </a:prstGeom>
          </p:spPr>
          <p:txBody>
            <a:bodyPr wrap="square" lIns="144123" tIns="144123" rIns="144123" bIns="144123" anchor="t">
              <a:spAutoFit/>
            </a:bodyPr>
            <a:lstStyle/>
            <a:p>
              <a:pPr marL="686383" indent="-686383" algn="just">
                <a:spcAft>
                  <a:spcPts val="2402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It is not yet established whether boys and girls pursue different goals at school </a:t>
              </a:r>
            </a:p>
            <a:p>
              <a:pPr marL="686383" indent="-686383" algn="just">
                <a:spcAft>
                  <a:spcPts val="2402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Socialized gender norms may influence these motivations, leading to differences in educational outcomes</a:t>
              </a:r>
            </a:p>
            <a:p>
              <a:pPr marL="686383" indent="-686383" algn="just">
                <a:spcAft>
                  <a:spcPts val="2402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Research question: do girls and boys in primary school differ in their preferred school goals (grades, popularity, or sports)?</a:t>
              </a:r>
            </a:p>
            <a:p>
              <a:pPr marL="686383" indent="-686383" algn="just">
                <a:spcAft>
                  <a:spcPts val="2402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Hypotheses:</a:t>
              </a:r>
            </a:p>
            <a:p>
              <a:pPr marL="1666875" lvl="1" indent="-595313" algn="just">
                <a:spcAft>
                  <a:spcPts val="2402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H0: The frequency of endorsement of preferred school goals does not differ by gender</a:t>
              </a:r>
            </a:p>
            <a:p>
              <a:pPr marL="1666875" lvl="1" indent="-595313" algn="just">
                <a:spcAft>
                  <a:spcPts val="2402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H1: The frequency of endorsement of preferred school goals differs between girls and boys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42FD3A-7E23-504D-B032-1F04702A5304}"/>
              </a:ext>
            </a:extLst>
          </p:cNvPr>
          <p:cNvGrpSpPr/>
          <p:nvPr/>
        </p:nvGrpSpPr>
        <p:grpSpPr>
          <a:xfrm>
            <a:off x="15632741" y="8550417"/>
            <a:ext cx="14015363" cy="9532898"/>
            <a:chOff x="143496" y="5128917"/>
            <a:chExt cx="3607604" cy="23811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86A7F-7F2A-4440-9804-171F5EECF0DD}"/>
                </a:ext>
              </a:extLst>
            </p:cNvPr>
            <p:cNvSpPr/>
            <p:nvPr/>
          </p:nvSpPr>
          <p:spPr>
            <a:xfrm>
              <a:off x="204177" y="5406355"/>
              <a:ext cx="3485681" cy="2103754"/>
            </a:xfrm>
            <a:prstGeom prst="rect">
              <a:avLst/>
            </a:prstGeom>
          </p:spPr>
          <p:txBody>
            <a:bodyPr wrap="square" lIns="144123" tIns="144123" rIns="144123" bIns="144123">
              <a:spAutoFit/>
            </a:bodyPr>
            <a:lstStyle/>
            <a:p>
              <a:pPr algn="just">
                <a:spcAft>
                  <a:spcPts val="801"/>
                </a:spcAft>
              </a:pPr>
              <a:r>
                <a:rPr lang="en-US" sz="3603" dirty="0">
                  <a:solidFill>
                    <a:srgbClr val="000000"/>
                  </a:solidFill>
                  <a:latin typeface="Arial" charset="0"/>
                  <a:ea typeface="Times New Roman" charset="0"/>
                  <a:cs typeface="MyriadMM-Regular" charset="0"/>
                </a:rPr>
                <a:t>Sample:</a:t>
              </a:r>
            </a:p>
            <a:p>
              <a:pPr marL="686383" indent="-686383" algn="just">
                <a:spcAft>
                  <a:spcPts val="801"/>
                </a:spcAft>
                <a:buFont typeface="Wingdings" pitchFamily="2" charset="2"/>
                <a:buChar char="v"/>
              </a:pPr>
              <a:r>
                <a:rPr lang="en-US" sz="3603" dirty="0">
                  <a:solidFill>
                    <a:srgbClr val="000000"/>
                  </a:solidFill>
                  <a:latin typeface="Arial" charset="0"/>
                  <a:ea typeface="Times New Roman" charset="0"/>
                  <a:cs typeface="MyriadMM-Regular" charset="0"/>
                </a:rPr>
                <a:t>Random selection of students in grades 4, 5, and 6 from local primary schools (N = 478)</a:t>
              </a:r>
            </a:p>
            <a:p>
              <a:pPr marL="686383" indent="-686383" algn="just">
                <a:spcAft>
                  <a:spcPts val="801"/>
                </a:spcAft>
                <a:buFont typeface="Wingdings" pitchFamily="2" charset="2"/>
                <a:buChar char="v"/>
              </a:pPr>
              <a:r>
                <a:rPr lang="en-US" sz="3603" dirty="0">
                  <a:solidFill>
                    <a:srgbClr val="000000"/>
                  </a:solidFill>
                  <a:latin typeface="Arial" charset="0"/>
                  <a:ea typeface="Times New Roman" charset="0"/>
                  <a:cs typeface="MyriadMM-Regular" charset="0"/>
                </a:rPr>
                <a:t>227 boys, 251 girls</a:t>
              </a:r>
            </a:p>
            <a:p>
              <a:pPr marL="686383" indent="-686383" algn="just">
                <a:spcAft>
                  <a:spcPts val="801"/>
                </a:spcAft>
                <a:buFont typeface="Wingdings" pitchFamily="2" charset="2"/>
                <a:buChar char="v"/>
              </a:pPr>
              <a:endParaRPr lang="en-US" sz="3603" dirty="0">
                <a:solidFill>
                  <a:srgbClr val="000000"/>
                </a:solidFill>
                <a:latin typeface="Arial" charset="0"/>
                <a:ea typeface="Times New Roman" charset="0"/>
                <a:cs typeface="MyriadMM-Regular" charset="0"/>
              </a:endParaRPr>
            </a:p>
            <a:p>
              <a:pPr algn="just">
                <a:spcAft>
                  <a:spcPts val="801"/>
                </a:spcAft>
              </a:pPr>
              <a:r>
                <a:rPr lang="en-US" sz="3603" dirty="0">
                  <a:solidFill>
                    <a:srgbClr val="000000"/>
                  </a:solidFill>
                  <a:latin typeface="Arial" charset="0"/>
                  <a:ea typeface="Times New Roman" charset="0"/>
                  <a:cs typeface="MyriadMM-Regular" charset="0"/>
                </a:rPr>
                <a:t>Measures:</a:t>
              </a:r>
            </a:p>
            <a:p>
              <a:pPr marL="686383" indent="-686383" algn="just">
                <a:spcAft>
                  <a:spcPts val="801"/>
                </a:spcAft>
                <a:buFont typeface="Wingdings" pitchFamily="2" charset="2"/>
                <a:buChar char="v"/>
              </a:pPr>
              <a:r>
                <a:rPr lang="en-US" sz="3603" dirty="0">
                  <a:solidFill>
                    <a:srgbClr val="000000"/>
                  </a:solidFill>
                  <a:latin typeface="Arial" charset="0"/>
                  <a:ea typeface="Times New Roman" charset="0"/>
                  <a:cs typeface="MyriadMM-Regular" charset="0"/>
                </a:rPr>
                <a:t>Self-report survey of preferred school goal (making good grades, being popular, or being good at sports)</a:t>
              </a:r>
            </a:p>
            <a:p>
              <a:pPr algn="just">
                <a:spcAft>
                  <a:spcPts val="801"/>
                </a:spcAft>
              </a:pPr>
              <a:endParaRPr lang="en-US" sz="3603" dirty="0">
                <a:solidFill>
                  <a:srgbClr val="000000"/>
                </a:solidFill>
                <a:latin typeface="Arial" charset="0"/>
                <a:ea typeface="Times New Roman" charset="0"/>
                <a:cs typeface="MyriadMM-Regular" charset="0"/>
              </a:endParaRPr>
            </a:p>
            <a:p>
              <a:pPr algn="just">
                <a:spcAft>
                  <a:spcPts val="801"/>
                </a:spcAft>
              </a:pPr>
              <a:r>
                <a:rPr lang="en-US" sz="3603" dirty="0">
                  <a:solidFill>
                    <a:srgbClr val="000000"/>
                  </a:solidFill>
                  <a:latin typeface="Arial" charset="0"/>
                  <a:ea typeface="Times New Roman" charset="0"/>
                  <a:cs typeface="MyriadMM-Regular" charset="0"/>
                </a:rPr>
                <a:t>Data Analysis:</a:t>
              </a:r>
            </a:p>
            <a:p>
              <a:pPr marL="686383" indent="-686383" algn="just">
                <a:spcAft>
                  <a:spcPts val="801"/>
                </a:spcAft>
                <a:buFont typeface="Wingdings" pitchFamily="2" charset="2"/>
                <a:buChar char="v"/>
              </a:pPr>
              <a:r>
                <a:rPr lang="en-US" sz="3603" dirty="0">
                  <a:solidFill>
                    <a:srgbClr val="000000"/>
                  </a:solidFill>
                  <a:latin typeface="Arial" charset="0"/>
                  <a:ea typeface="Times New Roman" charset="0"/>
                  <a:cs typeface="MyriadMM-Regular" charset="0"/>
                </a:rPr>
                <a:t>Frequency cross-tabulation of gender by goal</a:t>
              </a:r>
            </a:p>
            <a:p>
              <a:pPr marL="686383" indent="-686383" algn="just">
                <a:spcAft>
                  <a:spcPts val="801"/>
                </a:spcAft>
                <a:buFont typeface="Wingdings" pitchFamily="2" charset="2"/>
                <a:buChar char="v"/>
              </a:pPr>
              <a:r>
                <a:rPr lang="en-US" sz="3603" dirty="0">
                  <a:solidFill>
                    <a:srgbClr val="000000"/>
                  </a:solidFill>
                  <a:latin typeface="Arial" charset="0"/>
                  <a:ea typeface="Times New Roman" charset="0"/>
                  <a:cs typeface="MyriadMM-Regular" charset="0"/>
                </a:rPr>
                <a:t>Chi-square test of association between these two categorical variables using 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79013-A166-1344-9408-5A5D4F71E0BF}"/>
                </a:ext>
              </a:extLst>
            </p:cNvPr>
            <p:cNvSpPr txBox="1"/>
            <p:nvPr/>
          </p:nvSpPr>
          <p:spPr>
            <a:xfrm>
              <a:off x="143496" y="5128917"/>
              <a:ext cx="3607604" cy="184669"/>
            </a:xfrm>
            <a:prstGeom prst="rect">
              <a:avLst/>
            </a:prstGeom>
            <a:solidFill>
              <a:srgbClr val="018AD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04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Methods</a:t>
              </a:r>
              <a:endParaRPr lang="en-US" sz="4204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794765-FB60-E24E-96D3-533E0304CB41}"/>
              </a:ext>
            </a:extLst>
          </p:cNvPr>
          <p:cNvSpPr txBox="1"/>
          <p:nvPr/>
        </p:nvSpPr>
        <p:spPr>
          <a:xfrm>
            <a:off x="548532" y="19558919"/>
            <a:ext cx="29099563" cy="739305"/>
          </a:xfrm>
          <a:prstGeom prst="rect">
            <a:avLst/>
          </a:prstGeom>
          <a:solidFill>
            <a:srgbClr val="018AD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Results</a:t>
            </a:r>
            <a:endParaRPr lang="en-US" sz="4204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7461922-D405-FA42-B72F-F0444228B0D0}"/>
              </a:ext>
            </a:extLst>
          </p:cNvPr>
          <p:cNvGrpSpPr/>
          <p:nvPr/>
        </p:nvGrpSpPr>
        <p:grpSpPr>
          <a:xfrm>
            <a:off x="15646381" y="29360308"/>
            <a:ext cx="14001724" cy="10765031"/>
            <a:chOff x="656314" y="7439275"/>
            <a:chExt cx="3166054" cy="310956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A9FD6A-2F5E-6E43-890C-4EBBDC3798FF}"/>
                </a:ext>
              </a:extLst>
            </p:cNvPr>
            <p:cNvSpPr txBox="1"/>
            <p:nvPr/>
          </p:nvSpPr>
          <p:spPr>
            <a:xfrm>
              <a:off x="656314" y="7439275"/>
              <a:ext cx="3166054" cy="213554"/>
            </a:xfrm>
            <a:prstGeom prst="rect">
              <a:avLst/>
            </a:prstGeom>
            <a:solidFill>
              <a:srgbClr val="018AD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04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Conclusions</a:t>
              </a:r>
              <a:endParaRPr lang="en-US" sz="4204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C19E7C-42E4-064F-B7F5-0F6A4B80477C}"/>
                </a:ext>
              </a:extLst>
            </p:cNvPr>
            <p:cNvSpPr/>
            <p:nvPr/>
          </p:nvSpPr>
          <p:spPr>
            <a:xfrm>
              <a:off x="706536" y="7787207"/>
              <a:ext cx="3062033" cy="2761636"/>
            </a:xfrm>
            <a:prstGeom prst="rect">
              <a:avLst/>
            </a:prstGeom>
          </p:spPr>
          <p:txBody>
            <a:bodyPr wrap="square" lIns="144123" tIns="144123" rIns="144123" bIns="144123" anchor="t">
              <a:spAutoFit/>
            </a:bodyPr>
            <a:lstStyle/>
            <a:p>
              <a:pPr marL="686383" indent="-686383" algn="just">
                <a:spcAft>
                  <a:spcPts val="3401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Based on the highly significant p-value (tested against alpha=.05), the null hypothesis was rejected</a:t>
              </a:r>
            </a:p>
            <a:p>
              <a:pPr marL="686383" indent="-686383" algn="just">
                <a:spcAft>
                  <a:spcPts val="3401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Girls and boys in primary school do differ in their school goals</a:t>
              </a:r>
            </a:p>
            <a:p>
              <a:pPr marL="686383" indent="-686383" algn="just">
                <a:spcAft>
                  <a:spcPts val="3401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Girls were more likely than boys to pursue sports and boys more likely to pursue popularity; both were equally likely to pursue good grades</a:t>
              </a:r>
            </a:p>
            <a:p>
              <a:pPr marL="686383" indent="-686383" algn="just">
                <a:spcAft>
                  <a:spcPts val="3401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Further research is needed to test generalizability of these results in other geographic areas and across ages</a:t>
              </a:r>
            </a:p>
            <a:p>
              <a:pPr marL="686383" indent="-686383" algn="just">
                <a:spcAft>
                  <a:spcPts val="3401"/>
                </a:spcAft>
                <a:buFont typeface="Wingdings" pitchFamily="2" charset="2"/>
                <a:buChar char="v"/>
              </a:pPr>
              <a:r>
                <a:rPr lang="en-US" sz="3603" dirty="0">
                  <a:latin typeface="Arial" charset="0"/>
                  <a:ea typeface="Arial" charset="0"/>
                  <a:cs typeface="Arial" charset="0"/>
                </a:rPr>
                <a:t>Stereotypical gender norms are not supported as an influence on educational outcomes</a:t>
              </a:r>
            </a:p>
            <a:p>
              <a:pPr marL="686383" indent="-686383" algn="just">
                <a:spcAft>
                  <a:spcPts val="3401"/>
                </a:spcAft>
                <a:buFont typeface="Wingdings" pitchFamily="2" charset="2"/>
                <a:buChar char="v"/>
              </a:pPr>
              <a:endParaRPr lang="en-US" sz="3603" dirty="0">
                <a:latin typeface="Arial" charset="0"/>
                <a:ea typeface="Arial" charset="0"/>
                <a:cs typeface="Arial" charset="0"/>
              </a:endParaRPr>
            </a:p>
            <a:p>
              <a:pPr marL="686383" indent="-686383" algn="just">
                <a:spcAft>
                  <a:spcPts val="3401"/>
                </a:spcAft>
                <a:buFont typeface="Wingdings" pitchFamily="2" charset="2"/>
                <a:buChar char="v"/>
              </a:pPr>
              <a:endParaRPr lang="en-US" sz="3603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C787789-E081-D846-BF43-B4A64850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14" y="139499"/>
            <a:ext cx="7908150" cy="23471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0F58785-FCF8-C445-80EB-94CB100FB4D7}"/>
              </a:ext>
            </a:extLst>
          </p:cNvPr>
          <p:cNvSpPr txBox="1"/>
          <p:nvPr/>
        </p:nvSpPr>
        <p:spPr>
          <a:xfrm>
            <a:off x="3844" y="41148446"/>
            <a:ext cx="30264516" cy="1755673"/>
          </a:xfrm>
          <a:prstGeom prst="rect">
            <a:avLst/>
          </a:prstGeom>
          <a:solidFill>
            <a:srgbClr val="018AD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603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3603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3603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1C6A7D7-7FBC-2442-9D16-DABF846D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580" y="260583"/>
            <a:ext cx="5487973" cy="199073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73E9377-85ED-854E-94D7-230088A97A81}"/>
              </a:ext>
            </a:extLst>
          </p:cNvPr>
          <p:cNvSpPr txBox="1"/>
          <p:nvPr/>
        </p:nvSpPr>
        <p:spPr>
          <a:xfrm>
            <a:off x="18737119" y="25025555"/>
            <a:ext cx="7804427" cy="9857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203" b="1" i="1" dirty="0">
                <a:latin typeface="Arial" charset="0"/>
                <a:ea typeface="Arial" charset="0"/>
                <a:cs typeface="Arial" charset="0"/>
              </a:rPr>
              <a:t>Table 1. Frequency of endorsement of preferred school goal by gender.</a:t>
            </a:r>
            <a:r>
              <a:rPr lang="en-US" sz="3203" i="1" dirty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3203" b="1" i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C150E8-2AED-5D49-BF55-61BC75491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4136"/>
              </p:ext>
            </p:extLst>
          </p:nvPr>
        </p:nvGraphicFramePr>
        <p:xfrm>
          <a:off x="17123801" y="21440730"/>
          <a:ext cx="11046885" cy="2904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5140">
                  <a:extLst>
                    <a:ext uri="{9D8B030D-6E8A-4147-A177-3AD203B41FA5}">
                      <a16:colId xmlns:a16="http://schemas.microsoft.com/office/drawing/2014/main" val="1027089261"/>
                    </a:ext>
                  </a:extLst>
                </a:gridCol>
                <a:gridCol w="2854836">
                  <a:extLst>
                    <a:ext uri="{9D8B030D-6E8A-4147-A177-3AD203B41FA5}">
                      <a16:colId xmlns:a16="http://schemas.microsoft.com/office/drawing/2014/main" val="3517724068"/>
                    </a:ext>
                  </a:extLst>
                </a:gridCol>
                <a:gridCol w="2852824">
                  <a:extLst>
                    <a:ext uri="{9D8B030D-6E8A-4147-A177-3AD203B41FA5}">
                      <a16:colId xmlns:a16="http://schemas.microsoft.com/office/drawing/2014/main" val="3254753070"/>
                    </a:ext>
                  </a:extLst>
                </a:gridCol>
                <a:gridCol w="3044085">
                  <a:extLst>
                    <a:ext uri="{9D8B030D-6E8A-4147-A177-3AD203B41FA5}">
                      <a16:colId xmlns:a16="http://schemas.microsoft.com/office/drawing/2014/main" val="851102502"/>
                    </a:ext>
                  </a:extLst>
                </a:gridCol>
              </a:tblGrid>
              <a:tr h="968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 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Grades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Popular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Sports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528166"/>
                  </a:ext>
                </a:extLst>
              </a:tr>
              <a:tr h="968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Boy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117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50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0053246"/>
                  </a:ext>
                </a:extLst>
              </a:tr>
              <a:tr h="968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Girl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130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30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91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875989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80C54879-C3A3-1240-AC61-718DCF91E738}"/>
              </a:ext>
            </a:extLst>
          </p:cNvPr>
          <p:cNvSpPr/>
          <p:nvPr/>
        </p:nvSpPr>
        <p:spPr>
          <a:xfrm>
            <a:off x="779155" y="21343807"/>
            <a:ext cx="13541700" cy="4890333"/>
          </a:xfrm>
          <a:prstGeom prst="rect">
            <a:avLst/>
          </a:prstGeom>
        </p:spPr>
        <p:txBody>
          <a:bodyPr wrap="square" lIns="144123" tIns="144123" rIns="144123" bIns="144123" anchor="t">
            <a:spAutoFit/>
          </a:bodyPr>
          <a:lstStyle/>
          <a:p>
            <a:pPr marL="686383" indent="-686383" algn="just">
              <a:spcAft>
                <a:spcPts val="2801"/>
              </a:spcAft>
              <a:buFont typeface="Wingdings" pitchFamily="2" charset="2"/>
              <a:buChar char="v"/>
            </a:pPr>
            <a:r>
              <a:rPr lang="en-US" sz="3603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Getting good grades was the most frequently preferred goal for both genders (Table 1)</a:t>
            </a:r>
          </a:p>
          <a:p>
            <a:pPr marL="686383" indent="-686383" algn="just">
              <a:spcAft>
                <a:spcPts val="2801"/>
              </a:spcAft>
              <a:buFont typeface="Wingdings" pitchFamily="2" charset="2"/>
              <a:buChar char="v"/>
            </a:pPr>
            <a:r>
              <a:rPr lang="en-US" sz="3603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The chi-square test showed significant differences in preferred goals by gender:</a:t>
            </a:r>
            <a:r>
              <a:rPr lang="en-US" sz="36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</a:t>
            </a:r>
            <a:r>
              <a:rPr lang="en-GB" sz="36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= 21.46, </a:t>
            </a:r>
            <a:r>
              <a:rPr lang="en-US" sz="36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3600" i="1" dirty="0">
                <a:solidFill>
                  <a:sysClr val="windowText" lastClr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2 </a:t>
            </a:r>
            <a:r>
              <a:rPr lang="en-GB" sz="3600" i="1" dirty="0">
                <a:solidFill>
                  <a:sysClr val="windowText" lastClr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</a:t>
            </a:r>
            <a:r>
              <a:rPr lang="en-GB" sz="3600" i="1" dirty="0">
                <a:solidFill>
                  <a:sysClr val="windowText" lastClr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10</a:t>
            </a:r>
            <a:r>
              <a:rPr lang="en-GB" sz="3600" i="1" baseline="30000" dirty="0">
                <a:solidFill>
                  <a:sysClr val="windowText" lastClr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-5</a:t>
            </a:r>
            <a:r>
              <a:rPr lang="en-US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ysClr val="windowText" lastClr="00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686383" indent="-686383" algn="just">
              <a:spcAft>
                <a:spcPts val="2801"/>
              </a:spcAft>
              <a:buFont typeface="Wingdings" pitchFamily="2" charset="2"/>
              <a:buChar char="v"/>
            </a:pPr>
            <a:r>
              <a:rPr lang="en-US" sz="3603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Comparing the observed to expected counts, girls preferred sports more than expected while boys preferred popularity more than expected (Figure 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5A932-7557-A743-8E9E-2439EF29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6" y="28359278"/>
            <a:ext cx="14041548" cy="100575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3D0648-AA33-7F4B-B6A5-1F6F810BF535}"/>
              </a:ext>
            </a:extLst>
          </p:cNvPr>
          <p:cNvSpPr txBox="1"/>
          <p:nvPr/>
        </p:nvSpPr>
        <p:spPr>
          <a:xfrm>
            <a:off x="3528634" y="38879791"/>
            <a:ext cx="7804427" cy="9857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203" b="1" i="1" dirty="0">
                <a:latin typeface="Arial" charset="0"/>
                <a:ea typeface="Arial" charset="0"/>
                <a:cs typeface="Arial" charset="0"/>
              </a:rPr>
              <a:t>Figure 1. Frequency of endorsement of preferred school goal by gender.</a:t>
            </a:r>
            <a:r>
              <a:rPr lang="en-US" sz="3203" i="1" dirty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3203" b="1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7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2321</TotalTime>
  <Words>373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MyriadMM-Regular</vt:lpstr>
      <vt:lpstr>Symbol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Savage</dc:creator>
  <cp:lastModifiedBy>Savage, Jeanne E. (MU-Student)</cp:lastModifiedBy>
  <cp:revision>31</cp:revision>
  <cp:lastPrinted>2018-10-03T21:55:21Z</cp:lastPrinted>
  <dcterms:created xsi:type="dcterms:W3CDTF">2018-10-01T15:46:21Z</dcterms:created>
  <dcterms:modified xsi:type="dcterms:W3CDTF">2020-09-01T17:58:10Z</dcterms:modified>
</cp:coreProperties>
</file>