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0275213" cy="42803763"/>
  <p:notesSz cx="6858000" cy="9144000"/>
  <p:defaultTextStyle>
    <a:defPPr>
      <a:defRPr lang="en-US"/>
    </a:defPPr>
    <a:lvl1pPr marL="0" algn="l" defTabSz="3661258" rtl="0" eaLnBrk="1" latinLnBrk="0" hangingPunct="1">
      <a:defRPr sz="7207" kern="1200">
        <a:solidFill>
          <a:schemeClr val="tx1"/>
        </a:solidFill>
        <a:latin typeface="+mn-lt"/>
        <a:ea typeface="+mn-ea"/>
        <a:cs typeface="+mn-cs"/>
      </a:defRPr>
    </a:lvl1pPr>
    <a:lvl2pPr marL="1830629" algn="l" defTabSz="3661258" rtl="0" eaLnBrk="1" latinLnBrk="0" hangingPunct="1">
      <a:defRPr sz="7207" kern="1200">
        <a:solidFill>
          <a:schemeClr val="tx1"/>
        </a:solidFill>
        <a:latin typeface="+mn-lt"/>
        <a:ea typeface="+mn-ea"/>
        <a:cs typeface="+mn-cs"/>
      </a:defRPr>
    </a:lvl2pPr>
    <a:lvl3pPr marL="3661258" algn="l" defTabSz="3661258" rtl="0" eaLnBrk="1" latinLnBrk="0" hangingPunct="1">
      <a:defRPr sz="7207" kern="1200">
        <a:solidFill>
          <a:schemeClr val="tx1"/>
        </a:solidFill>
        <a:latin typeface="+mn-lt"/>
        <a:ea typeface="+mn-ea"/>
        <a:cs typeface="+mn-cs"/>
      </a:defRPr>
    </a:lvl3pPr>
    <a:lvl4pPr marL="5491886" algn="l" defTabSz="3661258" rtl="0" eaLnBrk="1" latinLnBrk="0" hangingPunct="1">
      <a:defRPr sz="7207" kern="1200">
        <a:solidFill>
          <a:schemeClr val="tx1"/>
        </a:solidFill>
        <a:latin typeface="+mn-lt"/>
        <a:ea typeface="+mn-ea"/>
        <a:cs typeface="+mn-cs"/>
      </a:defRPr>
    </a:lvl4pPr>
    <a:lvl5pPr marL="7322515" algn="l" defTabSz="3661258" rtl="0" eaLnBrk="1" latinLnBrk="0" hangingPunct="1">
      <a:defRPr sz="7207" kern="1200">
        <a:solidFill>
          <a:schemeClr val="tx1"/>
        </a:solidFill>
        <a:latin typeface="+mn-lt"/>
        <a:ea typeface="+mn-ea"/>
        <a:cs typeface="+mn-cs"/>
      </a:defRPr>
    </a:lvl5pPr>
    <a:lvl6pPr marL="9153144" algn="l" defTabSz="3661258" rtl="0" eaLnBrk="1" latinLnBrk="0" hangingPunct="1">
      <a:defRPr sz="7207" kern="1200">
        <a:solidFill>
          <a:schemeClr val="tx1"/>
        </a:solidFill>
        <a:latin typeface="+mn-lt"/>
        <a:ea typeface="+mn-ea"/>
        <a:cs typeface="+mn-cs"/>
      </a:defRPr>
    </a:lvl6pPr>
    <a:lvl7pPr marL="10983773" algn="l" defTabSz="3661258" rtl="0" eaLnBrk="1" latinLnBrk="0" hangingPunct="1">
      <a:defRPr sz="7207" kern="1200">
        <a:solidFill>
          <a:schemeClr val="tx1"/>
        </a:solidFill>
        <a:latin typeface="+mn-lt"/>
        <a:ea typeface="+mn-ea"/>
        <a:cs typeface="+mn-cs"/>
      </a:defRPr>
    </a:lvl7pPr>
    <a:lvl8pPr marL="12814402" algn="l" defTabSz="3661258" rtl="0" eaLnBrk="1" latinLnBrk="0" hangingPunct="1">
      <a:defRPr sz="7207" kern="1200">
        <a:solidFill>
          <a:schemeClr val="tx1"/>
        </a:solidFill>
        <a:latin typeface="+mn-lt"/>
        <a:ea typeface="+mn-ea"/>
        <a:cs typeface="+mn-cs"/>
      </a:defRPr>
    </a:lvl8pPr>
    <a:lvl9pPr marL="14645030" algn="l" defTabSz="3661258" rtl="0" eaLnBrk="1" latinLnBrk="0" hangingPunct="1">
      <a:defRPr sz="720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A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1"/>
    <p:restoredTop sz="94619"/>
  </p:normalViewPr>
  <p:slideViewPr>
    <p:cSldViewPr snapToGrid="0" snapToObjects="1">
      <p:cViewPr>
        <p:scale>
          <a:sx n="30" d="100"/>
          <a:sy n="30" d="100"/>
        </p:scale>
        <p:origin x="456"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F8AD08-5319-9B49-8237-A1F2CE8B613E}"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66910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8AD08-5319-9B49-8237-A1F2CE8B613E}"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391915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8AD08-5319-9B49-8237-A1F2CE8B613E}"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1831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8AD08-5319-9B49-8237-A1F2CE8B613E}"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380716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F8AD08-5319-9B49-8237-A1F2CE8B613E}" type="datetimeFigureOut">
              <a:rPr lang="en-US" smtClean="0"/>
              <a:t>22-Oct-21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200196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F8AD08-5319-9B49-8237-A1F2CE8B613E}"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221290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F8AD08-5319-9B49-8237-A1F2CE8B613E}" type="datetimeFigureOut">
              <a:rPr lang="en-US" smtClean="0"/>
              <a:t>22-Oct-21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199929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F8AD08-5319-9B49-8237-A1F2CE8B613E}" type="datetimeFigureOut">
              <a:rPr lang="en-US" smtClean="0"/>
              <a:t>22-Oct-21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221990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8AD08-5319-9B49-8237-A1F2CE8B613E}" type="datetimeFigureOut">
              <a:rPr lang="en-US" smtClean="0"/>
              <a:t>22-Oct-21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313897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31F8AD08-5319-9B49-8237-A1F2CE8B613E}"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382651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31F8AD08-5319-9B49-8237-A1F2CE8B613E}" type="datetimeFigureOut">
              <a:rPr lang="en-US" smtClean="0"/>
              <a:t>22-Oct-21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05F1B-00A3-8347-B635-0C5953206CD2}" type="slidenum">
              <a:rPr lang="en-US" smtClean="0"/>
              <a:t>‹#›</a:t>
            </a:fld>
            <a:endParaRPr lang="en-US"/>
          </a:p>
        </p:txBody>
      </p:sp>
    </p:spTree>
    <p:extLst>
      <p:ext uri="{BB962C8B-B14F-4D97-AF65-F5344CB8AC3E}">
        <p14:creationId xmlns:p14="http://schemas.microsoft.com/office/powerpoint/2010/main" val="52900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1F8AD08-5319-9B49-8237-A1F2CE8B613E}" type="datetimeFigureOut">
              <a:rPr lang="en-US" smtClean="0"/>
              <a:t>22-Oct-21</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6605F1B-00A3-8347-B635-0C5953206CD2}" type="slidenum">
              <a:rPr lang="en-US" smtClean="0"/>
              <a:t>‹#›</a:t>
            </a:fld>
            <a:endParaRPr lang="en-US"/>
          </a:p>
        </p:txBody>
      </p:sp>
    </p:spTree>
    <p:extLst>
      <p:ext uri="{BB962C8B-B14F-4D97-AF65-F5344CB8AC3E}">
        <p14:creationId xmlns:p14="http://schemas.microsoft.com/office/powerpoint/2010/main" val="4047917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7A63217-CE0A-A343-826E-2E763DCE8AF7}"/>
              </a:ext>
            </a:extLst>
          </p:cNvPr>
          <p:cNvSpPr txBox="1"/>
          <p:nvPr/>
        </p:nvSpPr>
        <p:spPr>
          <a:xfrm>
            <a:off x="5352" y="-12860"/>
            <a:ext cx="30264516" cy="2680221"/>
          </a:xfrm>
          <a:prstGeom prst="rect">
            <a:avLst/>
          </a:prstGeom>
          <a:solidFill>
            <a:srgbClr val="018AD1"/>
          </a:solidFill>
          <a:ln>
            <a:noFill/>
          </a:ln>
        </p:spPr>
        <p:txBody>
          <a:bodyPr wrap="square" rtlCol="0">
            <a:spAutoFit/>
          </a:bodyPr>
          <a:lstStyle/>
          <a:p>
            <a:pPr algn="ctr"/>
            <a:endParaRPr lang="en-US" sz="4204" dirty="0">
              <a:latin typeface="Arial" charset="0"/>
              <a:ea typeface="Arial" charset="0"/>
              <a:cs typeface="Arial" charset="0"/>
            </a:endParaRPr>
          </a:p>
          <a:p>
            <a:pPr algn="ctr"/>
            <a:endParaRPr lang="en-US" sz="4204" dirty="0">
              <a:latin typeface="Arial" charset="0"/>
              <a:ea typeface="Arial" charset="0"/>
              <a:cs typeface="Arial" charset="0"/>
            </a:endParaRPr>
          </a:p>
          <a:p>
            <a:pPr algn="ctr"/>
            <a:endParaRPr lang="en-US" sz="4204" dirty="0">
              <a:latin typeface="Arial" charset="0"/>
              <a:ea typeface="Arial" charset="0"/>
              <a:cs typeface="Arial" charset="0"/>
            </a:endParaRPr>
          </a:p>
          <a:p>
            <a:pPr algn="ctr"/>
            <a:endParaRPr lang="en-US" sz="4204" dirty="0">
              <a:latin typeface="Arial" charset="0"/>
              <a:ea typeface="Arial" charset="0"/>
              <a:cs typeface="Arial" charset="0"/>
            </a:endParaRPr>
          </a:p>
        </p:txBody>
      </p:sp>
      <p:grpSp>
        <p:nvGrpSpPr>
          <p:cNvPr id="53" name="Group 52">
            <a:extLst>
              <a:ext uri="{FF2B5EF4-FFF2-40B4-BE49-F238E27FC236}">
                <a16:creationId xmlns:a16="http://schemas.microsoft.com/office/drawing/2014/main" id="{E6EDB851-88AE-8045-B887-6471F2835BE9}"/>
              </a:ext>
            </a:extLst>
          </p:cNvPr>
          <p:cNvGrpSpPr/>
          <p:nvPr/>
        </p:nvGrpSpPr>
        <p:grpSpPr>
          <a:xfrm>
            <a:off x="1370604" y="3038755"/>
            <a:ext cx="27493208" cy="3977220"/>
            <a:chOff x="341022" y="533354"/>
            <a:chExt cx="6867439" cy="993457"/>
          </a:xfrm>
        </p:grpSpPr>
        <p:sp>
          <p:nvSpPr>
            <p:cNvPr id="4" name="TextBox 3">
              <a:extLst>
                <a:ext uri="{FF2B5EF4-FFF2-40B4-BE49-F238E27FC236}">
                  <a16:creationId xmlns:a16="http://schemas.microsoft.com/office/drawing/2014/main" id="{71DCB7A8-2C75-1B4C-9AE7-2FE448A11500}"/>
                </a:ext>
              </a:extLst>
            </p:cNvPr>
            <p:cNvSpPr txBox="1"/>
            <p:nvPr/>
          </p:nvSpPr>
          <p:spPr>
            <a:xfrm>
              <a:off x="350461" y="533354"/>
              <a:ext cx="6858000" cy="530462"/>
            </a:xfrm>
            <a:prstGeom prst="rect">
              <a:avLst/>
            </a:prstGeom>
            <a:noFill/>
          </p:spPr>
          <p:txBody>
            <a:bodyPr wrap="square" rtlCol="0">
              <a:spAutoFit/>
            </a:bodyPr>
            <a:lstStyle/>
            <a:p>
              <a:pPr algn="ctr"/>
              <a:r>
                <a:rPr lang="en-US" sz="6600" dirty="0">
                  <a:latin typeface="Arial" charset="0"/>
                  <a:ea typeface="Arial" charset="0"/>
                  <a:cs typeface="Arial" charset="0"/>
                </a:rPr>
                <a:t>Influence of familiarity effect on Cognitive Processing Math Task (CPMT) performance in placebo-dosed subjects from a Fish Oil study</a:t>
              </a:r>
            </a:p>
          </p:txBody>
        </p:sp>
        <p:sp>
          <p:nvSpPr>
            <p:cNvPr id="5" name="TextBox 4">
              <a:extLst>
                <a:ext uri="{FF2B5EF4-FFF2-40B4-BE49-F238E27FC236}">
                  <a16:creationId xmlns:a16="http://schemas.microsoft.com/office/drawing/2014/main" id="{D7BF2F8F-E30F-304F-B80D-15FEE2B1466A}"/>
                </a:ext>
              </a:extLst>
            </p:cNvPr>
            <p:cNvSpPr txBox="1"/>
            <p:nvPr/>
          </p:nvSpPr>
          <p:spPr>
            <a:xfrm>
              <a:off x="344176" y="1189930"/>
              <a:ext cx="6858000" cy="176821"/>
            </a:xfrm>
            <a:prstGeom prst="rect">
              <a:avLst/>
            </a:prstGeom>
            <a:noFill/>
          </p:spPr>
          <p:txBody>
            <a:bodyPr wrap="square" rtlCol="0">
              <a:spAutoFit/>
            </a:bodyPr>
            <a:lstStyle/>
            <a:p>
              <a:pPr algn="ctr"/>
              <a:r>
                <a:rPr lang="en-GB" sz="4000" dirty="0">
                  <a:latin typeface="Arial" charset="0"/>
                  <a:ea typeface="Arial" charset="0"/>
                  <a:cs typeface="Arial" charset="0"/>
                </a:rPr>
                <a:t>Student M. Trajdos</a:t>
              </a:r>
              <a:r>
                <a:rPr lang="en-GB" sz="4000" baseline="30000" dirty="0">
                  <a:latin typeface="Arial" charset="0"/>
                  <a:ea typeface="Arial" charset="0"/>
                  <a:cs typeface="Arial" charset="0"/>
                </a:rPr>
                <a:t>1</a:t>
              </a:r>
              <a:endParaRPr lang="en-US" sz="4000" dirty="0">
                <a:latin typeface="Arial" charset="0"/>
                <a:ea typeface="Arial" charset="0"/>
                <a:cs typeface="Arial" charset="0"/>
              </a:endParaRPr>
            </a:p>
          </p:txBody>
        </p:sp>
        <p:sp>
          <p:nvSpPr>
            <p:cNvPr id="6" name="TextBox 5">
              <a:extLst>
                <a:ext uri="{FF2B5EF4-FFF2-40B4-BE49-F238E27FC236}">
                  <a16:creationId xmlns:a16="http://schemas.microsoft.com/office/drawing/2014/main" id="{900C4748-A2B5-AF41-83C7-188436ED7998}"/>
                </a:ext>
              </a:extLst>
            </p:cNvPr>
            <p:cNvSpPr txBox="1"/>
            <p:nvPr/>
          </p:nvSpPr>
          <p:spPr>
            <a:xfrm>
              <a:off x="341022" y="1396118"/>
              <a:ext cx="6858000" cy="130693"/>
            </a:xfrm>
            <a:prstGeom prst="rect">
              <a:avLst/>
            </a:prstGeom>
            <a:noFill/>
          </p:spPr>
          <p:txBody>
            <a:bodyPr wrap="square" rtlCol="0">
              <a:spAutoFit/>
            </a:bodyPr>
            <a:lstStyle/>
            <a:p>
              <a:pPr algn="ctr"/>
              <a:r>
                <a:rPr lang="en-US" sz="2800" baseline="30000" dirty="0">
                  <a:latin typeface="Arial" charset="0"/>
                  <a:ea typeface="Arial" charset="0"/>
                  <a:cs typeface="Arial" charset="0"/>
                </a:rPr>
                <a:t>1</a:t>
              </a:r>
              <a:r>
                <a:rPr lang="en-US" sz="2800" dirty="0">
                  <a:latin typeface="Arial" charset="0"/>
                  <a:ea typeface="Arial" charset="0"/>
                  <a:cs typeface="Arial" charset="0"/>
                </a:rPr>
                <a:t> Center for Neurogenomics and Cognitive Research, Neuroscience Campus Amsterdam, Vrije Universiteit, Amsterdam, Netherlands</a:t>
              </a:r>
            </a:p>
          </p:txBody>
        </p:sp>
      </p:grpSp>
      <p:grpSp>
        <p:nvGrpSpPr>
          <p:cNvPr id="52" name="Group 51">
            <a:extLst>
              <a:ext uri="{FF2B5EF4-FFF2-40B4-BE49-F238E27FC236}">
                <a16:creationId xmlns:a16="http://schemas.microsoft.com/office/drawing/2014/main" id="{9B55BD36-4983-FF49-AEDB-B9F1664F402D}"/>
              </a:ext>
            </a:extLst>
          </p:cNvPr>
          <p:cNvGrpSpPr/>
          <p:nvPr/>
        </p:nvGrpSpPr>
        <p:grpSpPr>
          <a:xfrm>
            <a:off x="627110" y="7302397"/>
            <a:ext cx="15603490" cy="9115508"/>
            <a:chOff x="146579" y="2093481"/>
            <a:chExt cx="3604521" cy="1815422"/>
          </a:xfrm>
        </p:grpSpPr>
        <p:sp>
          <p:nvSpPr>
            <p:cNvPr id="7" name="TextBox 6">
              <a:extLst>
                <a:ext uri="{FF2B5EF4-FFF2-40B4-BE49-F238E27FC236}">
                  <a16:creationId xmlns:a16="http://schemas.microsoft.com/office/drawing/2014/main" id="{B784A03E-9DEB-C64F-8D7A-C703C5562CC3}"/>
                </a:ext>
              </a:extLst>
            </p:cNvPr>
            <p:cNvSpPr txBox="1"/>
            <p:nvPr/>
          </p:nvSpPr>
          <p:spPr>
            <a:xfrm>
              <a:off x="146579" y="2093481"/>
              <a:ext cx="3604521" cy="165499"/>
            </a:xfrm>
            <a:prstGeom prst="rect">
              <a:avLst/>
            </a:prstGeom>
            <a:solidFill>
              <a:srgbClr val="018AD1"/>
            </a:solidFill>
            <a:ln>
              <a:noFill/>
            </a:ln>
          </p:spPr>
          <p:txBody>
            <a:bodyPr wrap="square" rtlCol="0">
              <a:spAutoFit/>
            </a:bodyPr>
            <a:lstStyle/>
            <a:p>
              <a:pPr algn="ctr"/>
              <a:r>
                <a:rPr lang="en-US" sz="4800" b="1" dirty="0">
                  <a:solidFill>
                    <a:schemeClr val="bg1"/>
                  </a:solidFill>
                  <a:latin typeface="Arial" charset="0"/>
                  <a:ea typeface="Arial" charset="0"/>
                  <a:cs typeface="Arial" charset="0"/>
                </a:rPr>
                <a:t>Background</a:t>
              </a:r>
              <a:endParaRPr lang="en-US" sz="4800" dirty="0">
                <a:solidFill>
                  <a:schemeClr val="bg1"/>
                </a:solidFill>
                <a:latin typeface="Arial" charset="0"/>
                <a:ea typeface="Arial" charset="0"/>
                <a:cs typeface="Arial" charset="0"/>
              </a:endParaRPr>
            </a:p>
          </p:txBody>
        </p:sp>
        <p:sp>
          <p:nvSpPr>
            <p:cNvPr id="9" name="Rectangle 8">
              <a:extLst>
                <a:ext uri="{FF2B5EF4-FFF2-40B4-BE49-F238E27FC236}">
                  <a16:creationId xmlns:a16="http://schemas.microsoft.com/office/drawing/2014/main" id="{302F3869-ADB0-E641-9E43-6B2A4835BBE0}"/>
                </a:ext>
              </a:extLst>
            </p:cNvPr>
            <p:cNvSpPr/>
            <p:nvPr/>
          </p:nvSpPr>
          <p:spPr>
            <a:xfrm>
              <a:off x="202859" y="2367572"/>
              <a:ext cx="3485680" cy="1541331"/>
            </a:xfrm>
            <a:prstGeom prst="rect">
              <a:avLst/>
            </a:prstGeom>
          </p:spPr>
          <p:txBody>
            <a:bodyPr wrap="square" lIns="144123" tIns="144123" rIns="144123" bIns="144123" anchor="t">
              <a:spAutoFit/>
            </a:bodyPr>
            <a:lstStyle/>
            <a:p>
              <a:pPr marL="686383" indent="-686383" algn="just">
                <a:spcAft>
                  <a:spcPts val="2402"/>
                </a:spcAft>
                <a:buFont typeface="Wingdings" panose="05000000000000000000" pitchFamily="2" charset="2"/>
                <a:buChar char="Ø"/>
              </a:pPr>
              <a:r>
                <a:rPr lang="en-US" sz="2800" dirty="0">
                  <a:latin typeface="Arial" charset="0"/>
                  <a:ea typeface="Arial" charset="0"/>
                  <a:cs typeface="Arial" charset="0"/>
                </a:rPr>
                <a:t>Manufacturers of vitamins and supplements claim that fish oil improves brain functioning </a:t>
              </a:r>
            </a:p>
            <a:p>
              <a:pPr marL="686383" indent="-686383" algn="just">
                <a:spcAft>
                  <a:spcPts val="2402"/>
                </a:spcAft>
                <a:buFont typeface="Wingdings" panose="05000000000000000000" pitchFamily="2" charset="2"/>
                <a:buChar char="Ø"/>
              </a:pPr>
              <a:r>
                <a:rPr lang="en-US" sz="2800" dirty="0">
                  <a:latin typeface="Arial" charset="0"/>
                  <a:ea typeface="Arial" charset="0"/>
                  <a:cs typeface="Arial" charset="0"/>
                </a:rPr>
                <a:t>To separate the effect of fish oil administration, we examined the effect of Cognitive Processing Math Task (CPMT) familiarity on performance in CPMT in terms of score and completion time</a:t>
              </a:r>
            </a:p>
            <a:p>
              <a:pPr marL="686383" indent="-686383" algn="just">
                <a:spcAft>
                  <a:spcPts val="2402"/>
                </a:spcAft>
                <a:buFont typeface="Wingdings" panose="05000000000000000000" pitchFamily="2" charset="2"/>
                <a:buChar char="Ø"/>
              </a:pPr>
              <a:r>
                <a:rPr lang="en-US" sz="2800" dirty="0">
                  <a:latin typeface="Arial" charset="0"/>
                  <a:ea typeface="Arial" charset="0"/>
                  <a:cs typeface="Arial" charset="0"/>
                </a:rPr>
                <a:t>Research question: </a:t>
              </a:r>
              <a:r>
                <a:rPr lang="en-US" sz="2800" b="1" dirty="0">
                  <a:latin typeface="Arial" charset="0"/>
                  <a:ea typeface="Arial" charset="0"/>
                  <a:cs typeface="Arial" charset="0"/>
                </a:rPr>
                <a:t>Do placebo subjects improve in CPMT scores and times due to developed familiarity with the task, regardless of their ICV and IQ?</a:t>
              </a:r>
            </a:p>
            <a:p>
              <a:pPr marL="686383" indent="-686383" algn="just">
                <a:spcAft>
                  <a:spcPts val="2402"/>
                </a:spcAft>
                <a:buFont typeface="Wingdings" panose="05000000000000000000" pitchFamily="2" charset="2"/>
                <a:buChar char="Ø"/>
              </a:pPr>
              <a:r>
                <a:rPr lang="en-US" sz="2800" dirty="0">
                  <a:latin typeface="Arial" charset="0"/>
                  <a:ea typeface="Arial" charset="0"/>
                  <a:cs typeface="Arial" charset="0"/>
                </a:rPr>
                <a:t>Hypotheses:</a:t>
              </a:r>
            </a:p>
            <a:p>
              <a:pPr algn="just">
                <a:spcAft>
                  <a:spcPts val="2402"/>
                </a:spcAft>
              </a:pPr>
              <a:r>
                <a:rPr lang="en-US" sz="2600" dirty="0">
                  <a:solidFill>
                    <a:schemeClr val="accent1">
                      <a:lumMod val="50000"/>
                    </a:schemeClr>
                  </a:solidFill>
                  <a:latin typeface="Arial" charset="0"/>
                  <a:ea typeface="Arial" charset="0"/>
                  <a:cs typeface="Arial" charset="0"/>
                </a:rPr>
                <a:t>Ho: Lower or upper ICV or IQ does not influence score and time performance of placebo subjects.</a:t>
              </a:r>
              <a:br>
                <a:rPr lang="en-US" sz="2600" dirty="0">
                  <a:solidFill>
                    <a:schemeClr val="accent1">
                      <a:lumMod val="50000"/>
                    </a:schemeClr>
                  </a:solidFill>
                  <a:latin typeface="Arial" charset="0"/>
                  <a:ea typeface="Arial" charset="0"/>
                  <a:cs typeface="Arial" charset="0"/>
                </a:rPr>
              </a:br>
              <a:r>
                <a:rPr lang="en-US" sz="2600" dirty="0">
                  <a:solidFill>
                    <a:schemeClr val="accent1">
                      <a:lumMod val="50000"/>
                    </a:schemeClr>
                  </a:solidFill>
                  <a:latin typeface="Arial" charset="0"/>
                  <a:ea typeface="Arial" charset="0"/>
                  <a:cs typeface="Arial" charset="0"/>
                </a:rPr>
                <a:t>Ha: Lower or upper ICV or IQ do influence score and time performance of placebo subjects.</a:t>
              </a:r>
              <a:br>
                <a:rPr lang="en-US" sz="2600" dirty="0">
                  <a:solidFill>
                    <a:schemeClr val="accent1">
                      <a:lumMod val="50000"/>
                    </a:schemeClr>
                  </a:solidFill>
                  <a:latin typeface="Arial" charset="0"/>
                  <a:ea typeface="Arial" charset="0"/>
                  <a:cs typeface="Arial" charset="0"/>
                </a:rPr>
              </a:br>
              <a:br>
                <a:rPr lang="en-US" sz="2600" dirty="0">
                  <a:solidFill>
                    <a:schemeClr val="accent1">
                      <a:lumMod val="50000"/>
                    </a:schemeClr>
                  </a:solidFill>
                  <a:latin typeface="Arial" charset="0"/>
                  <a:ea typeface="Arial" charset="0"/>
                  <a:cs typeface="Arial" charset="0"/>
                </a:rPr>
              </a:br>
              <a:r>
                <a:rPr lang="en-US" sz="2600" dirty="0">
                  <a:solidFill>
                    <a:schemeClr val="tx2">
                      <a:lumMod val="50000"/>
                    </a:schemeClr>
                  </a:solidFill>
                  <a:latin typeface="Arial" charset="0"/>
                  <a:ea typeface="Arial" charset="0"/>
                  <a:cs typeface="Arial" charset="0"/>
                </a:rPr>
                <a:t>Ho: There is no increase of CPMT scores and no decrease of CPMT times in placebo subjects, suggesting increased performance reliant on fish oil administration.</a:t>
              </a:r>
              <a:br>
                <a:rPr lang="en-US" sz="2600" dirty="0">
                  <a:solidFill>
                    <a:schemeClr val="tx2">
                      <a:lumMod val="50000"/>
                    </a:schemeClr>
                  </a:solidFill>
                  <a:latin typeface="Arial" charset="0"/>
                  <a:ea typeface="Arial" charset="0"/>
                  <a:cs typeface="Arial" charset="0"/>
                </a:rPr>
              </a:br>
              <a:r>
                <a:rPr lang="en-US" sz="2600" dirty="0">
                  <a:solidFill>
                    <a:schemeClr val="tx2">
                      <a:lumMod val="50000"/>
                    </a:schemeClr>
                  </a:solidFill>
                  <a:latin typeface="Arial" charset="0"/>
                  <a:ea typeface="Arial" charset="0"/>
                  <a:cs typeface="Arial" charset="0"/>
                </a:rPr>
                <a:t>Ha : There is an increase of CPMT scores and a decrease of CPMT times in placebo subjects, suggesting increased performance due to developing a familiarity with the task.</a:t>
              </a:r>
              <a:br>
                <a:rPr lang="en-US" sz="2600" dirty="0">
                  <a:solidFill>
                    <a:schemeClr val="tx2">
                      <a:lumMod val="50000"/>
                    </a:schemeClr>
                  </a:solidFill>
                  <a:latin typeface="Arial" charset="0"/>
                  <a:ea typeface="Arial" charset="0"/>
                  <a:cs typeface="Arial" charset="0"/>
                </a:rPr>
              </a:br>
              <a:endParaRPr lang="en-US" sz="2600" dirty="0">
                <a:solidFill>
                  <a:schemeClr val="tx2">
                    <a:lumMod val="50000"/>
                  </a:schemeClr>
                </a:solidFill>
                <a:latin typeface="Arial" charset="0"/>
                <a:ea typeface="Arial" charset="0"/>
                <a:cs typeface="Arial" charset="0"/>
              </a:endParaRPr>
            </a:p>
          </p:txBody>
        </p:sp>
      </p:grpSp>
      <p:grpSp>
        <p:nvGrpSpPr>
          <p:cNvPr id="51" name="Group 50">
            <a:extLst>
              <a:ext uri="{FF2B5EF4-FFF2-40B4-BE49-F238E27FC236}">
                <a16:creationId xmlns:a16="http://schemas.microsoft.com/office/drawing/2014/main" id="{6442FD3A-7E23-504D-B032-1F04702A5304}"/>
              </a:ext>
            </a:extLst>
          </p:cNvPr>
          <p:cNvGrpSpPr/>
          <p:nvPr/>
        </p:nvGrpSpPr>
        <p:grpSpPr>
          <a:xfrm>
            <a:off x="16443850" y="7313375"/>
            <a:ext cx="13417504" cy="10588097"/>
            <a:chOff x="143496" y="5128917"/>
            <a:chExt cx="3607604" cy="1843090"/>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4686A7F-7F2A-4440-9804-171F5EECF0DD}"/>
                    </a:ext>
                  </a:extLst>
                </p:cNvPr>
                <p:cNvSpPr/>
                <p:nvPr/>
              </p:nvSpPr>
              <p:spPr>
                <a:xfrm>
                  <a:off x="208082" y="5174721"/>
                  <a:ext cx="3485681" cy="1797286"/>
                </a:xfrm>
                <a:prstGeom prst="rect">
                  <a:avLst/>
                </a:prstGeom>
              </p:spPr>
              <p:txBody>
                <a:bodyPr wrap="square" lIns="144123" tIns="144123" rIns="144123" bIns="144123">
                  <a:spAutoFit/>
                </a:bodyPr>
                <a:lstStyle/>
                <a:p>
                  <a:pPr algn="just">
                    <a:spcAft>
                      <a:spcPts val="801"/>
                    </a:spcAft>
                  </a:pPr>
                  <a:endParaRPr lang="en-US" sz="3200" dirty="0">
                    <a:solidFill>
                      <a:srgbClr val="000000"/>
                    </a:solidFill>
                    <a:latin typeface="Arial" charset="0"/>
                    <a:ea typeface="Times New Roman" charset="0"/>
                    <a:cs typeface="MyriadMM-Regular" charset="0"/>
                  </a:endParaRPr>
                </a:p>
                <a:p>
                  <a:pPr marL="686383" indent="-686383" algn="just">
                    <a:spcAft>
                      <a:spcPts val="801"/>
                    </a:spcAft>
                    <a:buFont typeface="Wingdings" panose="05000000000000000000" pitchFamily="2" charset="2"/>
                    <a:buChar char="Ø"/>
                  </a:pPr>
                  <a:r>
                    <a:rPr lang="en-US" sz="3100" dirty="0">
                      <a:solidFill>
                        <a:srgbClr val="000000"/>
                      </a:solidFill>
                      <a:latin typeface="Arial" charset="0"/>
                      <a:ea typeface="Times New Roman" charset="0"/>
                      <a:cs typeface="MyriadMM-Regular" charset="0"/>
                    </a:rPr>
                    <a:t>Random selection of subjects assigned to placebo or dosage groups N = 300, of which a data subset of N = 75 placebo subjects has been analyzed</a:t>
                  </a:r>
                </a:p>
                <a:p>
                  <a:pPr marL="686383" indent="-686383" algn="just">
                    <a:spcAft>
                      <a:spcPts val="801"/>
                    </a:spcAft>
                    <a:buFont typeface="Wingdings" panose="05000000000000000000" pitchFamily="2" charset="2"/>
                    <a:buChar char="Ø"/>
                  </a:pPr>
                  <a:r>
                    <a:rPr lang="en-US" sz="3100" dirty="0">
                      <a:solidFill>
                        <a:srgbClr val="000000"/>
                      </a:solidFill>
                      <a:latin typeface="Arial" charset="0"/>
                      <a:ea typeface="Times New Roman" charset="0"/>
                      <a:cs typeface="MyriadMM-Regular" charset="0"/>
                    </a:rPr>
                    <a:t>Measurements of intracranial volume (ICV), IQ test, CPMT scores and times before fish oil administration and then CPMT again at the end of each of the three weeks of the study</a:t>
                  </a:r>
                </a:p>
                <a:p>
                  <a:pPr marL="686383" indent="-686383" algn="just">
                    <a:spcAft>
                      <a:spcPts val="801"/>
                    </a:spcAft>
                    <a:buFont typeface="Wingdings" panose="05000000000000000000" pitchFamily="2" charset="2"/>
                    <a:buChar char="Ø"/>
                  </a:pPr>
                  <a:r>
                    <a:rPr lang="en-US" sz="3100" dirty="0">
                      <a:solidFill>
                        <a:srgbClr val="000000"/>
                      </a:solidFill>
                      <a:latin typeface="Arial" charset="0"/>
                      <a:ea typeface="Times New Roman" charset="0"/>
                      <a:cs typeface="MyriadMM-Regular" charset="0"/>
                    </a:rPr>
                    <a:t>Long format data analyzed with independent t-tests, repeated measures ANOVA to search for differences in means of scores and times of CPMT between upper-lower ICV and upper-lower IQ quantiles, including relative score (RSI) and time (RTI) improvements:</a:t>
                  </a:r>
                </a:p>
                <a:p>
                  <a:pPr marL="686383" indent="-686383" algn="just">
                    <a:spcAft>
                      <a:spcPts val="801"/>
                    </a:spcAft>
                    <a:buFont typeface="Wingdings" panose="05000000000000000000" pitchFamily="2" charset="2"/>
                    <a:buChar char="Ø"/>
                  </a:pPr>
                  <a:endParaRPr lang="en-US" sz="3200" dirty="0">
                    <a:solidFill>
                      <a:srgbClr val="000000"/>
                    </a:solidFill>
                    <a:latin typeface="Arial" charset="0"/>
                    <a:ea typeface="Times New Roman" charset="0"/>
                    <a:cs typeface="MyriadMM-Regular" charset="0"/>
                  </a:endParaRPr>
                </a:p>
                <a:p>
                  <a:pPr algn="just">
                    <a:spcAft>
                      <a:spcPts val="801"/>
                    </a:spcAft>
                  </a:pPr>
                  <a14:m>
                    <m:oMathPara xmlns:m="http://schemas.openxmlformats.org/officeDocument/2006/math">
                      <m:oMathParaPr>
                        <m:jc m:val="center"/>
                      </m:oMathParaPr>
                      <m:oMath xmlns:m="http://schemas.openxmlformats.org/officeDocument/2006/math">
                        <m:r>
                          <a:rPr lang="en-US" sz="3200" b="0" i="1" smtClean="0">
                            <a:solidFill>
                              <a:srgbClr val="000000"/>
                            </a:solidFill>
                            <a:latin typeface="Cambria Math" panose="02040503050406030204" pitchFamily="18" charset="0"/>
                          </a:rPr>
                          <m:t>%</m:t>
                        </m:r>
                        <m:r>
                          <a:rPr lang="en-US" sz="3200" b="0" i="1" smtClean="0">
                            <a:solidFill>
                              <a:schemeClr val="accent5">
                                <a:lumMod val="75000"/>
                              </a:schemeClr>
                            </a:solidFill>
                            <a:latin typeface="Cambria Math" panose="02040503050406030204" pitchFamily="18" charset="0"/>
                          </a:rPr>
                          <m:t>𝑅𝑆𝐼</m:t>
                        </m:r>
                        <m:r>
                          <a:rPr lang="en-US" sz="3200" b="0" i="1" smtClean="0">
                            <a:solidFill>
                              <a:srgbClr val="000000"/>
                            </a:solidFill>
                            <a:latin typeface="Cambria Math" panose="02040503050406030204" pitchFamily="18" charset="0"/>
                          </a:rPr>
                          <m:t> \</m:t>
                        </m:r>
                        <m:r>
                          <m:rPr>
                            <m:lit/>
                          </m:rPr>
                          <a:rPr lang="en-US" sz="3200" b="0" i="1" smtClean="0">
                            <a:solidFill>
                              <a:srgbClr val="000000"/>
                            </a:solidFill>
                            <a:latin typeface="Cambria Math" panose="02040503050406030204" pitchFamily="18" charset="0"/>
                          </a:rPr>
                          <m:t> </m:t>
                        </m:r>
                        <m:r>
                          <a:rPr lang="en-US" sz="3200" b="0" i="1" smtClean="0">
                            <a:solidFill>
                              <a:schemeClr val="accent6">
                                <a:lumMod val="75000"/>
                              </a:schemeClr>
                            </a:solidFill>
                            <a:latin typeface="Cambria Math" panose="02040503050406030204" pitchFamily="18" charset="0"/>
                          </a:rPr>
                          <m:t>𝑅𝑇𝐼</m:t>
                        </m:r>
                        <m:r>
                          <a:rPr lang="en-US" sz="3200" b="0" i="1" smtClean="0">
                            <a:solidFill>
                              <a:srgbClr val="000000"/>
                            </a:solidFill>
                            <a:latin typeface="Cambria Math" panose="02040503050406030204" pitchFamily="18" charset="0"/>
                          </a:rPr>
                          <m:t>=</m:t>
                        </m:r>
                        <m:f>
                          <m:fPr>
                            <m:ctrlPr>
                              <a:rPr lang="en-US" sz="3200" b="0" i="1" smtClean="0">
                                <a:solidFill>
                                  <a:srgbClr val="000000"/>
                                </a:solidFill>
                                <a:latin typeface="Cambria Math" panose="02040503050406030204" pitchFamily="18" charset="0"/>
                              </a:rPr>
                            </m:ctrlPr>
                          </m:fPr>
                          <m:num>
                            <m:r>
                              <a:rPr lang="en-US" sz="3200" b="0" i="1" smtClean="0">
                                <a:solidFill>
                                  <a:schemeClr val="accent5">
                                    <a:lumMod val="75000"/>
                                  </a:schemeClr>
                                </a:solidFill>
                                <a:latin typeface="Cambria Math" panose="02040503050406030204" pitchFamily="18" charset="0"/>
                              </a:rPr>
                              <m:t>𝑆𝑐𝑜𝑟𝑒</m:t>
                            </m:r>
                            <m:r>
                              <a:rPr lang="en-US" sz="3200" b="0" i="1" smtClean="0">
                                <a:solidFill>
                                  <a:srgbClr val="000000"/>
                                </a:solidFill>
                                <a:latin typeface="Cambria Math" panose="02040503050406030204" pitchFamily="18" charset="0"/>
                              </a:rPr>
                              <m:t> \ </m:t>
                            </m:r>
                            <m:sSub>
                              <m:sSubPr>
                                <m:ctrlPr>
                                  <a:rPr lang="en-US" sz="3200" b="0" i="1" smtClean="0">
                                    <a:solidFill>
                                      <a:srgbClr val="000000"/>
                                    </a:solidFill>
                                    <a:latin typeface="Cambria Math" panose="02040503050406030204" pitchFamily="18" charset="0"/>
                                  </a:rPr>
                                </m:ctrlPr>
                              </m:sSubPr>
                              <m:e>
                                <m:r>
                                  <a:rPr lang="en-US" sz="3200" b="0" i="1" smtClean="0">
                                    <a:solidFill>
                                      <a:schemeClr val="accent6">
                                        <a:lumMod val="75000"/>
                                      </a:schemeClr>
                                    </a:solidFill>
                                    <a:latin typeface="Cambria Math" panose="02040503050406030204" pitchFamily="18" charset="0"/>
                                  </a:rPr>
                                  <m:t>𝑇𝑖𝑚𝑒</m:t>
                                </m:r>
                              </m:e>
                              <m:sub>
                                <m:r>
                                  <a:rPr lang="en-US" sz="3200" b="0" i="1" smtClean="0">
                                    <a:solidFill>
                                      <a:srgbClr val="000000"/>
                                    </a:solidFill>
                                    <a:latin typeface="Cambria Math" panose="02040503050406030204" pitchFamily="18" charset="0"/>
                                  </a:rPr>
                                  <m:t>𝑐𝑢𝑟𝑟𝑒𝑛𝑡</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𝑤𝑒𝑒𝑘</m:t>
                                </m:r>
                              </m:sub>
                            </m:sSub>
                            <m:r>
                              <a:rPr lang="en-US" sz="3200" b="0" i="1" smtClean="0">
                                <a:solidFill>
                                  <a:srgbClr val="000000"/>
                                </a:solidFill>
                                <a:latin typeface="Cambria Math" panose="02040503050406030204" pitchFamily="18" charset="0"/>
                              </a:rPr>
                              <m:t> ∗100%</m:t>
                            </m:r>
                          </m:num>
                          <m:den>
                            <m:r>
                              <a:rPr lang="en-US" sz="3200" i="1" smtClean="0">
                                <a:solidFill>
                                  <a:schemeClr val="accent5">
                                    <a:lumMod val="75000"/>
                                  </a:schemeClr>
                                </a:solidFill>
                                <a:latin typeface="Cambria Math" panose="02040503050406030204" pitchFamily="18" charset="0"/>
                              </a:rPr>
                              <m:t>𝑆𝑐𝑜𝑟𝑒</m:t>
                            </m:r>
                            <m:r>
                              <a:rPr lang="en-US" sz="3200" i="1">
                                <a:solidFill>
                                  <a:srgbClr val="000000"/>
                                </a:solidFill>
                                <a:latin typeface="Cambria Math" panose="02040503050406030204" pitchFamily="18" charset="0"/>
                              </a:rPr>
                              <m:t> \ </m:t>
                            </m:r>
                            <m:sSub>
                              <m:sSubPr>
                                <m:ctrlPr>
                                  <a:rPr lang="en-US" sz="3200" i="1">
                                    <a:solidFill>
                                      <a:srgbClr val="000000"/>
                                    </a:solidFill>
                                    <a:latin typeface="Cambria Math" panose="02040503050406030204" pitchFamily="18" charset="0"/>
                                  </a:rPr>
                                </m:ctrlPr>
                              </m:sSubPr>
                              <m:e>
                                <m:r>
                                  <a:rPr lang="en-US" sz="3200" i="1" smtClean="0">
                                    <a:solidFill>
                                      <a:schemeClr val="accent6">
                                        <a:lumMod val="75000"/>
                                      </a:schemeClr>
                                    </a:solidFill>
                                    <a:latin typeface="Cambria Math" panose="02040503050406030204" pitchFamily="18" charset="0"/>
                                  </a:rPr>
                                  <m:t>𝑇𝑖𝑚𝑒</m:t>
                                </m:r>
                              </m:e>
                              <m:sub>
                                <m:r>
                                  <a:rPr lang="en-US" sz="3200" b="0" i="1" smtClean="0">
                                    <a:solidFill>
                                      <a:srgbClr val="000000"/>
                                    </a:solidFill>
                                    <a:latin typeface="Cambria Math" panose="02040503050406030204" pitchFamily="18" charset="0"/>
                                  </a:rPr>
                                  <m:t>𝑝𝑟𝑒𝑣𝑖𝑜𝑢𝑠</m:t>
                                </m:r>
                                <m:r>
                                  <a:rPr lang="en-US" sz="3200" i="1">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𝑤𝑒𝑒𝑘</m:t>
                                </m:r>
                              </m:sub>
                            </m:sSub>
                          </m:den>
                        </m:f>
                        <m:r>
                          <a:rPr lang="en-US" sz="3200" b="0" i="0" smtClean="0">
                            <a:solidFill>
                              <a:srgbClr val="000000"/>
                            </a:solidFill>
                            <a:latin typeface="Cambria Math" panose="02040503050406030204" pitchFamily="18" charset="0"/>
                          </a:rPr>
                          <m:t>−100</m:t>
                        </m:r>
                      </m:oMath>
                    </m:oMathPara>
                  </a14:m>
                  <a:endParaRPr lang="en-US" sz="3200" dirty="0">
                    <a:solidFill>
                      <a:srgbClr val="000000"/>
                    </a:solidFill>
                    <a:latin typeface="Arial" charset="0"/>
                    <a:ea typeface="Times New Roman" charset="0"/>
                    <a:cs typeface="MyriadMM-Regular" charset="0"/>
                  </a:endParaRPr>
                </a:p>
                <a:p>
                  <a:pPr marL="686383" indent="-686383" algn="just">
                    <a:spcAft>
                      <a:spcPts val="801"/>
                    </a:spcAft>
                    <a:buFont typeface="Wingdings" panose="05000000000000000000" pitchFamily="2" charset="2"/>
                    <a:buChar char="Ø"/>
                  </a:pPr>
                  <a:endParaRPr lang="en-US" sz="3200" dirty="0">
                    <a:solidFill>
                      <a:srgbClr val="000000"/>
                    </a:solidFill>
                    <a:latin typeface="Arial" charset="0"/>
                    <a:ea typeface="Times New Roman" charset="0"/>
                    <a:cs typeface="MyriadMM-Regular" charset="0"/>
                  </a:endParaRPr>
                </a:p>
                <a:p>
                  <a:pPr marL="686383" indent="-686383" algn="just">
                    <a:spcAft>
                      <a:spcPts val="801"/>
                    </a:spcAft>
                    <a:buFont typeface="Wingdings" panose="05000000000000000000" pitchFamily="2" charset="2"/>
                    <a:buChar char="Ø"/>
                  </a:pPr>
                  <a:r>
                    <a:rPr lang="en-US" sz="3100" dirty="0">
                      <a:solidFill>
                        <a:srgbClr val="000000"/>
                      </a:solidFill>
                      <a:latin typeface="Arial" charset="0"/>
                      <a:ea typeface="Times New Roman" charset="0"/>
                      <a:cs typeface="MyriadMM-Regular" charset="0"/>
                    </a:rPr>
                    <a:t>Multilevel analysis used for quantiles that had significantly different CPMT score or time means</a:t>
                  </a:r>
                </a:p>
                <a:p>
                  <a:pPr marL="686383" indent="-686383" algn="just">
                    <a:spcAft>
                      <a:spcPts val="801"/>
                    </a:spcAft>
                    <a:buFont typeface="Wingdings" panose="05000000000000000000" pitchFamily="2" charset="2"/>
                    <a:buChar char="Ø"/>
                  </a:pPr>
                  <a:endParaRPr lang="en-US" sz="3200" dirty="0">
                    <a:solidFill>
                      <a:srgbClr val="000000"/>
                    </a:solidFill>
                    <a:latin typeface="Arial" charset="0"/>
                    <a:ea typeface="Times New Roman" charset="0"/>
                    <a:cs typeface="MyriadMM-Regular" charset="0"/>
                  </a:endParaRPr>
                </a:p>
              </p:txBody>
            </p:sp>
          </mc:Choice>
          <mc:Fallback xmlns="">
            <p:sp>
              <p:nvSpPr>
                <p:cNvPr id="10" name="Rectangle 9">
                  <a:extLst>
                    <a:ext uri="{FF2B5EF4-FFF2-40B4-BE49-F238E27FC236}">
                      <a16:creationId xmlns:a16="http://schemas.microsoft.com/office/drawing/2014/main" id="{84686A7F-7F2A-4440-9804-171F5EECF0DD}"/>
                    </a:ext>
                  </a:extLst>
                </p:cNvPr>
                <p:cNvSpPr>
                  <a:spLocks noRot="1" noChangeAspect="1" noMove="1" noResize="1" noEditPoints="1" noAdjustHandles="1" noChangeArrowheads="1" noChangeShapeType="1" noTextEdit="1"/>
                </p:cNvSpPr>
                <p:nvPr/>
              </p:nvSpPr>
              <p:spPr>
                <a:xfrm>
                  <a:off x="208082" y="5174721"/>
                  <a:ext cx="3485681" cy="1797286"/>
                </a:xfrm>
                <a:prstGeom prst="rect">
                  <a:avLst/>
                </a:prstGeom>
                <a:blipFill>
                  <a:blip r:embed="rId2"/>
                  <a:stretch>
                    <a:fillRect l="-611" r="-70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A4079013-A166-1344-9408-5A5D4F71E0BF}"/>
                </a:ext>
              </a:extLst>
            </p:cNvPr>
            <p:cNvSpPr txBox="1"/>
            <p:nvPr/>
          </p:nvSpPr>
          <p:spPr>
            <a:xfrm>
              <a:off x="143496" y="5128917"/>
              <a:ext cx="3607604" cy="144653"/>
            </a:xfrm>
            <a:prstGeom prst="rect">
              <a:avLst/>
            </a:prstGeom>
            <a:solidFill>
              <a:srgbClr val="018AD1"/>
            </a:solidFill>
            <a:ln>
              <a:noFill/>
            </a:ln>
          </p:spPr>
          <p:txBody>
            <a:bodyPr wrap="square" rtlCol="0">
              <a:spAutoFit/>
            </a:bodyPr>
            <a:lstStyle/>
            <a:p>
              <a:pPr algn="ctr"/>
              <a:r>
                <a:rPr lang="en-US" sz="4800" b="1" dirty="0">
                  <a:solidFill>
                    <a:schemeClr val="bg1"/>
                  </a:solidFill>
                  <a:latin typeface="Arial" charset="0"/>
                  <a:ea typeface="Arial" charset="0"/>
                  <a:cs typeface="Arial" charset="0"/>
                </a:rPr>
                <a:t>Methods</a:t>
              </a:r>
              <a:endParaRPr lang="en-US" sz="4204" dirty="0">
                <a:solidFill>
                  <a:schemeClr val="bg1"/>
                </a:solidFill>
                <a:latin typeface="Arial" charset="0"/>
                <a:ea typeface="Arial" charset="0"/>
                <a:cs typeface="Arial" charset="0"/>
              </a:endParaRPr>
            </a:p>
          </p:txBody>
        </p:sp>
      </p:grpSp>
      <p:sp>
        <p:nvSpPr>
          <p:cNvPr id="12" name="TextBox 11">
            <a:extLst>
              <a:ext uri="{FF2B5EF4-FFF2-40B4-BE49-F238E27FC236}">
                <a16:creationId xmlns:a16="http://schemas.microsoft.com/office/drawing/2014/main" id="{4D794765-FB60-E24E-96D3-533E0304CB41}"/>
              </a:ext>
            </a:extLst>
          </p:cNvPr>
          <p:cNvSpPr txBox="1"/>
          <p:nvPr/>
        </p:nvSpPr>
        <p:spPr>
          <a:xfrm>
            <a:off x="0" y="17330323"/>
            <a:ext cx="30275213" cy="830997"/>
          </a:xfrm>
          <a:prstGeom prst="rect">
            <a:avLst/>
          </a:prstGeom>
          <a:solidFill>
            <a:srgbClr val="018AD1"/>
          </a:solidFill>
          <a:ln>
            <a:noFill/>
          </a:ln>
        </p:spPr>
        <p:txBody>
          <a:bodyPr wrap="square" rtlCol="0">
            <a:spAutoFit/>
          </a:bodyPr>
          <a:lstStyle/>
          <a:p>
            <a:pPr algn="ctr"/>
            <a:r>
              <a:rPr lang="en-US" sz="4800" b="1" dirty="0">
                <a:solidFill>
                  <a:schemeClr val="bg1"/>
                </a:solidFill>
                <a:latin typeface="Arial" charset="0"/>
                <a:ea typeface="Arial" charset="0"/>
                <a:cs typeface="Arial" charset="0"/>
              </a:rPr>
              <a:t>Results</a:t>
            </a:r>
            <a:endParaRPr lang="en-US" sz="4800" dirty="0">
              <a:solidFill>
                <a:schemeClr val="bg1"/>
              </a:solidFill>
              <a:latin typeface="Arial" charset="0"/>
              <a:ea typeface="Arial" charset="0"/>
              <a:cs typeface="Arial" charset="0"/>
            </a:endParaRPr>
          </a:p>
        </p:txBody>
      </p:sp>
      <p:grpSp>
        <p:nvGrpSpPr>
          <p:cNvPr id="49" name="Group 48">
            <a:extLst>
              <a:ext uri="{FF2B5EF4-FFF2-40B4-BE49-F238E27FC236}">
                <a16:creationId xmlns:a16="http://schemas.microsoft.com/office/drawing/2014/main" id="{07461922-D405-FA42-B72F-F0444228B0D0}"/>
              </a:ext>
            </a:extLst>
          </p:cNvPr>
          <p:cNvGrpSpPr/>
          <p:nvPr/>
        </p:nvGrpSpPr>
        <p:grpSpPr>
          <a:xfrm>
            <a:off x="4" y="34167033"/>
            <a:ext cx="30264512" cy="10959191"/>
            <a:chOff x="655195" y="7439275"/>
            <a:chExt cx="3167173" cy="2764545"/>
          </a:xfrm>
        </p:grpSpPr>
        <p:sp>
          <p:nvSpPr>
            <p:cNvPr id="18" name="TextBox 17">
              <a:extLst>
                <a:ext uri="{FF2B5EF4-FFF2-40B4-BE49-F238E27FC236}">
                  <a16:creationId xmlns:a16="http://schemas.microsoft.com/office/drawing/2014/main" id="{D3A9FD6A-2F5E-6E43-890C-4EBBDC3798FF}"/>
                </a:ext>
              </a:extLst>
            </p:cNvPr>
            <p:cNvSpPr txBox="1"/>
            <p:nvPr/>
          </p:nvSpPr>
          <p:spPr>
            <a:xfrm>
              <a:off x="656314" y="7439275"/>
              <a:ext cx="3166054" cy="240040"/>
            </a:xfrm>
            <a:prstGeom prst="rect">
              <a:avLst/>
            </a:prstGeom>
            <a:solidFill>
              <a:srgbClr val="018AD1"/>
            </a:solidFill>
            <a:ln>
              <a:noFill/>
            </a:ln>
          </p:spPr>
          <p:txBody>
            <a:bodyPr wrap="square" rtlCol="0">
              <a:spAutoFit/>
            </a:bodyPr>
            <a:lstStyle/>
            <a:p>
              <a:pPr algn="ctr"/>
              <a:r>
                <a:rPr lang="en-US" sz="4800" b="1" dirty="0">
                  <a:solidFill>
                    <a:schemeClr val="bg1"/>
                  </a:solidFill>
                  <a:latin typeface="Arial" charset="0"/>
                  <a:ea typeface="Arial" charset="0"/>
                  <a:cs typeface="Arial" charset="0"/>
                </a:rPr>
                <a:t>Conclusions</a:t>
              </a:r>
              <a:endParaRPr lang="en-US" sz="4800" dirty="0">
                <a:solidFill>
                  <a:schemeClr val="bg1"/>
                </a:solidFill>
                <a:latin typeface="Arial" charset="0"/>
                <a:ea typeface="Arial" charset="0"/>
                <a:cs typeface="Arial" charset="0"/>
              </a:endParaRPr>
            </a:p>
          </p:txBody>
        </p:sp>
        <p:sp>
          <p:nvSpPr>
            <p:cNvPr id="19" name="Rectangle 18">
              <a:extLst>
                <a:ext uri="{FF2B5EF4-FFF2-40B4-BE49-F238E27FC236}">
                  <a16:creationId xmlns:a16="http://schemas.microsoft.com/office/drawing/2014/main" id="{68C19E7C-42E4-064F-B7F5-0F6A4B80477C}"/>
                </a:ext>
              </a:extLst>
            </p:cNvPr>
            <p:cNvSpPr/>
            <p:nvPr/>
          </p:nvSpPr>
          <p:spPr>
            <a:xfrm>
              <a:off x="655195" y="7666309"/>
              <a:ext cx="3062033" cy="2537511"/>
            </a:xfrm>
            <a:prstGeom prst="rect">
              <a:avLst/>
            </a:prstGeom>
          </p:spPr>
          <p:txBody>
            <a:bodyPr wrap="square" lIns="144123" tIns="144123" rIns="144123" bIns="144123" anchor="t">
              <a:spAutoFit/>
            </a:bodyPr>
            <a:lstStyle/>
            <a:p>
              <a:pPr marL="686383" indent="-686383" algn="just">
                <a:spcAft>
                  <a:spcPts val="3401"/>
                </a:spcAft>
                <a:buFont typeface="Wingdings" panose="05000000000000000000" pitchFamily="2" charset="2"/>
                <a:buChar char="Ø"/>
              </a:pPr>
              <a:r>
                <a:rPr lang="en-US" sz="3000" dirty="0">
                  <a:latin typeface="Arial" charset="0"/>
                  <a:ea typeface="Arial" charset="0"/>
                  <a:cs typeface="Arial" charset="0"/>
                </a:rPr>
                <a:t>Based on highly significant p-values of two-sided independent t-tests, we concluded that CPMT score and time means are significantly different between lower and upper IQ, but not between lower and upper ICV</a:t>
              </a:r>
            </a:p>
            <a:p>
              <a:pPr marL="686383" indent="-686383" algn="just">
                <a:spcAft>
                  <a:spcPts val="3401"/>
                </a:spcAft>
                <a:buFont typeface="Wingdings" panose="05000000000000000000" pitchFamily="2" charset="2"/>
                <a:buChar char="Ø"/>
              </a:pPr>
              <a:r>
                <a:rPr lang="en-US" sz="3000" dirty="0">
                  <a:latin typeface="Arial" charset="0"/>
                  <a:ea typeface="Arial" charset="0"/>
                  <a:cs typeface="Arial" charset="0"/>
                </a:rPr>
                <a:t>This allowed us to use repeated measures ANOVA for RSI and RTI comparisons, but differences in score and time means for lower and upper IQ introduced a new level into our data, therefore we decided to fit a random intercept model and then use one-sided independent t-tests</a:t>
              </a:r>
            </a:p>
            <a:p>
              <a:pPr marL="686383" indent="-686383" algn="just">
                <a:spcAft>
                  <a:spcPts val="3401"/>
                </a:spcAft>
                <a:buFont typeface="Wingdings" panose="05000000000000000000" pitchFamily="2" charset="2"/>
                <a:buChar char="Ø"/>
              </a:pPr>
              <a:r>
                <a:rPr lang="en-US" sz="3000" dirty="0">
                  <a:latin typeface="Arial" charset="0"/>
                  <a:ea typeface="Arial" charset="0"/>
                  <a:cs typeface="Arial" charset="0"/>
                </a:rPr>
                <a:t>Familiarity with the test over time seems to increase means of RSIs and decreased means of RTIs across ICV, as proven by significant p-values for RSI and RTI tests</a:t>
              </a:r>
            </a:p>
            <a:p>
              <a:pPr marL="686383" indent="-686383" algn="just">
                <a:spcAft>
                  <a:spcPts val="3401"/>
                </a:spcAft>
                <a:buFont typeface="Wingdings" panose="05000000000000000000" pitchFamily="2" charset="2"/>
                <a:buChar char="Ø"/>
              </a:pPr>
              <a:r>
                <a:rPr lang="en-US" sz="3000" dirty="0">
                  <a:latin typeface="Arial" charset="0"/>
                  <a:ea typeface="Arial" charset="0"/>
                  <a:cs typeface="Arial" charset="0"/>
                </a:rPr>
                <a:t>There was an increase within means of RSIs in between lower and upper IQ, also due to the familiarity effect, however between same groups decrease within means of RTIs had not been observed</a:t>
              </a:r>
            </a:p>
            <a:p>
              <a:pPr marL="686383" indent="-686383" algn="just">
                <a:spcAft>
                  <a:spcPts val="3401"/>
                </a:spcAft>
                <a:buFont typeface="Wingdings" panose="05000000000000000000" pitchFamily="2" charset="2"/>
                <a:buChar char="Ø"/>
              </a:pPr>
              <a:r>
                <a:rPr lang="en-US" sz="3000" dirty="0">
                  <a:latin typeface="Arial" charset="0"/>
                  <a:ea typeface="Arial" charset="0"/>
                  <a:cs typeface="Arial" charset="0"/>
                </a:rPr>
                <a:t>Further research is needed as nearly 15% of the sample was above absolute z-score of 1.96, proving poor representation of the actual data – study needs an increase in sample size and also take other factors, such as age and sex into consideration, to see if the familiarity effect would develop the same way</a:t>
              </a:r>
            </a:p>
            <a:p>
              <a:pPr marL="686383" indent="-686383" algn="just">
                <a:spcAft>
                  <a:spcPts val="3401"/>
                </a:spcAft>
                <a:buFont typeface="Wingdings" panose="05000000000000000000" pitchFamily="2" charset="2"/>
                <a:buChar char="Ø"/>
              </a:pPr>
              <a:r>
                <a:rPr lang="en-US" sz="3000" dirty="0">
                  <a:latin typeface="Arial" charset="0"/>
                  <a:ea typeface="Arial" charset="0"/>
                  <a:cs typeface="Arial" charset="0"/>
                </a:rPr>
                <a:t>With sufficient statistical power and additional tests for a working multilevel model, we could develop another model to adjust for familiarity in subjects dosed with fish oil</a:t>
              </a:r>
            </a:p>
            <a:p>
              <a:pPr marL="686383" indent="-686383" algn="just">
                <a:spcAft>
                  <a:spcPts val="3401"/>
                </a:spcAft>
                <a:buFont typeface="Wingdings" panose="05000000000000000000" pitchFamily="2" charset="2"/>
                <a:buChar char="Ø"/>
              </a:pPr>
              <a:endParaRPr lang="en-US" sz="3603" dirty="0">
                <a:latin typeface="Arial" charset="0"/>
                <a:ea typeface="Arial" charset="0"/>
                <a:cs typeface="Arial" charset="0"/>
              </a:endParaRPr>
            </a:p>
            <a:p>
              <a:pPr marL="686383" indent="-686383" algn="just">
                <a:spcAft>
                  <a:spcPts val="3401"/>
                </a:spcAft>
                <a:buFont typeface="Wingdings" panose="05000000000000000000" pitchFamily="2" charset="2"/>
                <a:buChar char="Ø"/>
              </a:pPr>
              <a:endParaRPr lang="en-US" sz="3603" dirty="0">
                <a:latin typeface="Arial" charset="0"/>
                <a:ea typeface="Arial" charset="0"/>
                <a:cs typeface="Arial" charset="0"/>
              </a:endParaRPr>
            </a:p>
            <a:p>
              <a:pPr marL="686383" indent="-686383" algn="just">
                <a:spcAft>
                  <a:spcPts val="3401"/>
                </a:spcAft>
                <a:buFont typeface="Wingdings" panose="05000000000000000000" pitchFamily="2" charset="2"/>
                <a:buChar char="Ø"/>
              </a:pPr>
              <a:endParaRPr lang="en-US" sz="3603" dirty="0">
                <a:latin typeface="Arial" charset="0"/>
                <a:ea typeface="Arial" charset="0"/>
                <a:cs typeface="Arial" charset="0"/>
              </a:endParaRPr>
            </a:p>
          </p:txBody>
        </p:sp>
      </p:grpSp>
      <p:pic>
        <p:nvPicPr>
          <p:cNvPr id="28" name="Picture 27">
            <a:extLst>
              <a:ext uri="{FF2B5EF4-FFF2-40B4-BE49-F238E27FC236}">
                <a16:creationId xmlns:a16="http://schemas.microsoft.com/office/drawing/2014/main" id="{AC787789-E081-D846-BF43-B4A64850C293}"/>
              </a:ext>
            </a:extLst>
          </p:cNvPr>
          <p:cNvPicPr>
            <a:picLocks noChangeAspect="1"/>
          </p:cNvPicPr>
          <p:nvPr/>
        </p:nvPicPr>
        <p:blipFill>
          <a:blip r:embed="rId3"/>
          <a:stretch>
            <a:fillRect/>
          </a:stretch>
        </p:blipFill>
        <p:spPr>
          <a:xfrm>
            <a:off x="2211914" y="139499"/>
            <a:ext cx="7908150" cy="2347166"/>
          </a:xfrm>
          <a:prstGeom prst="rect">
            <a:avLst/>
          </a:prstGeom>
        </p:spPr>
      </p:pic>
      <p:sp>
        <p:nvSpPr>
          <p:cNvPr id="30" name="TextBox 29">
            <a:extLst>
              <a:ext uri="{FF2B5EF4-FFF2-40B4-BE49-F238E27FC236}">
                <a16:creationId xmlns:a16="http://schemas.microsoft.com/office/drawing/2014/main" id="{60F58785-FCF8-C445-80EB-94CB100FB4D7}"/>
              </a:ext>
            </a:extLst>
          </p:cNvPr>
          <p:cNvSpPr txBox="1"/>
          <p:nvPr/>
        </p:nvSpPr>
        <p:spPr>
          <a:xfrm>
            <a:off x="3844" y="41952554"/>
            <a:ext cx="30332658" cy="1755673"/>
          </a:xfrm>
          <a:prstGeom prst="rect">
            <a:avLst/>
          </a:prstGeom>
          <a:solidFill>
            <a:srgbClr val="018AD1"/>
          </a:solidFill>
          <a:ln>
            <a:noFill/>
          </a:ln>
        </p:spPr>
        <p:txBody>
          <a:bodyPr wrap="square" rtlCol="0">
            <a:spAutoFit/>
          </a:bodyPr>
          <a:lstStyle/>
          <a:p>
            <a:pPr algn="ctr"/>
            <a:endParaRPr lang="en-US" sz="3603" dirty="0">
              <a:latin typeface="Arial" charset="0"/>
              <a:ea typeface="Arial" charset="0"/>
              <a:cs typeface="Arial" charset="0"/>
            </a:endParaRPr>
          </a:p>
          <a:p>
            <a:pPr algn="ctr"/>
            <a:endParaRPr lang="en-US" sz="3603" dirty="0">
              <a:latin typeface="Arial" charset="0"/>
              <a:ea typeface="Arial" charset="0"/>
              <a:cs typeface="Arial" charset="0"/>
            </a:endParaRPr>
          </a:p>
          <a:p>
            <a:pPr algn="ctr"/>
            <a:endParaRPr lang="en-US" sz="3603" dirty="0">
              <a:latin typeface="Arial" charset="0"/>
              <a:ea typeface="Arial" charset="0"/>
              <a:cs typeface="Arial" charset="0"/>
            </a:endParaRPr>
          </a:p>
        </p:txBody>
      </p:sp>
      <p:sp>
        <p:nvSpPr>
          <p:cNvPr id="32" name="Rectangle 31">
            <a:extLst>
              <a:ext uri="{FF2B5EF4-FFF2-40B4-BE49-F238E27FC236}">
                <a16:creationId xmlns:a16="http://schemas.microsoft.com/office/drawing/2014/main" id="{80C54879-C3A3-1240-AC61-718DCF91E738}"/>
              </a:ext>
            </a:extLst>
          </p:cNvPr>
          <p:cNvSpPr/>
          <p:nvPr/>
        </p:nvSpPr>
        <p:spPr>
          <a:xfrm>
            <a:off x="480245" y="23309717"/>
            <a:ext cx="29139531" cy="1954401"/>
          </a:xfrm>
          <a:prstGeom prst="rect">
            <a:avLst/>
          </a:prstGeom>
        </p:spPr>
        <p:txBody>
          <a:bodyPr wrap="square" lIns="144123" tIns="144123" rIns="144123" bIns="144123" anchor="t">
            <a:spAutoFit/>
          </a:bodyPr>
          <a:lstStyle/>
          <a:p>
            <a:pPr marL="686383" indent="-686383" algn="just">
              <a:spcAft>
                <a:spcPts val="2801"/>
              </a:spcAft>
              <a:buFont typeface="Wingdings" panose="05000000000000000000" pitchFamily="2" charset="2"/>
              <a:buChar char="Ø"/>
            </a:pPr>
            <a:r>
              <a:rPr lang="en-US" sz="3603" dirty="0">
                <a:solidFill>
                  <a:sysClr val="windowText" lastClr="000000"/>
                </a:solidFill>
                <a:latin typeface="Arial" charset="0"/>
                <a:ea typeface="Arial" charset="0"/>
                <a:cs typeface="Arial" charset="0"/>
              </a:rPr>
              <a:t>Score means at baseline and at each week were significantly different between lower and upper IQ: </a:t>
            </a:r>
            <a:r>
              <a:rPr lang="en-US" sz="3603" i="1" dirty="0">
                <a:solidFill>
                  <a:sysClr val="windowText" lastClr="000000"/>
                </a:solidFill>
                <a:latin typeface="Arial" charset="0"/>
                <a:ea typeface="Arial" charset="0"/>
                <a:cs typeface="Arial" charset="0"/>
              </a:rPr>
              <a:t>t(298)= -7.44, p= 1.08e-12</a:t>
            </a:r>
            <a:r>
              <a:rPr lang="en-US" sz="3603" dirty="0">
                <a:solidFill>
                  <a:sysClr val="windowText" lastClr="000000"/>
                </a:solidFill>
                <a:latin typeface="Arial" charset="0"/>
                <a:ea typeface="Arial" charset="0"/>
                <a:cs typeface="Arial" charset="0"/>
              </a:rPr>
              <a:t>, same for time means: </a:t>
            </a:r>
            <a:r>
              <a:rPr lang="en-US" sz="3603" i="1" dirty="0">
                <a:solidFill>
                  <a:sysClr val="windowText" lastClr="000000"/>
                </a:solidFill>
                <a:latin typeface="Arial" charset="0"/>
                <a:ea typeface="Arial" charset="0"/>
                <a:cs typeface="Arial" charset="0"/>
              </a:rPr>
              <a:t>t(298)= 3.56, p= 4.3e-04</a:t>
            </a:r>
            <a:r>
              <a:rPr lang="en-US" sz="3603" dirty="0">
                <a:solidFill>
                  <a:sysClr val="windowText" lastClr="000000"/>
                </a:solidFill>
                <a:latin typeface="Arial" charset="0"/>
                <a:ea typeface="Arial" charset="0"/>
                <a:cs typeface="Arial" charset="0"/>
              </a:rPr>
              <a:t>, but not mean scores </a:t>
            </a:r>
            <a:r>
              <a:rPr lang="fr-FR" sz="3603" i="1" dirty="0">
                <a:solidFill>
                  <a:sysClr val="windowText" lastClr="000000"/>
                </a:solidFill>
                <a:latin typeface="Arial" charset="0"/>
                <a:ea typeface="Arial" charset="0"/>
                <a:cs typeface="Arial" charset="0"/>
              </a:rPr>
              <a:t>t(298)= -0.29, p= 0.77 </a:t>
            </a:r>
            <a:r>
              <a:rPr lang="en-US" sz="3603" dirty="0">
                <a:solidFill>
                  <a:sysClr val="windowText" lastClr="000000"/>
                </a:solidFill>
                <a:latin typeface="Arial" charset="0"/>
                <a:ea typeface="Arial" charset="0"/>
                <a:cs typeface="Arial" charset="0"/>
              </a:rPr>
              <a:t>and times </a:t>
            </a:r>
            <a:r>
              <a:rPr lang="fr-FR" sz="3603" i="1" dirty="0">
                <a:solidFill>
                  <a:sysClr val="windowText" lastClr="000000"/>
                </a:solidFill>
                <a:latin typeface="Arial" charset="0"/>
                <a:ea typeface="Arial" charset="0"/>
                <a:cs typeface="Arial" charset="0"/>
              </a:rPr>
              <a:t>t(298)=1.52, p=0.13</a:t>
            </a:r>
            <a:r>
              <a:rPr lang="en-US" sz="3603" i="1" dirty="0">
                <a:solidFill>
                  <a:sysClr val="windowText" lastClr="000000"/>
                </a:solidFill>
                <a:latin typeface="Arial" charset="0"/>
                <a:ea typeface="Arial" charset="0"/>
                <a:cs typeface="Arial" charset="0"/>
              </a:rPr>
              <a:t> </a:t>
            </a:r>
            <a:r>
              <a:rPr lang="en-US" sz="3603" dirty="0">
                <a:solidFill>
                  <a:sysClr val="windowText" lastClr="000000"/>
                </a:solidFill>
                <a:latin typeface="Arial" charset="0"/>
                <a:ea typeface="Arial" charset="0"/>
                <a:cs typeface="Arial" charset="0"/>
              </a:rPr>
              <a:t>between upper and lower ICV (two-sided).</a:t>
            </a:r>
            <a:endParaRPr lang="en-US" sz="3603" i="1" dirty="0">
              <a:solidFill>
                <a:sysClr val="windowText" lastClr="000000"/>
              </a:solidFill>
              <a:latin typeface="Arial" charset="0"/>
              <a:ea typeface="Arial" charset="0"/>
              <a:cs typeface="Arial" charset="0"/>
            </a:endParaRPr>
          </a:p>
        </p:txBody>
      </p:sp>
      <p:pic>
        <p:nvPicPr>
          <p:cNvPr id="21" name="Picture 20">
            <a:extLst>
              <a:ext uri="{FF2B5EF4-FFF2-40B4-BE49-F238E27FC236}">
                <a16:creationId xmlns:a16="http://schemas.microsoft.com/office/drawing/2014/main" id="{A0A85F2C-01CA-4BED-8F94-6019146B37E9}"/>
              </a:ext>
            </a:extLst>
          </p:cNvPr>
          <p:cNvPicPr>
            <a:picLocks noChangeAspect="1"/>
          </p:cNvPicPr>
          <p:nvPr/>
        </p:nvPicPr>
        <p:blipFill>
          <a:blip r:embed="rId4"/>
          <a:stretch>
            <a:fillRect/>
          </a:stretch>
        </p:blipFill>
        <p:spPr>
          <a:xfrm>
            <a:off x="12623218" y="18856639"/>
            <a:ext cx="5478692" cy="3486440"/>
          </a:xfrm>
          <a:prstGeom prst="rect">
            <a:avLst/>
          </a:prstGeom>
        </p:spPr>
      </p:pic>
      <p:pic>
        <p:nvPicPr>
          <p:cNvPr id="23" name="Picture 22">
            <a:extLst>
              <a:ext uri="{FF2B5EF4-FFF2-40B4-BE49-F238E27FC236}">
                <a16:creationId xmlns:a16="http://schemas.microsoft.com/office/drawing/2014/main" id="{BD1237E3-D35E-4577-A2AE-0CA06B7775AE}"/>
              </a:ext>
            </a:extLst>
          </p:cNvPr>
          <p:cNvPicPr>
            <a:picLocks noChangeAspect="1"/>
          </p:cNvPicPr>
          <p:nvPr/>
        </p:nvPicPr>
        <p:blipFill>
          <a:blip r:embed="rId5"/>
          <a:stretch>
            <a:fillRect/>
          </a:stretch>
        </p:blipFill>
        <p:spPr>
          <a:xfrm>
            <a:off x="870739" y="18537037"/>
            <a:ext cx="10707350" cy="4704745"/>
          </a:xfrm>
          <a:prstGeom prst="rect">
            <a:avLst/>
          </a:prstGeom>
        </p:spPr>
      </p:pic>
      <p:pic>
        <p:nvPicPr>
          <p:cNvPr id="25" name="Picture 24">
            <a:extLst>
              <a:ext uri="{FF2B5EF4-FFF2-40B4-BE49-F238E27FC236}">
                <a16:creationId xmlns:a16="http://schemas.microsoft.com/office/drawing/2014/main" id="{F71055DA-1EB2-4F81-985D-28C7E17C6637}"/>
              </a:ext>
            </a:extLst>
          </p:cNvPr>
          <p:cNvPicPr>
            <a:picLocks noChangeAspect="1"/>
          </p:cNvPicPr>
          <p:nvPr/>
        </p:nvPicPr>
        <p:blipFill>
          <a:blip r:embed="rId6"/>
          <a:stretch>
            <a:fillRect/>
          </a:stretch>
        </p:blipFill>
        <p:spPr>
          <a:xfrm>
            <a:off x="18818504" y="18455411"/>
            <a:ext cx="10692601" cy="4719493"/>
          </a:xfrm>
          <a:prstGeom prst="rect">
            <a:avLst/>
          </a:prstGeom>
        </p:spPr>
      </p:pic>
      <p:sp>
        <p:nvSpPr>
          <p:cNvPr id="37" name="Rectangle 36">
            <a:extLst>
              <a:ext uri="{FF2B5EF4-FFF2-40B4-BE49-F238E27FC236}">
                <a16:creationId xmlns:a16="http://schemas.microsoft.com/office/drawing/2014/main" id="{85A73D07-EE90-47C6-8278-36905A6158E5}"/>
              </a:ext>
            </a:extLst>
          </p:cNvPr>
          <p:cNvSpPr/>
          <p:nvPr/>
        </p:nvSpPr>
        <p:spPr>
          <a:xfrm>
            <a:off x="17558222" y="25842899"/>
            <a:ext cx="12089882" cy="3617741"/>
          </a:xfrm>
          <a:prstGeom prst="rect">
            <a:avLst/>
          </a:prstGeom>
        </p:spPr>
        <p:txBody>
          <a:bodyPr wrap="square" lIns="144123" tIns="144123" rIns="144123" bIns="144123" anchor="t">
            <a:spAutoFit/>
          </a:bodyPr>
          <a:lstStyle/>
          <a:p>
            <a:pPr marL="686383" indent="-686383" algn="just">
              <a:spcAft>
                <a:spcPts val="2801"/>
              </a:spcAft>
              <a:buFont typeface="Wingdings" panose="05000000000000000000" pitchFamily="2" charset="2"/>
              <a:buChar char="Ø"/>
            </a:pPr>
            <a:r>
              <a:rPr lang="en-US" sz="3603" dirty="0">
                <a:solidFill>
                  <a:sysClr val="windowText" lastClr="000000"/>
                </a:solidFill>
                <a:latin typeface="Arial" charset="0"/>
                <a:ea typeface="Arial" charset="0"/>
                <a:cs typeface="Arial" charset="0"/>
              </a:rPr>
              <a:t>Increments were very significant across ICV in RSIs: </a:t>
            </a:r>
            <a:r>
              <a:rPr lang="en-US" sz="3603" i="1" dirty="0">
                <a:solidFill>
                  <a:sysClr val="windowText" lastClr="000000"/>
                </a:solidFill>
                <a:latin typeface="Arial" charset="0"/>
                <a:ea typeface="Arial" charset="0"/>
                <a:cs typeface="Arial" charset="0"/>
              </a:rPr>
              <a:t>F(2, 148)= 54.72, p&lt; 1.1e-16</a:t>
            </a:r>
            <a:r>
              <a:rPr lang="en-US" sz="3603" dirty="0">
                <a:solidFill>
                  <a:sysClr val="windowText" lastClr="000000"/>
                </a:solidFill>
                <a:latin typeface="Arial" charset="0"/>
                <a:ea typeface="Arial" charset="0"/>
                <a:cs typeface="Arial" charset="0"/>
              </a:rPr>
              <a:t> and decrements in RTIs: </a:t>
            </a:r>
            <a:r>
              <a:rPr lang="en-US" sz="3603" i="1" dirty="0">
                <a:solidFill>
                  <a:sysClr val="windowText" lastClr="000000"/>
                </a:solidFill>
                <a:latin typeface="Arial" charset="0"/>
                <a:ea typeface="Arial" charset="0"/>
                <a:cs typeface="Arial" charset="0"/>
              </a:rPr>
              <a:t>F(2, 148)= 56.21, p&lt; 1.1e-16</a:t>
            </a:r>
            <a:r>
              <a:rPr lang="en-US" sz="3603" dirty="0">
                <a:solidFill>
                  <a:sysClr val="windowText" lastClr="000000"/>
                </a:solidFill>
                <a:latin typeface="Arial" charset="0"/>
                <a:ea typeface="Arial" charset="0"/>
                <a:cs typeface="Arial" charset="0"/>
              </a:rPr>
              <a:t>, and significant  for different across upper and lower IQ in RSIs increments: </a:t>
            </a:r>
            <a:r>
              <a:rPr lang="en-US" sz="3603" i="1" dirty="0">
                <a:solidFill>
                  <a:sysClr val="windowText" lastClr="000000"/>
                </a:solidFill>
                <a:latin typeface="Arial" charset="0"/>
                <a:ea typeface="Arial" charset="0"/>
                <a:cs typeface="Arial" charset="0"/>
              </a:rPr>
              <a:t>t(73)=1.73, p=0.04</a:t>
            </a:r>
            <a:r>
              <a:rPr lang="en-US" sz="3603" dirty="0">
                <a:solidFill>
                  <a:sysClr val="windowText" lastClr="000000"/>
                </a:solidFill>
                <a:latin typeface="Arial" charset="0"/>
                <a:ea typeface="Arial" charset="0"/>
                <a:cs typeface="Arial" charset="0"/>
              </a:rPr>
              <a:t>, but not in RTIs decrements: </a:t>
            </a:r>
            <a:r>
              <a:rPr lang="en-US" sz="3603" i="1" dirty="0">
                <a:solidFill>
                  <a:sysClr val="windowText" lastClr="000000"/>
                </a:solidFill>
                <a:latin typeface="Arial" charset="0"/>
                <a:ea typeface="Arial" charset="0"/>
                <a:cs typeface="Arial" charset="0"/>
              </a:rPr>
              <a:t>t(73)= 0.04, p=0.51 </a:t>
            </a:r>
            <a:r>
              <a:rPr lang="en-US" sz="3603" dirty="0">
                <a:solidFill>
                  <a:sysClr val="windowText" lastClr="000000"/>
                </a:solidFill>
                <a:latin typeface="Arial" charset="0"/>
                <a:ea typeface="Arial" charset="0"/>
                <a:cs typeface="Arial" charset="0"/>
              </a:rPr>
              <a:t>(one-sided).</a:t>
            </a:r>
            <a:endParaRPr lang="en-US" sz="3603" i="1" dirty="0">
              <a:solidFill>
                <a:sysClr val="windowText" lastClr="000000"/>
              </a:solidFill>
              <a:latin typeface="Arial" charset="0"/>
              <a:ea typeface="Arial" charset="0"/>
              <a:cs typeface="Arial" charset="0"/>
            </a:endParaRPr>
          </a:p>
        </p:txBody>
      </p:sp>
      <p:pic>
        <p:nvPicPr>
          <p:cNvPr id="36" name="Picture 35">
            <a:extLst>
              <a:ext uri="{FF2B5EF4-FFF2-40B4-BE49-F238E27FC236}">
                <a16:creationId xmlns:a16="http://schemas.microsoft.com/office/drawing/2014/main" id="{565A39F1-F239-43BA-89BE-AD386FD43EFA}"/>
              </a:ext>
            </a:extLst>
          </p:cNvPr>
          <p:cNvPicPr>
            <a:picLocks noChangeAspect="1"/>
          </p:cNvPicPr>
          <p:nvPr/>
        </p:nvPicPr>
        <p:blipFill>
          <a:blip r:embed="rId7"/>
          <a:stretch>
            <a:fillRect/>
          </a:stretch>
        </p:blipFill>
        <p:spPr>
          <a:xfrm>
            <a:off x="294690" y="25923554"/>
            <a:ext cx="8120570" cy="8033564"/>
          </a:xfrm>
          <a:prstGeom prst="rect">
            <a:avLst/>
          </a:prstGeom>
        </p:spPr>
      </p:pic>
      <p:pic>
        <p:nvPicPr>
          <p:cNvPr id="39" name="Picture 38">
            <a:extLst>
              <a:ext uri="{FF2B5EF4-FFF2-40B4-BE49-F238E27FC236}">
                <a16:creationId xmlns:a16="http://schemas.microsoft.com/office/drawing/2014/main" id="{D3A53772-B5CA-4FC5-99A7-F3D04464709B}"/>
              </a:ext>
            </a:extLst>
          </p:cNvPr>
          <p:cNvPicPr>
            <a:picLocks noChangeAspect="1"/>
          </p:cNvPicPr>
          <p:nvPr/>
        </p:nvPicPr>
        <p:blipFill>
          <a:blip r:embed="rId8"/>
          <a:stretch>
            <a:fillRect/>
          </a:stretch>
        </p:blipFill>
        <p:spPr>
          <a:xfrm>
            <a:off x="8926456" y="25939643"/>
            <a:ext cx="8120570" cy="8019063"/>
          </a:xfrm>
          <a:prstGeom prst="rect">
            <a:avLst/>
          </a:prstGeom>
        </p:spPr>
      </p:pic>
      <p:pic>
        <p:nvPicPr>
          <p:cNvPr id="41" name="Picture 40">
            <a:extLst>
              <a:ext uri="{FF2B5EF4-FFF2-40B4-BE49-F238E27FC236}">
                <a16:creationId xmlns:a16="http://schemas.microsoft.com/office/drawing/2014/main" id="{DAAE1F2C-A103-45A9-BE98-45B018D04471}"/>
              </a:ext>
            </a:extLst>
          </p:cNvPr>
          <p:cNvPicPr>
            <a:picLocks noChangeAspect="1"/>
          </p:cNvPicPr>
          <p:nvPr/>
        </p:nvPicPr>
        <p:blipFill>
          <a:blip r:embed="rId9"/>
          <a:stretch>
            <a:fillRect/>
          </a:stretch>
        </p:blipFill>
        <p:spPr>
          <a:xfrm>
            <a:off x="13327391" y="25915074"/>
            <a:ext cx="3685563" cy="2333573"/>
          </a:xfrm>
          <a:prstGeom prst="rect">
            <a:avLst/>
          </a:prstGeom>
        </p:spPr>
      </p:pic>
      <p:sp>
        <p:nvSpPr>
          <p:cNvPr id="33" name="Rectangle 32">
            <a:extLst>
              <a:ext uri="{FF2B5EF4-FFF2-40B4-BE49-F238E27FC236}">
                <a16:creationId xmlns:a16="http://schemas.microsoft.com/office/drawing/2014/main" id="{99E5F21D-9131-4D4E-9C10-C0C50E2A9C10}"/>
              </a:ext>
            </a:extLst>
          </p:cNvPr>
          <p:cNvSpPr/>
          <p:nvPr/>
        </p:nvSpPr>
        <p:spPr>
          <a:xfrm>
            <a:off x="-87596" y="18124454"/>
            <a:ext cx="30275212" cy="7567638"/>
          </a:xfrm>
          <a:prstGeom prst="rect">
            <a:avLst/>
          </a:prstGeom>
          <a:solidFill>
            <a:schemeClr val="accent6">
              <a:lumMod val="50000"/>
              <a:alpha val="5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EB13A96-7694-4514-806B-91099C0F61B5}"/>
              </a:ext>
            </a:extLst>
          </p:cNvPr>
          <p:cNvSpPr txBox="1"/>
          <p:nvPr/>
        </p:nvSpPr>
        <p:spPr>
          <a:xfrm>
            <a:off x="17047026" y="29555012"/>
            <a:ext cx="13238883" cy="830997"/>
          </a:xfrm>
          <a:prstGeom prst="rect">
            <a:avLst/>
          </a:prstGeom>
          <a:solidFill>
            <a:srgbClr val="018AD1"/>
          </a:solidFill>
          <a:ln>
            <a:noFill/>
          </a:ln>
        </p:spPr>
        <p:txBody>
          <a:bodyPr wrap="square" rtlCol="0">
            <a:spAutoFit/>
          </a:bodyPr>
          <a:lstStyle/>
          <a:p>
            <a:pPr algn="ctr"/>
            <a:r>
              <a:rPr lang="en-US" sz="4800" b="1" dirty="0">
                <a:solidFill>
                  <a:schemeClr val="bg1"/>
                </a:solidFill>
                <a:latin typeface="Arial" charset="0"/>
                <a:ea typeface="Arial" charset="0"/>
                <a:cs typeface="Arial" charset="0"/>
              </a:rPr>
              <a:t>Code</a:t>
            </a:r>
            <a:endParaRPr lang="en-US" sz="4800" dirty="0">
              <a:solidFill>
                <a:schemeClr val="bg1"/>
              </a:solidFill>
              <a:latin typeface="Arial" charset="0"/>
              <a:ea typeface="Arial" charset="0"/>
              <a:cs typeface="Arial" charset="0"/>
            </a:endParaRPr>
          </a:p>
        </p:txBody>
      </p:sp>
      <p:pic>
        <p:nvPicPr>
          <p:cNvPr id="8" name="Picture 7">
            <a:extLst>
              <a:ext uri="{FF2B5EF4-FFF2-40B4-BE49-F238E27FC236}">
                <a16:creationId xmlns:a16="http://schemas.microsoft.com/office/drawing/2014/main" id="{E22A32D8-8D28-474B-9F2B-B720C9D00FE8}"/>
              </a:ext>
            </a:extLst>
          </p:cNvPr>
          <p:cNvPicPr>
            <a:picLocks noChangeAspect="1"/>
          </p:cNvPicPr>
          <p:nvPr/>
        </p:nvPicPr>
        <p:blipFill>
          <a:blip r:embed="rId10"/>
          <a:stretch>
            <a:fillRect/>
          </a:stretch>
        </p:blipFill>
        <p:spPr>
          <a:xfrm>
            <a:off x="26365154" y="30386009"/>
            <a:ext cx="3615369" cy="3615369"/>
          </a:xfrm>
          <a:prstGeom prst="rect">
            <a:avLst/>
          </a:prstGeom>
        </p:spPr>
      </p:pic>
      <p:pic>
        <p:nvPicPr>
          <p:cNvPr id="1026" name="Picture 2" descr="RStudio – Logos Download">
            <a:extLst>
              <a:ext uri="{FF2B5EF4-FFF2-40B4-BE49-F238E27FC236}">
                <a16:creationId xmlns:a16="http://schemas.microsoft.com/office/drawing/2014/main" id="{2908549F-AE74-47B4-957A-B8FF44C2F6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01909" y="30807768"/>
            <a:ext cx="7650431" cy="2683728"/>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9E71FE32-A0DB-447D-9B5C-B6D54B7326A2}"/>
              </a:ext>
            </a:extLst>
          </p:cNvPr>
          <p:cNvSpPr/>
          <p:nvPr/>
        </p:nvSpPr>
        <p:spPr>
          <a:xfrm>
            <a:off x="10697" y="25863365"/>
            <a:ext cx="30264516" cy="8251958"/>
          </a:xfrm>
          <a:prstGeom prst="rect">
            <a:avLst/>
          </a:prstGeom>
          <a:solidFill>
            <a:schemeClr val="accent1">
              <a:lumMod val="50000"/>
              <a:alpha val="5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373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2499</TotalTime>
  <Words>739</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Jeanne Savage</dc:creator>
  <cp:lastModifiedBy>Trajdos, M.L.</cp:lastModifiedBy>
  <cp:revision>51</cp:revision>
  <cp:lastPrinted>2018-10-03T21:55:21Z</cp:lastPrinted>
  <dcterms:created xsi:type="dcterms:W3CDTF">2018-10-01T15:46:21Z</dcterms:created>
  <dcterms:modified xsi:type="dcterms:W3CDTF">2021-10-22T03:47:27Z</dcterms:modified>
</cp:coreProperties>
</file>