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Questrial"/>
      <p:regular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Questrial-regular.fntdata"/><Relationship Id="rId10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</a:t>
            </a:r>
            <a:endParaRPr/>
          </a:p>
        </p:txBody>
      </p:sp>
      <p:sp>
        <p:nvSpPr>
          <p:cNvPr id="254" name="Google Shape;25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487f1815f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487f1815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489905338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48990533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3" name="Google Shape;53;p2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2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5" name="Google Shape;55;p2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Google Shape;61;p2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Google Shape;62;p2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Google Shape;64;p2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2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2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Google Shape;70;p2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Google Shape;73;p2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Google Shape;76;p2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Google Shape;78;p2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2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2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2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Google Shape;87;p2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Google Shape;89;p2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2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Google Shape;92;p2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2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Google Shape;97;p2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Google Shape;99;p2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Google Shape;102;p2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2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2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Google Shape;108;p2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2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estrial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/>
        </p:txBody>
      </p:sp>
      <p:sp>
        <p:nvSpPr>
          <p:cNvPr id="111" name="Google Shape;111;p2"/>
          <p:cNvSpPr txBox="1"/>
          <p:nvPr>
            <p:ph idx="10" type="dt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"/>
          <p:cNvSpPr txBox="1"/>
          <p:nvPr>
            <p:ph idx="11" type="ftr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"/>
          <p:cNvSpPr txBox="1"/>
          <p:nvPr>
            <p:ph idx="12" type="sldNum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 txBox="1"/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est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1"/>
          <p:cNvSpPr/>
          <p:nvPr>
            <p:ph idx="2" type="pic"/>
          </p:nvPr>
        </p:nvSpPr>
        <p:spPr>
          <a:xfrm>
            <a:off x="1141411" y="606426"/>
            <a:ext cx="9912354" cy="3299778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8" name="Google Shape;168;p11"/>
          <p:cNvSpPr txBox="1"/>
          <p:nvPr>
            <p:ph idx="1" type="body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9" name="Google Shape;169;p1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1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"/>
          <p:cNvSpPr txBox="1"/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2"/>
          <p:cNvSpPr txBox="1"/>
          <p:nvPr>
            <p:ph idx="1" type="body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75" name="Google Shape;175;p1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1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"/>
          <p:cNvSpPr txBox="1"/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3"/>
          <p:cNvSpPr txBox="1"/>
          <p:nvPr>
            <p:ph idx="1" type="body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1" name="Google Shape;181;p13"/>
          <p:cNvSpPr txBox="1"/>
          <p:nvPr>
            <p:ph idx="2" type="body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2" name="Google Shape;182;p1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1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1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5" name="Google Shape;185;p13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Questrial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“</a:t>
            </a:r>
            <a:endParaRPr/>
          </a:p>
        </p:txBody>
      </p:sp>
      <p:sp>
        <p:nvSpPr>
          <p:cNvPr id="186" name="Google Shape;186;p13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Questrial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"/>
          <p:cNvSpPr txBox="1"/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4"/>
          <p:cNvSpPr txBox="1"/>
          <p:nvPr>
            <p:ph idx="1" type="body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90" name="Google Shape;190;p1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1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">
  <p:cSld name="3 Column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15"/>
          <p:cNvSpPr txBox="1"/>
          <p:nvPr>
            <p:ph idx="1" type="body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6" name="Google Shape;196;p15"/>
          <p:cNvSpPr txBox="1"/>
          <p:nvPr>
            <p:ph idx="2" type="body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7" name="Google Shape;197;p15"/>
          <p:cNvSpPr txBox="1"/>
          <p:nvPr>
            <p:ph idx="3" type="body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8" name="Google Shape;198;p15"/>
          <p:cNvSpPr txBox="1"/>
          <p:nvPr>
            <p:ph idx="4" type="body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9" name="Google Shape;199;p15"/>
          <p:cNvSpPr txBox="1"/>
          <p:nvPr>
            <p:ph idx="5" type="body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0" name="Google Shape;200;p15"/>
          <p:cNvSpPr txBox="1"/>
          <p:nvPr>
            <p:ph idx="6" type="body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1" name="Google Shape;201;p1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1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1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Picture Column">
  <p:cSld name="3 Picture Column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"/>
          <p:cNvSpPr txBox="1"/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16"/>
          <p:cNvSpPr txBox="1"/>
          <p:nvPr>
            <p:ph idx="1" type="body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7" name="Google Shape;207;p16"/>
          <p:cNvSpPr/>
          <p:nvPr>
            <p:ph idx="2" type="pic"/>
          </p:nvPr>
        </p:nvSpPr>
        <p:spPr>
          <a:xfrm>
            <a:off x="1141413" y="2666998"/>
            <a:ext cx="31952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8" name="Google Shape;208;p16"/>
          <p:cNvSpPr txBox="1"/>
          <p:nvPr>
            <p:ph idx="3" type="body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9" name="Google Shape;209;p16"/>
          <p:cNvSpPr txBox="1"/>
          <p:nvPr>
            <p:ph idx="4" type="body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0" name="Google Shape;210;p16"/>
          <p:cNvSpPr/>
          <p:nvPr>
            <p:ph idx="5" type="pic"/>
          </p:nvPr>
        </p:nvSpPr>
        <p:spPr>
          <a:xfrm>
            <a:off x="4489053" y="2666998"/>
            <a:ext cx="31989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1" name="Google Shape;211;p16"/>
          <p:cNvSpPr txBox="1"/>
          <p:nvPr>
            <p:ph idx="6" type="body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2" name="Google Shape;212;p16"/>
          <p:cNvSpPr txBox="1"/>
          <p:nvPr>
            <p:ph idx="7" type="body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3" name="Google Shape;213;p16"/>
          <p:cNvSpPr/>
          <p:nvPr>
            <p:ph idx="8" type="pic"/>
          </p:nvPr>
        </p:nvSpPr>
        <p:spPr>
          <a:xfrm>
            <a:off x="7852442" y="2666998"/>
            <a:ext cx="3194969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4" name="Google Shape;214;p16"/>
          <p:cNvSpPr txBox="1"/>
          <p:nvPr>
            <p:ph idx="9" type="body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5" name="Google Shape;215;p1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1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1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17"/>
          <p:cNvSpPr txBox="1"/>
          <p:nvPr>
            <p:ph idx="1" type="body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1" name="Google Shape;221;p1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1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1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"/>
          <p:cNvSpPr txBox="1"/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18"/>
          <p:cNvSpPr txBox="1"/>
          <p:nvPr>
            <p:ph idx="1" type="body"/>
          </p:nvPr>
        </p:nvSpPr>
        <p:spPr>
          <a:xfrm rot="5400000">
            <a:off x="2424904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7" name="Google Shape;227;p1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1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1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17" name="Google Shape;117;p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4"/>
          <p:cNvSpPr txBox="1"/>
          <p:nvPr>
            <p:ph idx="1" type="body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5"/>
          <p:cNvSpPr txBox="1"/>
          <p:nvPr>
            <p:ph idx="1" type="body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29" name="Google Shape;129;p5"/>
          <p:cNvSpPr txBox="1"/>
          <p:nvPr>
            <p:ph idx="2" type="body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0" name="Google Shape;130;p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/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6"/>
          <p:cNvSpPr txBox="1"/>
          <p:nvPr>
            <p:ph idx="1" type="body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36" name="Google Shape;136;p6"/>
          <p:cNvSpPr txBox="1"/>
          <p:nvPr>
            <p:ph idx="2" type="body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7" name="Google Shape;137;p6"/>
          <p:cNvSpPr txBox="1"/>
          <p:nvPr>
            <p:ph idx="3" type="body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38" name="Google Shape;138;p6"/>
          <p:cNvSpPr txBox="1"/>
          <p:nvPr>
            <p:ph idx="4" type="body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9" name="Google Shape;139;p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/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est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9"/>
          <p:cNvSpPr txBox="1"/>
          <p:nvPr>
            <p:ph idx="1" type="body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54" name="Google Shape;154;p9"/>
          <p:cNvSpPr txBox="1"/>
          <p:nvPr>
            <p:ph idx="2" type="body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55" name="Google Shape;155;p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 txBox="1"/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est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0"/>
          <p:cNvSpPr/>
          <p:nvPr>
            <p:ph idx="2" type="pic"/>
          </p:nvPr>
        </p:nvSpPr>
        <p:spPr>
          <a:xfrm>
            <a:off x="7380721" y="609601"/>
            <a:ext cx="3666690" cy="51815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1" name="Google Shape;161;p10"/>
          <p:cNvSpPr txBox="1"/>
          <p:nvPr>
            <p:ph idx="1" type="body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2" name="Google Shape;162;p1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Google Shape;6;p1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1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8" name="Google Shape;8;p1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9" name="Google Shape;9;p1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" name="Google Shape;10;p1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" name="Google Shape;11;p1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Google Shape;13;p1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Google Shape;15;p1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Google Shape;16;p1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1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1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" name="Google Shape;20;p1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1" name="Google Shape;21;p1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Google Shape;22;p1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1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Google Shape;24;p1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1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1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1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1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Google Shape;29;p1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1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Google Shape;32;p1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1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1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1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Google Shape;36;p1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37" name="Google Shape;37;p1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Google Shape;38;p1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1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1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Google Shape;41;p1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1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Google Shape;43;p1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1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1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1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7" name="Google Shape;47;p1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1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9" name="Google Shape;49;p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0" name="Google Shape;50;p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1" name="Google Shape;51;p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estrial"/>
              <a:buNone/>
            </a:pPr>
            <a:r>
              <a:rPr b="1" lang="en-US"/>
              <a:t>SENTIMENT ANALYSIS OF CRYPTOCURRENCY DATA </a:t>
            </a:r>
            <a:br>
              <a:rPr lang="en-US"/>
            </a:br>
            <a:endParaRPr/>
          </a:p>
        </p:txBody>
      </p:sp>
      <p:sp>
        <p:nvSpPr>
          <p:cNvPr id="235" name="Google Shape;235;p19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13"/>
              <a:buNone/>
            </a:pPr>
            <a:r>
              <a:rPr lang="en-US" sz="1850" u="sng"/>
              <a:t>TEAM MEMBERS:</a:t>
            </a:r>
            <a:endParaRPr sz="185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313"/>
              <a:buNone/>
            </a:pPr>
            <a:r>
              <a:rPr lang="en-US" sz="1850"/>
              <a:t>MALLIKA TRAKANPASAKUL</a:t>
            </a:r>
            <a:endParaRPr sz="185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313"/>
              <a:buNone/>
            </a:pPr>
            <a:r>
              <a:rPr lang="en-US" sz="1850"/>
              <a:t>NANDINI PODDAR</a:t>
            </a:r>
            <a:endParaRPr sz="185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313"/>
              <a:buNone/>
            </a:pPr>
            <a:r>
              <a:rPr lang="en-US" sz="1850"/>
              <a:t>KARTIKEYA SHARMA</a:t>
            </a:r>
            <a:endParaRPr sz="185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313"/>
              <a:buNone/>
            </a:pPr>
            <a:r>
              <a:t/>
            </a:r>
            <a:endParaRPr sz="18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0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b="1" lang="en-US"/>
              <a:t>OBJECTIVE</a:t>
            </a:r>
            <a:endParaRPr/>
          </a:p>
        </p:txBody>
      </p:sp>
      <p:sp>
        <p:nvSpPr>
          <p:cNvPr id="241" name="Google Shape;241;p20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Our primary objective is to analyze the sentiment behind the cryptocurrency Bitcoin from 11/4/2018 to 11/11/2018 and finding a correlation between the public sentiment and market prices of bitcoin within the same time range.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/>
          <p:nvPr>
            <p:ph type="title"/>
          </p:nvPr>
        </p:nvSpPr>
        <p:spPr>
          <a:xfrm>
            <a:off x="1087288" y="181543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b="1" lang="en-US"/>
              <a:t>PROCEDURE </a:t>
            </a:r>
            <a:endParaRPr/>
          </a:p>
        </p:txBody>
      </p:sp>
      <p:sp>
        <p:nvSpPr>
          <p:cNvPr id="247" name="Google Shape;247;p21"/>
          <p:cNvSpPr txBox="1"/>
          <p:nvPr>
            <p:ph idx="1" type="body"/>
          </p:nvPr>
        </p:nvSpPr>
        <p:spPr>
          <a:xfrm>
            <a:off x="1087300" y="1203575"/>
            <a:ext cx="9906000" cy="38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0025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Downloaded data from Twitter API	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00025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Tweepy Package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00025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Data Downloaded for #bitcoin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00025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Performed data cleaning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00025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Tokenization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00025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Removal of Special Characters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1524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Text sentiment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analysis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00025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Lexicon Word Match Approach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00025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Word Match to find tweet polarization, scored -1,0,1 based on sentiment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1524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Time Series Analysis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00025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to find seasonality in number of tweets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 </a:t>
            </a:r>
            <a:endParaRPr sz="1400"/>
          </a:p>
        </p:txBody>
      </p:sp>
      <p:pic>
        <p:nvPicPr>
          <p:cNvPr id="248" name="Google Shape;24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4432" y="0"/>
            <a:ext cx="5275767" cy="38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7463" y="4419524"/>
            <a:ext cx="4286250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87400" y="4816375"/>
            <a:ext cx="6978650" cy="198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844849"/>
            <a:ext cx="4055399" cy="198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2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b="1" lang="en-US"/>
              <a:t>ANALYSIS &amp; INFERENCES</a:t>
            </a:r>
            <a:endParaRPr/>
          </a:p>
        </p:txBody>
      </p:sp>
      <p:sp>
        <p:nvSpPr>
          <p:cNvPr id="257" name="Google Shape;257;p22"/>
          <p:cNvSpPr txBox="1"/>
          <p:nvPr>
            <p:ph idx="1" type="body"/>
          </p:nvPr>
        </p:nvSpPr>
        <p:spPr>
          <a:xfrm>
            <a:off x="491800" y="1989100"/>
            <a:ext cx="6960000" cy="27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Performed Time series analysis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Correlation of 62% between Bitcoin Price and Sentiment Score of Tweets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Generally Positive Sentiment (40%)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Low Sentiment positive Sentiment Initially, however as the day progresses, the sentiment is gradually more positive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However, it could be due to sheer number of tweets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8" name="Google Shape;25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0950" y="0"/>
            <a:ext cx="4591050" cy="276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6025" y="4992538"/>
            <a:ext cx="4914900" cy="176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87079" y="3322975"/>
            <a:ext cx="4133850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250" y="4714300"/>
            <a:ext cx="6548475" cy="209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3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Challenges and Limitations</a:t>
            </a:r>
            <a:endParaRPr b="1"/>
          </a:p>
        </p:txBody>
      </p:sp>
      <p:sp>
        <p:nvSpPr>
          <p:cNvPr id="267" name="Google Shape;267;p23"/>
          <p:cNvSpPr txBox="1"/>
          <p:nvPr>
            <p:ph idx="1" type="body"/>
          </p:nvPr>
        </p:nvSpPr>
        <p:spPr>
          <a:xfrm>
            <a:off x="1079650" y="1847474"/>
            <a:ext cx="9967800" cy="3943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14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0"/>
              <a:buChar char="•"/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Parsing - What is the subject and object of the sentence, which one does the verb and/or adjective actually refer to?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Sarcasm - If you don't know the author you have no idea whether 'bad' means bad or good.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Twitter - abbreviations, lack of capitals, poor spelling, poor punctuation, poor grammar, …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14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0"/>
              <a:buChar char="•"/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Only Mined for ‘#bitcoin’, there could have been  other #tags to describe Bitcoin tweets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4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4800"/>
              <a:t>THANK YOU!! :)</a:t>
            </a:r>
            <a:endParaRPr b="1"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