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1b40fa8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1b40fa8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1adf1990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1adf1990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1b40fa8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1b40fa8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1b40fa8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1b40fa8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1b40fa8a4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1b40fa8a4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6e2bdcb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6e2bdcb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1b40fa8a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1b40fa8a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6e2bdcb5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6e2bdcb5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6e2bdcb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6e2bdcb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1b40fa8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1b40fa8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1b40fa8a4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1b40fa8a4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1b40fa8a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1b40fa8a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1b40fa8a4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1b40fa8a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1adf199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1adf199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1adf1990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1adf1990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1b40fa8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1b40fa8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1adf199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1adf199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1adf1990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1adf1990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1adf199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1adf199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1b40fa8a4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1b40fa8a4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457200" lvl="0" marL="914400" rtl="0" algn="l">
              <a:spcBef>
                <a:spcPts val="0"/>
              </a:spcBef>
              <a:spcAft>
                <a:spcPts val="0"/>
              </a:spcAft>
              <a:buNone/>
            </a:pPr>
            <a:r>
              <a:rPr lang="en"/>
              <a:t>ST-Data Science</a:t>
            </a:r>
            <a:endParaRPr/>
          </a:p>
          <a:p>
            <a:pPr indent="457200" lvl="0" marL="914400" rtl="0" algn="l">
              <a:spcBef>
                <a:spcPts val="0"/>
              </a:spcBef>
              <a:spcAft>
                <a:spcPts val="0"/>
              </a:spcAft>
              <a:buNone/>
            </a:pPr>
            <a:r>
              <a:rPr lang="en"/>
              <a:t>CSIT at UDC</a:t>
            </a:r>
            <a:endParaRPr/>
          </a:p>
          <a:p>
            <a:pPr indent="457200" lvl="0" marL="914400" rtl="0" algn="l">
              <a:spcBef>
                <a:spcPts val="0"/>
              </a:spcBef>
              <a:spcAft>
                <a:spcPts val="0"/>
              </a:spcAft>
              <a:buNone/>
            </a:pPr>
            <a:r>
              <a:rPr lang="en"/>
              <a:t>Michael Travers</a:t>
            </a:r>
            <a:endParaRPr/>
          </a:p>
        </p:txBody>
      </p:sp>
      <p:sp>
        <p:nvSpPr>
          <p:cNvPr id="55" name="Google Shape;55;p13"/>
          <p:cNvSpPr txBox="1"/>
          <p:nvPr>
            <p:ph idx="4294967295"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Pre Processing </a:t>
            </a:r>
            <a:endParaRPr>
              <a:latin typeface="Times New Roman"/>
              <a:ea typeface="Times New Roman"/>
              <a:cs typeface="Times New Roman"/>
              <a:sym typeface="Times New Roman"/>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Times New Roman"/>
                <a:ea typeface="Times New Roman"/>
                <a:cs typeface="Times New Roman"/>
                <a:sym typeface="Times New Roman"/>
              </a:rPr>
              <a:t>Categorical Encoding</a:t>
            </a:r>
            <a:endParaRPr b="1" sz="1100">
              <a:solidFill>
                <a:schemeClr val="dk1"/>
              </a:solidFill>
              <a:latin typeface="Times New Roman"/>
              <a:ea typeface="Times New Roman"/>
              <a:cs typeface="Times New Roman"/>
              <a:sym typeface="Times New Roman"/>
            </a:endParaRPr>
          </a:p>
          <a:p>
            <a:pPr indent="-298450" lvl="0" marL="457200" rtl="0" algn="l">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Convert categorical variables using One-Hot Encoding or Label Encoding.</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Makes features machine-readable and suitable for modeling.</a:t>
            </a:r>
            <a:endParaRPr b="1" sz="11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Feature Selection</a:t>
            </a:r>
            <a:endParaRPr b="1" sz="1100">
              <a:solidFill>
                <a:schemeClr val="dk1"/>
              </a:solidFill>
              <a:latin typeface="Times New Roman"/>
              <a:ea typeface="Times New Roman"/>
              <a:cs typeface="Times New Roman"/>
              <a:sym typeface="Times New Roman"/>
            </a:endParaRPr>
          </a:p>
          <a:p>
            <a:pPr indent="-298450" lvl="0" marL="457200" rtl="0" algn="l">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Use statistical and model-based techniques </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Identify the most relevant predictors of diabetes.</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100">
                <a:solidFill>
                  <a:schemeClr val="dk1"/>
                </a:solidFill>
                <a:latin typeface="Times New Roman"/>
                <a:ea typeface="Times New Roman"/>
                <a:cs typeface="Times New Roman"/>
                <a:sym typeface="Times New Roman"/>
              </a:rPr>
              <a:t>Train-Test Split</a:t>
            </a:r>
            <a:br>
              <a:rPr b="1" lang="en" sz="1100">
                <a:solidFill>
                  <a:schemeClr val="dk1"/>
                </a:solidFill>
                <a:latin typeface="Times New Roman"/>
                <a:ea typeface="Times New Roman"/>
                <a:cs typeface="Times New Roman"/>
                <a:sym typeface="Times New Roman"/>
              </a:rPr>
            </a:br>
            <a:endParaRPr b="1" sz="1100">
              <a:solidFill>
                <a:schemeClr val="dk1"/>
              </a:solidFill>
              <a:latin typeface="Times New Roman"/>
              <a:ea typeface="Times New Roman"/>
              <a:cs typeface="Times New Roman"/>
              <a:sym typeface="Times New Roman"/>
            </a:endParaRPr>
          </a:p>
          <a:p>
            <a:pPr indent="-298450" lvl="0" marL="457200" rtl="0" algn="l">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Split the dataset into training and testing subsets </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Ensures reliable evaluation of model performance.</a:t>
            </a:r>
            <a:endParaRPr sz="11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12" name="Google Shape;112;p22" title="Screenshot (292).png"/>
          <p:cNvPicPr preferRelativeResize="0"/>
          <p:nvPr/>
        </p:nvPicPr>
        <p:blipFill rotWithShape="1">
          <a:blip r:embed="rId3">
            <a:alphaModFix/>
          </a:blip>
          <a:srcRect b="46277" l="0" r="45082" t="46450"/>
          <a:stretch/>
        </p:blipFill>
        <p:spPr>
          <a:xfrm>
            <a:off x="4043775" y="4194800"/>
            <a:ext cx="5021573" cy="374074"/>
          </a:xfrm>
          <a:prstGeom prst="rect">
            <a:avLst/>
          </a:prstGeom>
          <a:noFill/>
          <a:ln>
            <a:noFill/>
          </a:ln>
        </p:spPr>
      </p:pic>
      <p:pic>
        <p:nvPicPr>
          <p:cNvPr id="113" name="Google Shape;113;p22" title="Screenshot (300).png"/>
          <p:cNvPicPr preferRelativeResize="0"/>
          <p:nvPr/>
        </p:nvPicPr>
        <p:blipFill rotWithShape="1">
          <a:blip r:embed="rId4">
            <a:alphaModFix/>
          </a:blip>
          <a:srcRect b="45863" l="0" r="56224" t="23990"/>
          <a:stretch/>
        </p:blipFill>
        <p:spPr>
          <a:xfrm>
            <a:off x="4906475" y="1863500"/>
            <a:ext cx="4002725" cy="155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Methodologies</a:t>
            </a:r>
            <a:endParaRPr>
              <a:latin typeface="Times New Roman"/>
              <a:ea typeface="Times New Roman"/>
              <a:cs typeface="Times New Roman"/>
              <a:sym typeface="Times New Roman"/>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Preprocessing and Feature: The Kaggle dataset will be cleaned and prepared by handling missing values, normalizing numerical features, and encoding categorical variables. Feature selection techniques will be applied to identify the most relevant health-related factors influencing diabetes prediction.</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Model Implementation and Training: Various machine learning models, including Support Vector Machine (SVM), Decision Trees, Linear Regression, Decision Trees and Random Forest tree, will be implemented and trained on the dataset. Hyperparameter tuning and cross-validation will be conducted to optimize performance.</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Model Evaluation and Comparison: The trained models will be assessed using performance metrics (accuracy, recall and precision). A comparative analysis will be conducted to determine the most effective model for diabetes classification, providing insights for future healthcare applications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Models</a:t>
            </a:r>
            <a:endParaRPr>
              <a:latin typeface="Times New Roman"/>
              <a:ea typeface="Times New Roman"/>
              <a:cs typeface="Times New Roman"/>
              <a:sym typeface="Times New Roman"/>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Support Vector Machine (SVM) can be used find the optimal hyperplane to separate diabetic and non-diabetic individuals, maximizing classification margin.</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Decision Trees will organizes data through a hierarchical structure, allowing for intuitive and interpretable classification decisions.</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Linear Regression models the  relationship between input features and diabetes occurrence by fitting a line through data points, useful when a linear correlation exists.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KNeighborsClassifier will </a:t>
            </a:r>
            <a:r>
              <a:rPr lang="en" sz="1400">
                <a:solidFill>
                  <a:schemeClr val="dk1"/>
                </a:solidFill>
                <a:latin typeface="Times New Roman"/>
                <a:ea typeface="Times New Roman"/>
                <a:cs typeface="Times New Roman"/>
                <a:sym typeface="Times New Roman"/>
              </a:rPr>
              <a:t>finds the most similar past patients and predicts the same outcome (diabetic or not).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Random Forest Tree will learns complex relationships between features (e.g., insulin levels, glucose) and diabetes risk.</a:t>
            </a: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900">
                <a:latin typeface="Times New Roman"/>
                <a:ea typeface="Times New Roman"/>
                <a:cs typeface="Times New Roman"/>
                <a:sym typeface="Times New Roman"/>
              </a:rPr>
              <a:t>KNeighbors, SVC</a:t>
            </a:r>
            <a:endParaRPr sz="3600"/>
          </a:p>
        </p:txBody>
      </p:sp>
      <p:sp>
        <p:nvSpPr>
          <p:cNvPr id="131" name="Google Shape;131;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KNeighborsClassifier achieves high accuracy (0.95) and precision (0.87),  its classifies most instances correctly and reliably predicts diabetes when it does, but  the low recall (0.53) indicates that many diabetic cases are missed and  may struggle with identifying all patients who have diabetes.’</a:t>
            </a:r>
            <a:br>
              <a:rPr lang="en">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SVC  has high accuracy (95%) and precision (1.0), but low recall (0.38), indicating it misses a significant number of diabetic patients (false negatives).</a:t>
            </a:r>
            <a:endParaRPr>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1200"/>
              </a:spcAft>
              <a:buNone/>
            </a:pPr>
            <a:r>
              <a:t/>
            </a:r>
            <a:endParaRPr sz="1100"/>
          </a:p>
        </p:txBody>
      </p:sp>
      <p:pic>
        <p:nvPicPr>
          <p:cNvPr id="132" name="Google Shape;132;p25" title="Screenshot (294).png"/>
          <p:cNvPicPr preferRelativeResize="0"/>
          <p:nvPr/>
        </p:nvPicPr>
        <p:blipFill rotWithShape="1">
          <a:blip r:embed="rId3">
            <a:alphaModFix/>
          </a:blip>
          <a:srcRect b="52213" l="6055" r="50002" t="24789"/>
          <a:stretch/>
        </p:blipFill>
        <p:spPr>
          <a:xfrm>
            <a:off x="4572000" y="2879350"/>
            <a:ext cx="3980549" cy="1480151"/>
          </a:xfrm>
          <a:prstGeom prst="rect">
            <a:avLst/>
          </a:prstGeom>
          <a:noFill/>
          <a:ln>
            <a:noFill/>
          </a:ln>
        </p:spPr>
      </p:pic>
      <p:pic>
        <p:nvPicPr>
          <p:cNvPr id="133" name="Google Shape;133;p25" title="Screenshot (302).png"/>
          <p:cNvPicPr preferRelativeResize="0"/>
          <p:nvPr/>
        </p:nvPicPr>
        <p:blipFill rotWithShape="1">
          <a:blip r:embed="rId4">
            <a:alphaModFix/>
          </a:blip>
          <a:srcRect b="26484" l="6468" r="49999" t="50518"/>
          <a:stretch/>
        </p:blipFill>
        <p:spPr>
          <a:xfrm>
            <a:off x="4571988" y="1152475"/>
            <a:ext cx="3980573" cy="1182875"/>
          </a:xfrm>
          <a:prstGeom prst="rect">
            <a:avLst/>
          </a:prstGeom>
          <a:noFill/>
          <a:ln>
            <a:noFill/>
          </a:ln>
        </p:spPr>
      </p:pic>
      <p:sp>
        <p:nvSpPr>
          <p:cNvPr id="134" name="Google Shape;134;p25"/>
          <p:cNvSpPr txBox="1"/>
          <p:nvPr>
            <p:ph idx="2" type="body"/>
          </p:nvPr>
        </p:nvSpPr>
        <p:spPr>
          <a:xfrm>
            <a:off x="4572000" y="101772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40" name="Google Shape;140;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1200"/>
              </a:spcBef>
              <a:spcAft>
                <a:spcPts val="0"/>
              </a:spcAft>
              <a:buClr>
                <a:schemeClr val="dk1"/>
              </a:buClr>
              <a:buSzPct val="100000"/>
              <a:buChar char="●"/>
            </a:pPr>
            <a:r>
              <a:rPr lang="en" sz="1800">
                <a:solidFill>
                  <a:schemeClr val="dk1"/>
                </a:solidFill>
                <a:latin typeface="Times New Roman"/>
                <a:ea typeface="Times New Roman"/>
                <a:cs typeface="Times New Roman"/>
                <a:sym typeface="Times New Roman"/>
              </a:rPr>
              <a:t>Logistic Regression shows high accuracy (0.93) and precision (0.83), indicating it correctly classifies non-diabetic patients and has a good rate of correctly identifying positive cases, but struggles with a low recall (0.39), meaning it misses many diabetic patients.</a:t>
            </a:r>
            <a:br>
              <a:rPr lang="en"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1100">
              <a:solidFill>
                <a:schemeClr val="dk1"/>
              </a:solidFill>
            </a:endParaRPr>
          </a:p>
          <a:p>
            <a:pPr indent="0" lvl="0" marL="0" rtl="0" algn="l">
              <a:spcBef>
                <a:spcPts val="1200"/>
              </a:spcBef>
              <a:spcAft>
                <a:spcPts val="1200"/>
              </a:spcAft>
              <a:buNone/>
            </a:pPr>
            <a:r>
              <a:t/>
            </a:r>
            <a:endParaRPr/>
          </a:p>
        </p:txBody>
      </p:sp>
      <p:sp>
        <p:nvSpPr>
          <p:cNvPr id="141" name="Google Shape;141;p2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title="Screenshot (301).png"/>
          <p:cNvPicPr preferRelativeResize="0"/>
          <p:nvPr/>
        </p:nvPicPr>
        <p:blipFill rotWithShape="1">
          <a:blip r:embed="rId3">
            <a:alphaModFix/>
          </a:blip>
          <a:srcRect b="32947" l="6055" r="50002" t="49262"/>
          <a:stretch/>
        </p:blipFill>
        <p:spPr>
          <a:xfrm>
            <a:off x="4832400" y="1152475"/>
            <a:ext cx="3999898" cy="12039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a:t>
            </a:r>
            <a:endParaRPr/>
          </a:p>
        </p:txBody>
      </p:sp>
      <p:sp>
        <p:nvSpPr>
          <p:cNvPr id="148" name="Google Shape;148;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9" name="Google Shape;149;p27"/>
          <p:cNvSpPr txBox="1"/>
          <p:nvPr>
            <p:ph idx="2" type="body"/>
          </p:nvPr>
        </p:nvSpPr>
        <p:spPr>
          <a:xfrm>
            <a:off x="7103025" y="1152475"/>
            <a:ext cx="1729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7"/>
          <p:cNvPicPr preferRelativeResize="0"/>
          <p:nvPr/>
        </p:nvPicPr>
        <p:blipFill>
          <a:blip r:embed="rId3">
            <a:alphaModFix/>
          </a:blip>
          <a:stretch>
            <a:fillRect/>
          </a:stretch>
        </p:blipFill>
        <p:spPr>
          <a:xfrm>
            <a:off x="4832400" y="1170125"/>
            <a:ext cx="3999901" cy="3353150"/>
          </a:xfrm>
          <a:prstGeom prst="rect">
            <a:avLst/>
          </a:prstGeom>
          <a:noFill/>
          <a:ln>
            <a:noFill/>
          </a:ln>
        </p:spPr>
      </p:pic>
      <p:pic>
        <p:nvPicPr>
          <p:cNvPr id="151" name="Google Shape;151;p27"/>
          <p:cNvPicPr preferRelativeResize="0"/>
          <p:nvPr/>
        </p:nvPicPr>
        <p:blipFill>
          <a:blip r:embed="rId4">
            <a:alphaModFix/>
          </a:blip>
          <a:stretch>
            <a:fillRect/>
          </a:stretch>
        </p:blipFill>
        <p:spPr>
          <a:xfrm>
            <a:off x="311700" y="1152475"/>
            <a:ext cx="4260301" cy="34193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Random Forest Classifier, Decision Tree</a:t>
            </a:r>
            <a:endParaRPr>
              <a:latin typeface="Times New Roman"/>
              <a:ea typeface="Times New Roman"/>
              <a:cs typeface="Times New Roman"/>
              <a:sym typeface="Times New Roman"/>
            </a:endParaRPr>
          </a:p>
        </p:txBody>
      </p:sp>
      <p:sp>
        <p:nvSpPr>
          <p:cNvPr id="157" name="Google Shape;157;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br>
              <a:rPr lang="en" sz="4800">
                <a:solidFill>
                  <a:schemeClr val="dk1"/>
                </a:solidFill>
                <a:latin typeface="Times New Roman"/>
                <a:ea typeface="Times New Roman"/>
                <a:cs typeface="Times New Roman"/>
                <a:sym typeface="Times New Roman"/>
              </a:rPr>
            </a:br>
            <a:endParaRPr sz="48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ct val="100000"/>
              <a:buChar char="●"/>
            </a:pPr>
            <a:r>
              <a:rPr lang="en" sz="4800">
                <a:solidFill>
                  <a:schemeClr val="dk1"/>
                </a:solidFill>
                <a:latin typeface="Times New Roman"/>
                <a:ea typeface="Times New Roman"/>
                <a:cs typeface="Times New Roman"/>
                <a:sym typeface="Times New Roman"/>
              </a:rPr>
              <a:t>RFC has high precision (0.94) and accuracy (0.96), Its effective at identifying non-diabetic patients but has a lower recall (0.66), missing about 34% of diabetic cases.</a:t>
            </a: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br>
              <a:rPr lang="en" sz="4800">
                <a:solidFill>
                  <a:schemeClr val="dk1"/>
                </a:solidFill>
                <a:latin typeface="Times New Roman"/>
                <a:ea typeface="Times New Roman"/>
                <a:cs typeface="Times New Roman"/>
                <a:sym typeface="Times New Roman"/>
              </a:rPr>
            </a:br>
            <a:r>
              <a:rPr lang="en" sz="4800">
                <a:solidFill>
                  <a:schemeClr val="dk1"/>
                </a:solidFill>
                <a:latin typeface="Times New Roman"/>
                <a:ea typeface="Times New Roman"/>
                <a:cs typeface="Times New Roman"/>
                <a:sym typeface="Times New Roman"/>
              </a:rPr>
              <a:t>The Decision Tree model achieved high accuracy (0.94), meaning it correctly predicted most diabetes cases overall.</a:t>
            </a:r>
            <a:br>
              <a:rPr lang="en" sz="4800">
                <a:solidFill>
                  <a:schemeClr val="dk1"/>
                </a:solidFill>
                <a:latin typeface="Times New Roman"/>
                <a:ea typeface="Times New Roman"/>
                <a:cs typeface="Times New Roman"/>
                <a:sym typeface="Times New Roman"/>
              </a:rPr>
            </a:br>
            <a:endParaRPr sz="48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ct val="100000"/>
              <a:buFont typeface="Times New Roman"/>
              <a:buChar char="●"/>
            </a:pPr>
            <a:r>
              <a:rPr lang="en" sz="4800">
                <a:solidFill>
                  <a:schemeClr val="dk1"/>
                </a:solidFill>
                <a:latin typeface="Times New Roman"/>
                <a:ea typeface="Times New Roman"/>
                <a:cs typeface="Times New Roman"/>
                <a:sym typeface="Times New Roman"/>
              </a:rPr>
              <a:t>However, with a precision of 0.69 and recall of 0.72, it shows room for improvement in correctly identifying and confirming diabetic patients.</a:t>
            </a:r>
            <a:endParaRPr sz="48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1100">
              <a:solidFill>
                <a:schemeClr val="dk1"/>
              </a:solidFill>
            </a:endParaRPr>
          </a:p>
          <a:p>
            <a:pPr indent="0" lvl="0" marL="0" rtl="0" algn="l">
              <a:spcBef>
                <a:spcPts val="1200"/>
              </a:spcBef>
              <a:spcAft>
                <a:spcPts val="1200"/>
              </a:spcAft>
              <a:buNone/>
            </a:pPr>
            <a:r>
              <a:t/>
            </a:r>
            <a:endParaRPr/>
          </a:p>
        </p:txBody>
      </p:sp>
      <p:pic>
        <p:nvPicPr>
          <p:cNvPr id="158" name="Google Shape;158;p28" title="Screenshot (295).png"/>
          <p:cNvPicPr preferRelativeResize="0"/>
          <p:nvPr/>
        </p:nvPicPr>
        <p:blipFill rotWithShape="1">
          <a:blip r:embed="rId3">
            <a:alphaModFix/>
          </a:blip>
          <a:srcRect b="32613" l="0" r="50000" t="26863"/>
          <a:stretch/>
        </p:blipFill>
        <p:spPr>
          <a:xfrm>
            <a:off x="4572000" y="2734150"/>
            <a:ext cx="4260302" cy="1834726"/>
          </a:xfrm>
          <a:prstGeom prst="rect">
            <a:avLst/>
          </a:prstGeom>
          <a:noFill/>
          <a:ln>
            <a:noFill/>
          </a:ln>
        </p:spPr>
      </p:pic>
      <p:pic>
        <p:nvPicPr>
          <p:cNvPr id="159" name="Google Shape;159;p28" title="Screenshot (296).png"/>
          <p:cNvPicPr preferRelativeResize="0"/>
          <p:nvPr/>
        </p:nvPicPr>
        <p:blipFill rotWithShape="1">
          <a:blip r:embed="rId4">
            <a:alphaModFix/>
          </a:blip>
          <a:srcRect b="46817" l="0" r="50000" t="19786"/>
          <a:stretch/>
        </p:blipFill>
        <p:spPr>
          <a:xfrm>
            <a:off x="4572000" y="1152475"/>
            <a:ext cx="4260302" cy="1581676"/>
          </a:xfrm>
          <a:prstGeom prst="rect">
            <a:avLst/>
          </a:prstGeom>
          <a:noFill/>
          <a:ln>
            <a:noFill/>
          </a:ln>
        </p:spPr>
      </p:pic>
      <p:sp>
        <p:nvSpPr>
          <p:cNvPr id="160" name="Google Shape;160;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sp>
        <p:nvSpPr>
          <p:cNvPr id="166" name="Google Shape;166;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50">
                <a:solidFill>
                  <a:srgbClr val="E3E3E3"/>
                </a:solidFill>
                <a:highlight>
                  <a:srgbClr val="383838"/>
                </a:highlight>
                <a:latin typeface="Courier New"/>
                <a:ea typeface="Courier New"/>
                <a:cs typeface="Courier New"/>
                <a:sym typeface="Courier New"/>
              </a:rPr>
              <a:t>                     Feature  Importance</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E3E3E3"/>
                </a:solidFill>
                <a:highlight>
                  <a:srgbClr val="383838"/>
                </a:highlight>
                <a:latin typeface="Courier New"/>
                <a:ea typeface="Courier New"/>
                <a:cs typeface="Courier New"/>
                <a:sym typeface="Courier New"/>
              </a:rPr>
              <a:t>4                 HbA1c_level    0.664588</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E3E3E3"/>
                </a:solidFill>
                <a:highlight>
                  <a:srgbClr val="383838"/>
                </a:highlight>
                <a:latin typeface="Courier New"/>
                <a:ea typeface="Courier New"/>
                <a:cs typeface="Courier New"/>
                <a:sym typeface="Courier New"/>
              </a:rPr>
              <a:t>5         blood_glucose_level    0.319929</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E3E3E3"/>
                </a:solidFill>
                <a:highlight>
                  <a:srgbClr val="383838"/>
                </a:highlight>
                <a:latin typeface="Courier New"/>
                <a:ea typeface="Courier New"/>
                <a:cs typeface="Courier New"/>
                <a:sym typeface="Courier New"/>
              </a:rPr>
              <a:t>0                         age    0.013587</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E3E3E3"/>
                </a:solidFill>
                <a:highlight>
                  <a:srgbClr val="383838"/>
                </a:highlight>
                <a:latin typeface="Courier New"/>
                <a:ea typeface="Courier New"/>
                <a:cs typeface="Courier New"/>
                <a:sym typeface="Courier New"/>
              </a:rPr>
              <a:t>3                         bmi    0.001896</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E3E3E3"/>
                </a:solidFill>
                <a:highlight>
                  <a:srgbClr val="383838"/>
                </a:highlight>
                <a:latin typeface="Courier New"/>
                <a:ea typeface="Courier New"/>
                <a:cs typeface="Courier New"/>
                <a:sym typeface="Courier New"/>
              </a:rPr>
              <a:t>1                hypertension    0.000000</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E3E3E3"/>
                </a:solidFill>
                <a:highlight>
                  <a:srgbClr val="383838"/>
                </a:highlight>
                <a:latin typeface="Courier New"/>
                <a:ea typeface="Courier New"/>
                <a:cs typeface="Courier New"/>
                <a:sym typeface="Courier New"/>
              </a:rPr>
              <a:t>2               heart_disease    0.000000</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E3E3E3"/>
                </a:solidFill>
                <a:highlight>
                  <a:srgbClr val="383838"/>
                </a:highlight>
                <a:latin typeface="Courier New"/>
                <a:ea typeface="Courier New"/>
                <a:cs typeface="Courier New"/>
                <a:sym typeface="Courier New"/>
              </a:rPr>
              <a:t>6               gender_Female    0.000000</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E3E3E3"/>
                </a:solidFill>
                <a:highlight>
                  <a:srgbClr val="383838"/>
                </a:highlight>
                <a:latin typeface="Courier New"/>
                <a:ea typeface="Courier New"/>
                <a:cs typeface="Courier New"/>
                <a:sym typeface="Courier New"/>
              </a:rPr>
              <a:t>7                 gender_Male    0.000000</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E3E3E3"/>
                </a:solidFill>
                <a:highlight>
                  <a:srgbClr val="383838"/>
                </a:highlight>
                <a:latin typeface="Courier New"/>
                <a:ea typeface="Courier New"/>
                <a:cs typeface="Courier New"/>
                <a:sym typeface="Courier New"/>
              </a:rPr>
              <a:t>8     smoking_history_current    0.000000</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E3E3E3"/>
                </a:solidFill>
                <a:highlight>
                  <a:srgbClr val="383838"/>
                </a:highlight>
                <a:latin typeface="Courier New"/>
                <a:ea typeface="Courier New"/>
                <a:cs typeface="Courier New"/>
                <a:sym typeface="Courier New"/>
              </a:rPr>
              <a:t>9  smoking_history_non-smoker    0.000000</a:t>
            </a:r>
            <a:endParaRPr/>
          </a:p>
        </p:txBody>
      </p:sp>
      <p:pic>
        <p:nvPicPr>
          <p:cNvPr id="167" name="Google Shape;167;p29"/>
          <p:cNvPicPr preferRelativeResize="0"/>
          <p:nvPr/>
        </p:nvPicPr>
        <p:blipFill>
          <a:blip r:embed="rId3">
            <a:alphaModFix/>
          </a:blip>
          <a:stretch>
            <a:fillRect/>
          </a:stretch>
        </p:blipFill>
        <p:spPr>
          <a:xfrm>
            <a:off x="4832400" y="1079775"/>
            <a:ext cx="3999901" cy="3561801"/>
          </a:xfrm>
          <a:prstGeom prst="rect">
            <a:avLst/>
          </a:prstGeom>
          <a:noFill/>
          <a:ln>
            <a:noFill/>
          </a:ln>
        </p:spPr>
      </p:pic>
      <p:sp>
        <p:nvSpPr>
          <p:cNvPr id="168" name="Google Shape;168;p29"/>
          <p:cNvSpPr txBox="1"/>
          <p:nvPr>
            <p:ph idx="2" type="body"/>
          </p:nvPr>
        </p:nvSpPr>
        <p:spPr>
          <a:xfrm>
            <a:off x="4161000" y="67455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pic>
        <p:nvPicPr>
          <p:cNvPr id="174" name="Google Shape;174;p30"/>
          <p:cNvPicPr preferRelativeResize="0"/>
          <p:nvPr/>
        </p:nvPicPr>
        <p:blipFill>
          <a:blip r:embed="rId3">
            <a:alphaModFix/>
          </a:blip>
          <a:stretch>
            <a:fillRect/>
          </a:stretch>
        </p:blipFill>
        <p:spPr>
          <a:xfrm>
            <a:off x="414225" y="1152475"/>
            <a:ext cx="8007652" cy="34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80" name="Google Shape;180;p3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Times New Roman"/>
                <a:ea typeface="Times New Roman"/>
                <a:cs typeface="Times New Roman"/>
                <a:sym typeface="Times New Roman"/>
              </a:rPr>
              <a:t>Logistic Regression has high </a:t>
            </a:r>
            <a:r>
              <a:rPr lang="en" sz="1300">
                <a:solidFill>
                  <a:schemeClr val="dk1"/>
                </a:solidFill>
                <a:latin typeface="Times New Roman"/>
                <a:ea typeface="Times New Roman"/>
                <a:cs typeface="Times New Roman"/>
                <a:sym typeface="Times New Roman"/>
              </a:rPr>
              <a:t>precision</a:t>
            </a:r>
            <a:r>
              <a:rPr lang="en" sz="1300">
                <a:solidFill>
                  <a:schemeClr val="dk1"/>
                </a:solidFill>
                <a:latin typeface="Times New Roman"/>
                <a:ea typeface="Times New Roman"/>
                <a:cs typeface="Times New Roman"/>
                <a:sym typeface="Times New Roman"/>
              </a:rPr>
              <a:t> but low recall meaning it is good at not over predicting but misses many cases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300">
                <a:solidFill>
                  <a:schemeClr val="dk1"/>
                </a:solidFill>
                <a:latin typeface="Times New Roman"/>
                <a:ea typeface="Times New Roman"/>
                <a:cs typeface="Times New Roman"/>
                <a:sym typeface="Times New Roman"/>
              </a:rPr>
              <a:t>K-Nearest Neighbors has a balanced and have a better recall than Logistic Regression</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300">
                <a:solidFill>
                  <a:schemeClr val="dk1"/>
                </a:solidFill>
                <a:latin typeface="Times New Roman"/>
                <a:ea typeface="Times New Roman"/>
                <a:cs typeface="Times New Roman"/>
                <a:sym typeface="Times New Roman"/>
              </a:rPr>
              <a:t>Support Vector has a perfect </a:t>
            </a:r>
            <a:r>
              <a:rPr lang="en" sz="1300">
                <a:solidFill>
                  <a:schemeClr val="dk1"/>
                </a:solidFill>
                <a:latin typeface="Times New Roman"/>
                <a:ea typeface="Times New Roman"/>
                <a:cs typeface="Times New Roman"/>
                <a:sym typeface="Times New Roman"/>
              </a:rPr>
              <a:t>precision</a:t>
            </a:r>
            <a:r>
              <a:rPr lang="en" sz="1300">
                <a:solidFill>
                  <a:schemeClr val="dk1"/>
                </a:solidFill>
                <a:latin typeface="Times New Roman"/>
                <a:ea typeface="Times New Roman"/>
                <a:cs typeface="Times New Roman"/>
                <a:sym typeface="Times New Roman"/>
              </a:rPr>
              <a:t> at 1 meaning every diabetes prediction was correct but low recall meaning it missed many cases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300">
                <a:solidFill>
                  <a:schemeClr val="dk1"/>
                </a:solidFill>
                <a:latin typeface="Times New Roman"/>
                <a:ea typeface="Times New Roman"/>
                <a:cs typeface="Times New Roman"/>
                <a:sym typeface="Times New Roman"/>
              </a:rPr>
              <a:t>Random Forest has the best metrics for performance as its balanced catching diabetes cases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300">
                <a:solidFill>
                  <a:schemeClr val="dk1"/>
                </a:solidFill>
                <a:latin typeface="Times New Roman"/>
                <a:ea typeface="Times New Roman"/>
                <a:cs typeface="Times New Roman"/>
                <a:sym typeface="Times New Roman"/>
              </a:rPr>
              <a:t>Decision Tree has a lower precision than Random Forest but a high recall</a:t>
            </a:r>
            <a:endParaRPr sz="1300">
              <a:solidFill>
                <a:schemeClr val="dk1"/>
              </a:solidFill>
              <a:latin typeface="Times New Roman"/>
              <a:ea typeface="Times New Roman"/>
              <a:cs typeface="Times New Roman"/>
              <a:sym typeface="Times New Roman"/>
            </a:endParaRPr>
          </a:p>
        </p:txBody>
      </p:sp>
      <p:pic>
        <p:nvPicPr>
          <p:cNvPr id="181" name="Google Shape;181;p31" title="Screenshot (298).png"/>
          <p:cNvPicPr preferRelativeResize="0"/>
          <p:nvPr/>
        </p:nvPicPr>
        <p:blipFill rotWithShape="1">
          <a:blip r:embed="rId3">
            <a:alphaModFix/>
          </a:blip>
          <a:srcRect b="0" l="6332" r="28652" t="39235"/>
          <a:stretch/>
        </p:blipFill>
        <p:spPr>
          <a:xfrm>
            <a:off x="4832400" y="1152475"/>
            <a:ext cx="3999902" cy="1688526"/>
          </a:xfrm>
          <a:prstGeom prst="rect">
            <a:avLst/>
          </a:prstGeom>
          <a:noFill/>
          <a:ln>
            <a:noFill/>
          </a:ln>
        </p:spPr>
      </p:pic>
      <p:pic>
        <p:nvPicPr>
          <p:cNvPr id="182" name="Google Shape;182;p31" title="Screenshot (297).png"/>
          <p:cNvPicPr preferRelativeResize="0"/>
          <p:nvPr/>
        </p:nvPicPr>
        <p:blipFill rotWithShape="1">
          <a:blip r:embed="rId4">
            <a:alphaModFix/>
          </a:blip>
          <a:srcRect b="12363" l="0" r="59951" t="57830"/>
          <a:stretch/>
        </p:blipFill>
        <p:spPr>
          <a:xfrm>
            <a:off x="4798900" y="2880350"/>
            <a:ext cx="4033402" cy="1688526"/>
          </a:xfrm>
          <a:prstGeom prst="rect">
            <a:avLst/>
          </a:prstGeom>
          <a:noFill/>
          <a:ln>
            <a:noFill/>
          </a:ln>
        </p:spPr>
      </p:pic>
      <p:sp>
        <p:nvSpPr>
          <p:cNvPr id="183" name="Google Shape;183;p31"/>
          <p:cNvSpPr txBox="1"/>
          <p:nvPr>
            <p:ph idx="2" type="body"/>
          </p:nvPr>
        </p:nvSpPr>
        <p:spPr>
          <a:xfrm>
            <a:off x="4832400" y="1152475"/>
            <a:ext cx="3999900" cy="246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Diabetes Prediction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Future Findings</a:t>
            </a:r>
            <a:endParaRPr>
              <a:latin typeface="Times New Roman"/>
              <a:ea typeface="Times New Roman"/>
              <a:cs typeface="Times New Roman"/>
              <a:sym typeface="Times New Roman"/>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a:bodyPr>
          <a:lstStyle/>
          <a:p>
            <a:pPr indent="0" lvl="0" marL="0" rtl="0" algn="l">
              <a:spcBef>
                <a:spcPts val="1200"/>
              </a:spcBef>
              <a:spcAft>
                <a:spcPts val="0"/>
              </a:spcAft>
              <a:buNone/>
            </a:pPr>
            <a:r>
              <a:rPr lang="en" sz="8300">
                <a:solidFill>
                  <a:schemeClr val="dk1"/>
                </a:solidFill>
                <a:latin typeface="Times New Roman"/>
                <a:ea typeface="Times New Roman"/>
                <a:cs typeface="Times New Roman"/>
                <a:sym typeface="Times New Roman"/>
              </a:rPr>
              <a:t>So when choosing a classification model for not just diabetes but other predictions it is advised to use Random Forest tree as its </a:t>
            </a:r>
            <a:r>
              <a:rPr lang="en" sz="8300">
                <a:solidFill>
                  <a:schemeClr val="dk1"/>
                </a:solidFill>
                <a:latin typeface="Times New Roman"/>
                <a:ea typeface="Times New Roman"/>
                <a:cs typeface="Times New Roman"/>
                <a:sym typeface="Times New Roman"/>
              </a:rPr>
              <a:t>best and out performs other models as it is good for handling non-linear relationships leading to High accuracy, and handling of missing or dirty data. </a:t>
            </a:r>
            <a:br>
              <a:rPr lang="en" sz="8300">
                <a:solidFill>
                  <a:schemeClr val="dk1"/>
                </a:solidFill>
                <a:latin typeface="Times New Roman"/>
                <a:ea typeface="Times New Roman"/>
                <a:cs typeface="Times New Roman"/>
                <a:sym typeface="Times New Roman"/>
              </a:rPr>
            </a:br>
            <a:endParaRPr sz="8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83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7100">
              <a:solidFill>
                <a:schemeClr val="dk1"/>
              </a:solidFill>
            </a:endParaRPr>
          </a:p>
          <a:p>
            <a:pPr indent="0" lvl="0" marL="0" rtl="0" algn="l">
              <a:spcBef>
                <a:spcPts val="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The End</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gn="l">
              <a:lnSpc>
                <a:spcPct val="105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Diabetes is one of the most prevalent chronic diseases in the United States</a:t>
            </a:r>
            <a:endParaRPr sz="2500">
              <a:solidFill>
                <a:schemeClr val="dk1"/>
              </a:solidFill>
              <a:latin typeface="Times New Roman"/>
              <a:ea typeface="Times New Roman"/>
              <a:cs typeface="Times New Roman"/>
              <a:sym typeface="Times New Roman"/>
            </a:endParaRPr>
          </a:p>
          <a:p>
            <a:pPr indent="-387350" lvl="0" marL="457200" rtl="0" algn="l">
              <a:lnSpc>
                <a:spcPct val="105000"/>
              </a:lnSpc>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Affects millions and a financial burden on health care system</a:t>
            </a:r>
            <a:endParaRPr sz="2500">
              <a:solidFill>
                <a:schemeClr val="dk1"/>
              </a:solidFill>
              <a:latin typeface="Times New Roman"/>
              <a:ea typeface="Times New Roman"/>
              <a:cs typeface="Times New Roman"/>
              <a:sym typeface="Times New Roman"/>
            </a:endParaRPr>
          </a:p>
          <a:p>
            <a:pPr indent="-393700" lvl="0" marL="457200" rtl="0" algn="l">
              <a:lnSpc>
                <a:spcPct val="105000"/>
              </a:lnSpc>
              <a:spcBef>
                <a:spcPts val="0"/>
              </a:spcBef>
              <a:spcAft>
                <a:spcPts val="0"/>
              </a:spcAft>
              <a:buClr>
                <a:schemeClr val="dk1"/>
              </a:buClr>
              <a:buSzPts val="2600"/>
              <a:buFont typeface="Times New Roman"/>
              <a:buChar char="●"/>
            </a:pPr>
            <a:r>
              <a:rPr lang="en" sz="2500">
                <a:solidFill>
                  <a:schemeClr val="dk1"/>
                </a:solidFill>
                <a:latin typeface="Times New Roman"/>
                <a:ea typeface="Times New Roman"/>
                <a:cs typeface="Times New Roman"/>
                <a:sym typeface="Times New Roman"/>
              </a:rPr>
              <a:t>Early diagnosis is </a:t>
            </a:r>
            <a:r>
              <a:rPr lang="en" sz="2500">
                <a:solidFill>
                  <a:schemeClr val="dk1"/>
                </a:solidFill>
                <a:latin typeface="Times New Roman"/>
                <a:ea typeface="Times New Roman"/>
                <a:cs typeface="Times New Roman"/>
                <a:sym typeface="Times New Roman"/>
              </a:rPr>
              <a:t>crucial</a:t>
            </a:r>
            <a:r>
              <a:rPr lang="en" sz="2500">
                <a:solidFill>
                  <a:schemeClr val="dk1"/>
                </a:solidFill>
                <a:latin typeface="Times New Roman"/>
                <a:ea typeface="Times New Roman"/>
                <a:cs typeface="Times New Roman"/>
                <a:sym typeface="Times New Roman"/>
              </a:rPr>
              <a:t> for </a:t>
            </a:r>
            <a:r>
              <a:rPr lang="en" sz="2500">
                <a:solidFill>
                  <a:schemeClr val="dk1"/>
                </a:solidFill>
                <a:latin typeface="Times New Roman"/>
                <a:ea typeface="Times New Roman"/>
                <a:cs typeface="Times New Roman"/>
                <a:sym typeface="Times New Roman"/>
              </a:rPr>
              <a:t>enabling timely lifestyle modifications and medical interventions to reduce severe complications for not just diabetes but also heart disease, vision loss and kidney failure</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49646" lvl="0" marL="457200" rtl="0" algn="l">
              <a:spcBef>
                <a:spcPts val="0"/>
              </a:spcBef>
              <a:spcAft>
                <a:spcPts val="0"/>
              </a:spcAft>
              <a:buClr>
                <a:schemeClr val="dk1"/>
              </a:buClr>
              <a:buSzPct val="100000"/>
              <a:buFont typeface="Times New Roman"/>
              <a:buChar char="●"/>
            </a:pPr>
            <a:r>
              <a:rPr lang="en" sz="3050">
                <a:solidFill>
                  <a:schemeClr val="dk1"/>
                </a:solidFill>
                <a:latin typeface="Times New Roman"/>
                <a:ea typeface="Times New Roman"/>
                <a:cs typeface="Times New Roman"/>
                <a:sym typeface="Times New Roman"/>
              </a:rPr>
              <a:t>T</a:t>
            </a:r>
            <a:r>
              <a:rPr lang="en" sz="3050">
                <a:solidFill>
                  <a:schemeClr val="dk1"/>
                </a:solidFill>
                <a:latin typeface="Times New Roman"/>
                <a:ea typeface="Times New Roman"/>
                <a:cs typeface="Times New Roman"/>
                <a:sym typeface="Times New Roman"/>
              </a:rPr>
              <a:t>his research aims to determine the most effective classification method, contributing to improved predictive analytics in healthcare.</a:t>
            </a:r>
            <a:endParaRPr sz="305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3050">
              <a:solidFill>
                <a:schemeClr val="dk1"/>
              </a:solidFill>
              <a:latin typeface="Times New Roman"/>
              <a:ea typeface="Times New Roman"/>
              <a:cs typeface="Times New Roman"/>
              <a:sym typeface="Times New Roman"/>
            </a:endParaRPr>
          </a:p>
          <a:p>
            <a:pPr indent="-349646" lvl="0" marL="457200" rtl="0" algn="l">
              <a:spcBef>
                <a:spcPts val="0"/>
              </a:spcBef>
              <a:spcAft>
                <a:spcPts val="0"/>
              </a:spcAft>
              <a:buClr>
                <a:schemeClr val="dk1"/>
              </a:buClr>
              <a:buSzPct val="100000"/>
              <a:buFont typeface="Times New Roman"/>
              <a:buChar char="●"/>
            </a:pPr>
            <a:r>
              <a:rPr lang="en" sz="3050">
                <a:solidFill>
                  <a:schemeClr val="dk1"/>
                </a:solidFill>
                <a:latin typeface="Times New Roman"/>
                <a:ea typeface="Times New Roman"/>
                <a:cs typeface="Times New Roman"/>
                <a:sym typeface="Times New Roman"/>
              </a:rPr>
              <a:t>The models to be compared include Support Vector Machine (SVM), Decision Trees, Linear Regression, Neural Networks, which detect complex patterns through layered computation. </a:t>
            </a:r>
            <a:endParaRPr sz="30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050">
              <a:solidFill>
                <a:schemeClr val="dk1"/>
              </a:solidFill>
              <a:latin typeface="Times New Roman"/>
              <a:ea typeface="Times New Roman"/>
              <a:cs typeface="Times New Roman"/>
              <a:sym typeface="Times New Roman"/>
            </a:endParaRPr>
          </a:p>
          <a:p>
            <a:pPr indent="-349646" lvl="0" marL="457200" rtl="0" algn="l">
              <a:spcBef>
                <a:spcPts val="0"/>
              </a:spcBef>
              <a:spcAft>
                <a:spcPts val="0"/>
              </a:spcAft>
              <a:buClr>
                <a:schemeClr val="dk1"/>
              </a:buClr>
              <a:buSzPct val="100000"/>
              <a:buFont typeface="Times New Roman"/>
              <a:buChar char="●"/>
            </a:pPr>
            <a:r>
              <a:rPr lang="en" sz="3050">
                <a:solidFill>
                  <a:schemeClr val="dk1"/>
                </a:solidFill>
                <a:latin typeface="Times New Roman"/>
                <a:ea typeface="Times New Roman"/>
                <a:cs typeface="Times New Roman"/>
                <a:sym typeface="Times New Roman"/>
              </a:rPr>
              <a:t>This study utilizes a Kaggle dataset from 2025, comprising 100000 participants and 12 health-related features, including chronic conditions and preventive measures, to compare various machine learning models for diabetes prediction. </a:t>
            </a:r>
            <a:endParaRPr sz="305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Develop and compare machine learning models to determine the most accurate and efficient classification method for diabetes prediction using a large-scale health dataset.</a:t>
            </a:r>
            <a:br>
              <a:rPr lang="en"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Analyze the impact of key health-related features on diabetes occurrence by leveraging predictive modeling techniques, aiding in early diagnosis and preventive healthcare strategies.</a:t>
            </a:r>
            <a:br>
              <a:rPr lang="en"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Enhance public health decision-making by identifying the most effective machine learning approach for risk assessment, contributing to improved diabetes management and resource allocation.</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What is diabetes</a:t>
            </a:r>
            <a:endParaRPr>
              <a:latin typeface="Times New Roman"/>
              <a:ea typeface="Times New Roman"/>
              <a:cs typeface="Times New Roman"/>
              <a:sym typeface="Times New Roman"/>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Diabetes refers to a group of conditions characterized by a high level of blood glucose/blood sugar.which can cause serious or fatal health problems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As carbohydrates break down into </a:t>
            </a:r>
            <a:r>
              <a:rPr lang="en" sz="1400">
                <a:solidFill>
                  <a:schemeClr val="dk1"/>
                </a:solidFill>
                <a:latin typeface="Times New Roman"/>
                <a:ea typeface="Times New Roman"/>
                <a:cs typeface="Times New Roman"/>
                <a:sym typeface="Times New Roman"/>
              </a:rPr>
              <a:t>glucose</a:t>
            </a:r>
            <a:r>
              <a:rPr lang="en" sz="1400">
                <a:solidFill>
                  <a:schemeClr val="dk1"/>
                </a:solidFill>
                <a:latin typeface="Times New Roman"/>
                <a:ea typeface="Times New Roman"/>
                <a:cs typeface="Times New Roman"/>
                <a:sym typeface="Times New Roman"/>
              </a:rPr>
              <a:t> that is carried by the blood stream to various organs in the body.</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beta cells in the pancreas produce insulin, insulin binds to its receptors on target cells and induces glucose intake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Insulin is a hormone produced by beta cells of the pancreas and is neassary for glucose intake by the target cells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Diabetes occur when the pancreas is not producing enough insulin or there is </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chemeClr val="dk1"/>
              </a:solidFill>
            </a:endParaRPr>
          </a:p>
          <a:p>
            <a:pPr indent="0" lvl="0" marL="457200" rtl="0" algn="l">
              <a:spcBef>
                <a:spcPts val="0"/>
              </a:spcBef>
              <a:spcAft>
                <a:spcPts val="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latin typeface="Times New Roman"/>
                <a:ea typeface="Times New Roman"/>
                <a:cs typeface="Times New Roman"/>
                <a:sym typeface="Times New Roman"/>
              </a:rPr>
              <a:t>This dataset is from a study in 2025 that containing a total of 10000 participates </a:t>
            </a:r>
            <a:endParaRPr>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highlight>
                  <a:schemeClr val="lt1"/>
                </a:highlight>
                <a:latin typeface="Times New Roman"/>
                <a:ea typeface="Times New Roman"/>
                <a:cs typeface="Times New Roman"/>
                <a:sym typeface="Times New Roman"/>
              </a:rPr>
              <a:t>Diabetes risk factors and associated health metrics includes: </a:t>
            </a:r>
            <a:r>
              <a:rPr lang="en">
                <a:solidFill>
                  <a:schemeClr val="dk1"/>
                </a:solidFill>
                <a:highlight>
                  <a:schemeClr val="lt1"/>
                </a:highlight>
                <a:latin typeface="Times New Roman"/>
                <a:ea typeface="Times New Roman"/>
                <a:cs typeface="Times New Roman"/>
                <a:sym typeface="Times New Roman"/>
              </a:rPr>
              <a:t>Gender, Age, Hypertension, Heart disease, Smoking History, BMI, HbA1c, Glucose level, and diabetes</a:t>
            </a:r>
            <a:endParaRPr>
              <a:solidFill>
                <a:schemeClr val="dk1"/>
              </a:solidFill>
              <a:highlight>
                <a:schemeClr val="lt1"/>
              </a:highlight>
              <a:latin typeface="Times New Roman"/>
              <a:ea typeface="Times New Roman"/>
              <a:cs typeface="Times New Roman"/>
              <a:sym typeface="Times New Roman"/>
            </a:endParaRPr>
          </a:p>
        </p:txBody>
      </p:sp>
      <p:pic>
        <p:nvPicPr>
          <p:cNvPr id="91" name="Google Shape;91;p19" title="Screenshot (284).png"/>
          <p:cNvPicPr preferRelativeResize="0"/>
          <p:nvPr/>
        </p:nvPicPr>
        <p:blipFill rotWithShape="1">
          <a:blip r:embed="rId3">
            <a:alphaModFix/>
          </a:blip>
          <a:srcRect b="1934" l="0" r="0" t="15379"/>
          <a:stretch/>
        </p:blipFill>
        <p:spPr>
          <a:xfrm>
            <a:off x="392075" y="2374600"/>
            <a:ext cx="8235024" cy="2194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Pre Processing</a:t>
            </a:r>
            <a:endParaRPr>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D</a:t>
            </a:r>
            <a:r>
              <a:rPr b="1" lang="en" sz="1700">
                <a:solidFill>
                  <a:schemeClr val="dk1"/>
                </a:solidFill>
                <a:latin typeface="Times New Roman"/>
                <a:ea typeface="Times New Roman"/>
                <a:cs typeface="Times New Roman"/>
                <a:sym typeface="Times New Roman"/>
              </a:rPr>
              <a:t>ata Cleaning</a:t>
            </a:r>
            <a:endParaRPr b="1" sz="1700">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Handle missing values using imputation techniques or removal strategies.</a:t>
            </a:r>
            <a:br>
              <a:rPr lang="en" sz="1700">
                <a:solidFill>
                  <a:schemeClr val="dk1"/>
                </a:solidFill>
                <a:latin typeface="Times New Roman"/>
                <a:ea typeface="Times New Roman"/>
                <a:cs typeface="Times New Roman"/>
                <a:sym typeface="Times New Roman"/>
              </a:rPr>
            </a:br>
            <a:br>
              <a:rPr lang="en" sz="16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Remove duplicates and irrelevant entries.</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Normalization</a:t>
            </a:r>
            <a:endParaRPr b="1" sz="1700">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Scale numerical features to standard ranges</a:t>
            </a:r>
            <a:br>
              <a:rPr lang="en"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sz="1700">
                <a:solidFill>
                  <a:schemeClr val="dk1"/>
                </a:solidFill>
                <a:latin typeface="Times New Roman"/>
                <a:ea typeface="Times New Roman"/>
                <a:cs typeface="Times New Roman"/>
                <a:sym typeface="Times New Roman"/>
              </a:rPr>
              <a:t>Ensures fair comparison among features during model training.</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1018"/>
              <a:buNone/>
            </a:pPr>
            <a:r>
              <a:t/>
            </a:r>
            <a:endParaRPr b="1" sz="971">
              <a:solidFill>
                <a:schemeClr val="dk1"/>
              </a:solidFill>
            </a:endParaRPr>
          </a:p>
          <a:p>
            <a:pPr indent="0" lvl="0" marL="0" rtl="0" algn="l">
              <a:lnSpc>
                <a:spcPct val="95000"/>
              </a:lnSpc>
              <a:spcBef>
                <a:spcPts val="0"/>
              </a:spcBef>
              <a:spcAft>
                <a:spcPts val="1200"/>
              </a:spcAft>
              <a:buSzPts val="1018"/>
              <a:buNone/>
            </a:pPr>
            <a:r>
              <a:t/>
            </a:r>
            <a:endParaRPr sz="1665"/>
          </a:p>
        </p:txBody>
      </p:sp>
      <p:pic>
        <p:nvPicPr>
          <p:cNvPr id="98" name="Google Shape;98;p20" title="Screenshot (291).png"/>
          <p:cNvPicPr preferRelativeResize="0"/>
          <p:nvPr/>
        </p:nvPicPr>
        <p:blipFill rotWithShape="1">
          <a:blip r:embed="rId3">
            <a:alphaModFix/>
          </a:blip>
          <a:srcRect b="21645" l="6305" r="0" t="10859"/>
          <a:stretch/>
        </p:blipFill>
        <p:spPr>
          <a:xfrm>
            <a:off x="5077050" y="1940450"/>
            <a:ext cx="3826502" cy="1730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title="Screenshot (291).png"/>
          <p:cNvPicPr preferRelativeResize="0"/>
          <p:nvPr/>
        </p:nvPicPr>
        <p:blipFill rotWithShape="1">
          <a:blip r:embed="rId3">
            <a:alphaModFix/>
          </a:blip>
          <a:srcRect b="21645" l="6305" r="0" t="10859"/>
          <a:stretch/>
        </p:blipFill>
        <p:spPr>
          <a:xfrm>
            <a:off x="311700" y="1152475"/>
            <a:ext cx="8591851" cy="3416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