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Montserrat"/>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bold.fntdata"/><Relationship Id="rId21" Type="http://schemas.openxmlformats.org/officeDocument/2006/relationships/font" Target="fonts/Montserrat-regular.fntdata"/><Relationship Id="rId24" Type="http://schemas.openxmlformats.org/officeDocument/2006/relationships/font" Target="fonts/Montserrat-boldItalic.fntdata"/><Relationship Id="rId23" Type="http://schemas.openxmlformats.org/officeDocument/2006/relationships/font" Target="fonts/Montserra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0f5534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0f5534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06b641368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06b641368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f78f02a7d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f78f02a7d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6b641368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6b641368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06b6413684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06b6413684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a59b1d17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a59b1d17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b4a56d1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fb4a56d1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fb4a56d1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b4a56d1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fb4a56d10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fb4a56d10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fb4a56d10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fb4a56d10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fb4a56d10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fb4a56d10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b4a56d10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fb4a56d10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f78f02a7d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f78f02a7d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b641368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b641368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americanspcc.org/impact-of-cyberbullying/"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analyticsvidhya.com/blog/2019/07/how-get-started-nlp-6-unique-ways-perform-tokeniz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CyberBullying</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Michael Travers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UMI of methodology</a:t>
            </a:r>
            <a:endParaRPr/>
          </a:p>
        </p:txBody>
      </p:sp>
      <p:sp>
        <p:nvSpPr>
          <p:cNvPr id="189" name="Google Shape;189;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600">
                <a:latin typeface="Times New Roman"/>
                <a:ea typeface="Times New Roman"/>
                <a:cs typeface="Times New Roman"/>
                <a:sym typeface="Times New Roman"/>
              </a:rPr>
              <a:t>Text Mining and NLP</a:t>
            </a:r>
            <a:endParaRPr sz="1600">
              <a:latin typeface="Times New Roman"/>
              <a:ea typeface="Times New Roman"/>
              <a:cs typeface="Times New Roman"/>
              <a:sym typeface="Times New Roman"/>
            </a:endParaRPr>
          </a:p>
          <a:p>
            <a:pPr indent="0" lvl="0" marL="0" rtl="0" algn="l">
              <a:spcBef>
                <a:spcPts val="1200"/>
              </a:spcBef>
              <a:spcAft>
                <a:spcPts val="0"/>
              </a:spcAft>
              <a:buNone/>
            </a:pPr>
            <a:r>
              <a:rPr lang="en" sz="1600">
                <a:latin typeface="Times New Roman"/>
                <a:ea typeface="Times New Roman"/>
                <a:cs typeface="Times New Roman"/>
                <a:sym typeface="Times New Roman"/>
              </a:rPr>
              <a:t>This structure.</a:t>
            </a:r>
            <a:endParaRPr sz="1600">
              <a:latin typeface="Times New Roman"/>
              <a:ea typeface="Times New Roman"/>
              <a:cs typeface="Times New Roman"/>
              <a:sym typeface="Times New Roman"/>
            </a:endParaRPr>
          </a:p>
          <a:p>
            <a:pPr indent="-314960" lvl="0" marL="457200" rtl="0" algn="l">
              <a:spcBef>
                <a:spcPts val="1200"/>
              </a:spcBef>
              <a:spcAft>
                <a:spcPts val="0"/>
              </a:spcAft>
              <a:buSzPct val="100000"/>
              <a:buFont typeface="Times New Roman"/>
              <a:buChar char="●"/>
            </a:pPr>
            <a:r>
              <a:rPr lang="en" sz="1600">
                <a:latin typeface="Times New Roman"/>
                <a:ea typeface="Times New Roman"/>
                <a:cs typeface="Times New Roman"/>
                <a:sym typeface="Times New Roman"/>
              </a:rPr>
              <a:t>Raw Text</a:t>
            </a:r>
            <a:endParaRPr sz="1600">
              <a:latin typeface="Times New Roman"/>
              <a:ea typeface="Times New Roman"/>
              <a:cs typeface="Times New Roman"/>
              <a:sym typeface="Times New Roman"/>
            </a:endParaRPr>
          </a:p>
          <a:p>
            <a:pPr indent="-314960" lvl="0" marL="457200" rtl="0" algn="l">
              <a:spcBef>
                <a:spcPts val="0"/>
              </a:spcBef>
              <a:spcAft>
                <a:spcPts val="0"/>
              </a:spcAft>
              <a:buSzPct val="100000"/>
              <a:buFont typeface="Times New Roman"/>
              <a:buChar char="●"/>
            </a:pPr>
            <a:r>
              <a:rPr lang="en" sz="1600">
                <a:latin typeface="Times New Roman"/>
                <a:ea typeface="Times New Roman"/>
                <a:cs typeface="Times New Roman"/>
                <a:sym typeface="Times New Roman"/>
              </a:rPr>
              <a:t>Normalization</a:t>
            </a:r>
            <a:endParaRPr sz="1600">
              <a:latin typeface="Times New Roman"/>
              <a:ea typeface="Times New Roman"/>
              <a:cs typeface="Times New Roman"/>
              <a:sym typeface="Times New Roman"/>
            </a:endParaRPr>
          </a:p>
          <a:p>
            <a:pPr indent="-314960" lvl="0" marL="457200" rtl="0" algn="l">
              <a:spcBef>
                <a:spcPts val="0"/>
              </a:spcBef>
              <a:spcAft>
                <a:spcPts val="0"/>
              </a:spcAft>
              <a:buSzPct val="100000"/>
              <a:buFont typeface="Times New Roman"/>
              <a:buChar char="●"/>
            </a:pPr>
            <a:r>
              <a:rPr lang="en" sz="1600">
                <a:latin typeface="Times New Roman"/>
                <a:ea typeface="Times New Roman"/>
                <a:cs typeface="Times New Roman"/>
                <a:sym typeface="Times New Roman"/>
              </a:rPr>
              <a:t>Tokenizing</a:t>
            </a:r>
            <a:endParaRPr sz="1600">
              <a:latin typeface="Times New Roman"/>
              <a:ea typeface="Times New Roman"/>
              <a:cs typeface="Times New Roman"/>
              <a:sym typeface="Times New Roman"/>
            </a:endParaRPr>
          </a:p>
          <a:p>
            <a:pPr indent="-314960" lvl="0" marL="457200" rtl="0" algn="l">
              <a:spcBef>
                <a:spcPts val="0"/>
              </a:spcBef>
              <a:spcAft>
                <a:spcPts val="0"/>
              </a:spcAft>
              <a:buSzPct val="100000"/>
              <a:buFont typeface="Times New Roman"/>
              <a:buChar char="●"/>
            </a:pPr>
            <a:r>
              <a:rPr lang="en" sz="1600">
                <a:latin typeface="Times New Roman"/>
                <a:ea typeface="Times New Roman"/>
                <a:cs typeface="Times New Roman"/>
                <a:sym typeface="Times New Roman"/>
              </a:rPr>
              <a:t>Vectorizing</a:t>
            </a:r>
            <a:endParaRPr sz="1600">
              <a:latin typeface="Times New Roman"/>
              <a:ea typeface="Times New Roman"/>
              <a:cs typeface="Times New Roman"/>
              <a:sym typeface="Times New Roman"/>
            </a:endParaRPr>
          </a:p>
          <a:p>
            <a:pPr indent="-314960" lvl="0" marL="457200" rtl="0" algn="l">
              <a:spcBef>
                <a:spcPts val="0"/>
              </a:spcBef>
              <a:spcAft>
                <a:spcPts val="0"/>
              </a:spcAft>
              <a:buSzPct val="100000"/>
              <a:buFont typeface="Times New Roman"/>
              <a:buChar char="●"/>
            </a:pPr>
            <a:r>
              <a:rPr lang="en" sz="1600">
                <a:latin typeface="Times New Roman"/>
                <a:ea typeface="Times New Roman"/>
                <a:cs typeface="Times New Roman"/>
                <a:sym typeface="Times New Roman"/>
              </a:rPr>
              <a:t>TD/IDF, Pos/Neg, Count Vect</a:t>
            </a:r>
            <a:endParaRPr sz="1600">
              <a:latin typeface="Times New Roman"/>
              <a:ea typeface="Times New Roman"/>
              <a:cs typeface="Times New Roman"/>
              <a:sym typeface="Times New Roman"/>
            </a:endParaRPr>
          </a:p>
          <a:p>
            <a:pPr indent="-314960" lvl="0" marL="457200" rtl="0" algn="l">
              <a:spcBef>
                <a:spcPts val="0"/>
              </a:spcBef>
              <a:spcAft>
                <a:spcPts val="0"/>
              </a:spcAft>
              <a:buSzPct val="100000"/>
              <a:buFont typeface="Times New Roman"/>
              <a:buChar char="●"/>
            </a:pPr>
            <a:r>
              <a:rPr lang="en" sz="1600">
                <a:latin typeface="Times New Roman"/>
                <a:ea typeface="Times New Roman"/>
                <a:cs typeface="Times New Roman"/>
                <a:sym typeface="Times New Roman"/>
              </a:rPr>
              <a:t>Train Test</a:t>
            </a:r>
            <a:endParaRPr sz="1600">
              <a:latin typeface="Times New Roman"/>
              <a:ea typeface="Times New Roman"/>
              <a:cs typeface="Times New Roman"/>
              <a:sym typeface="Times New Roman"/>
            </a:endParaRPr>
          </a:p>
          <a:p>
            <a:pPr indent="-314960" lvl="0" marL="457200" rtl="0" algn="l">
              <a:spcBef>
                <a:spcPts val="0"/>
              </a:spcBef>
              <a:spcAft>
                <a:spcPts val="0"/>
              </a:spcAft>
              <a:buSzPct val="100000"/>
              <a:buFont typeface="Times New Roman"/>
              <a:buChar char="●"/>
            </a:pPr>
            <a:r>
              <a:rPr lang="en" sz="1600">
                <a:latin typeface="Times New Roman"/>
                <a:ea typeface="Times New Roman"/>
                <a:cs typeface="Times New Roman"/>
                <a:sym typeface="Times New Roman"/>
              </a:rPr>
              <a:t>View model</a:t>
            </a:r>
            <a:endParaRPr sz="1600">
              <a:latin typeface="Times New Roman"/>
              <a:ea typeface="Times New Roman"/>
              <a:cs typeface="Times New Roman"/>
              <a:sym typeface="Times New Roman"/>
            </a:endParaRPr>
          </a:p>
          <a:p>
            <a:pPr indent="-314960" lvl="0" marL="457200" rtl="0" algn="l">
              <a:spcBef>
                <a:spcPts val="0"/>
              </a:spcBef>
              <a:spcAft>
                <a:spcPts val="0"/>
              </a:spcAft>
              <a:buSzPct val="100000"/>
              <a:buFont typeface="Times New Roman"/>
              <a:buChar char="●"/>
            </a:pPr>
            <a:r>
              <a:rPr lang="en" sz="1600">
                <a:latin typeface="Times New Roman"/>
                <a:ea typeface="Times New Roman"/>
                <a:cs typeface="Times New Roman"/>
                <a:sym typeface="Times New Roman"/>
              </a:rPr>
              <a:t>Review performance</a:t>
            </a:r>
            <a:endParaRPr sz="16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190" name="Google Shape;190;p22"/>
          <p:cNvPicPr preferRelativeResize="0"/>
          <p:nvPr/>
        </p:nvPicPr>
        <p:blipFill>
          <a:blip r:embed="rId3">
            <a:alphaModFix/>
          </a:blip>
          <a:stretch>
            <a:fillRect/>
          </a:stretch>
        </p:blipFill>
        <p:spPr>
          <a:xfrm>
            <a:off x="5051055" y="393748"/>
            <a:ext cx="3186195" cy="4325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6" name="Google Shape;196;p23"/>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Raw Text- Uploading csv file</a:t>
            </a:r>
            <a:endParaRPr/>
          </a:p>
          <a:p>
            <a:pPr indent="0" lvl="0" marL="0" rtl="0" algn="l">
              <a:spcBef>
                <a:spcPts val="1200"/>
              </a:spcBef>
              <a:spcAft>
                <a:spcPts val="0"/>
              </a:spcAft>
              <a:buNone/>
            </a:pPr>
            <a:r>
              <a:rPr lang="en"/>
              <a:t>Normalization - removed punctuation, turn to lowercase, removing stopwords</a:t>
            </a:r>
            <a:endParaRPr/>
          </a:p>
          <a:p>
            <a:pPr indent="0" lvl="0" marL="0" rtl="0" algn="l">
              <a:spcBef>
                <a:spcPts val="1200"/>
              </a:spcBef>
              <a:spcAft>
                <a:spcPts val="0"/>
              </a:spcAft>
              <a:buNone/>
            </a:pPr>
            <a:r>
              <a:rPr lang="en"/>
              <a:t>Tokenization- turned each tweet into a single </a:t>
            </a:r>
            <a:endParaRPr/>
          </a:p>
          <a:p>
            <a:pPr indent="0" lvl="0" marL="0" rtl="0" algn="l">
              <a:spcBef>
                <a:spcPts val="1200"/>
              </a:spcBef>
              <a:spcAft>
                <a:spcPts val="0"/>
              </a:spcAft>
              <a:buNone/>
            </a:pPr>
            <a:r>
              <a:rPr lang="en"/>
              <a:t>entity</a:t>
            </a:r>
            <a:r>
              <a:rPr lang="en"/>
              <a:t> </a:t>
            </a:r>
            <a:endParaRPr/>
          </a:p>
          <a:p>
            <a:pPr indent="0" lvl="0" marL="0" rtl="0" algn="l">
              <a:spcBef>
                <a:spcPts val="1200"/>
              </a:spcBef>
              <a:spcAft>
                <a:spcPts val="0"/>
              </a:spcAft>
              <a:buNone/>
            </a:pPr>
            <a:r>
              <a:rPr lang="en"/>
              <a:t>Vectorize and apply count vect </a:t>
            </a:r>
            <a:endParaRPr/>
          </a:p>
          <a:p>
            <a:pPr indent="0" lvl="0" marL="0" rtl="0" algn="l">
              <a:spcBef>
                <a:spcPts val="1200"/>
              </a:spcBef>
              <a:spcAft>
                <a:spcPts val="0"/>
              </a:spcAft>
              <a:buNone/>
            </a:pPr>
            <a:r>
              <a:rPr lang="en"/>
              <a:t>Apply vectorization to TF/IDF</a:t>
            </a:r>
            <a:endParaRPr/>
          </a:p>
          <a:p>
            <a:pPr indent="0" lvl="0" marL="0" rtl="0" algn="l">
              <a:spcBef>
                <a:spcPts val="1200"/>
              </a:spcBef>
              <a:spcAft>
                <a:spcPts val="1200"/>
              </a:spcAft>
              <a:buNone/>
            </a:pPr>
            <a:r>
              <a:rPr lang="en"/>
              <a:t>Create model of the Positive/Negative Frequencies</a:t>
            </a:r>
            <a:endParaRPr/>
          </a:p>
        </p:txBody>
      </p:sp>
      <p:pic>
        <p:nvPicPr>
          <p:cNvPr id="197" name="Google Shape;197;p23"/>
          <p:cNvPicPr preferRelativeResize="0"/>
          <p:nvPr/>
        </p:nvPicPr>
        <p:blipFill rotWithShape="1">
          <a:blip r:embed="rId3">
            <a:alphaModFix/>
          </a:blip>
          <a:srcRect b="16324" l="23021" r="19047" t="68231"/>
          <a:stretch/>
        </p:blipFill>
        <p:spPr>
          <a:xfrm>
            <a:off x="4849200" y="773550"/>
            <a:ext cx="4020100" cy="794001"/>
          </a:xfrm>
          <a:prstGeom prst="rect">
            <a:avLst/>
          </a:prstGeom>
          <a:noFill/>
          <a:ln>
            <a:noFill/>
          </a:ln>
        </p:spPr>
      </p:pic>
      <p:pic>
        <p:nvPicPr>
          <p:cNvPr id="198" name="Google Shape;198;p23"/>
          <p:cNvPicPr preferRelativeResize="0"/>
          <p:nvPr/>
        </p:nvPicPr>
        <p:blipFill rotWithShape="1">
          <a:blip r:embed="rId4">
            <a:alphaModFix/>
          </a:blip>
          <a:srcRect b="17809" l="26161" r="0" t="38551"/>
          <a:stretch/>
        </p:blipFill>
        <p:spPr>
          <a:xfrm>
            <a:off x="4898062" y="3478700"/>
            <a:ext cx="3922373" cy="1530150"/>
          </a:xfrm>
          <a:prstGeom prst="rect">
            <a:avLst/>
          </a:prstGeom>
          <a:noFill/>
          <a:ln>
            <a:noFill/>
          </a:ln>
        </p:spPr>
      </p:pic>
      <p:pic>
        <p:nvPicPr>
          <p:cNvPr id="199" name="Google Shape;199;p23"/>
          <p:cNvPicPr preferRelativeResize="0"/>
          <p:nvPr/>
        </p:nvPicPr>
        <p:blipFill rotWithShape="1">
          <a:blip r:embed="rId5">
            <a:alphaModFix/>
          </a:blip>
          <a:srcRect b="10106" l="26843" r="4574" t="37581"/>
          <a:stretch/>
        </p:blipFill>
        <p:spPr>
          <a:xfrm>
            <a:off x="5069126" y="1692800"/>
            <a:ext cx="3872299" cy="1660650"/>
          </a:xfrm>
          <a:prstGeom prst="rect">
            <a:avLst/>
          </a:prstGeom>
          <a:noFill/>
          <a:ln>
            <a:noFill/>
          </a:ln>
        </p:spPr>
      </p:pic>
      <p:sp>
        <p:nvSpPr>
          <p:cNvPr id="200" name="Google Shape;200;p23"/>
          <p:cNvSpPr txBox="1"/>
          <p:nvPr>
            <p:ph idx="2" type="body"/>
          </p:nvPr>
        </p:nvSpPr>
        <p:spPr>
          <a:xfrm>
            <a:off x="4933225" y="1567550"/>
            <a:ext cx="3345900" cy="178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3"/>
          <p:cNvPicPr preferRelativeResize="0"/>
          <p:nvPr/>
        </p:nvPicPr>
        <p:blipFill>
          <a:blip r:embed="rId6">
            <a:alphaModFix/>
          </a:blip>
          <a:stretch>
            <a:fillRect/>
          </a:stretch>
        </p:blipFill>
        <p:spPr>
          <a:xfrm>
            <a:off x="2663394" y="4077475"/>
            <a:ext cx="946907" cy="93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Techniques</a:t>
            </a:r>
            <a:endParaRPr/>
          </a:p>
        </p:txBody>
      </p:sp>
      <p:sp>
        <p:nvSpPr>
          <p:cNvPr id="207" name="Google Shape;207;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After vectorization is applied the data must be split and training  with 80 percent </a:t>
            </a:r>
            <a:r>
              <a:rPr lang="en"/>
              <a:t>training</a:t>
            </a:r>
            <a:r>
              <a:rPr lang="en"/>
              <a:t> a</a:t>
            </a:r>
            <a:endParaRPr/>
          </a:p>
          <a:p>
            <a:pPr indent="0" lvl="0" marL="0" rtl="0" algn="l">
              <a:spcBef>
                <a:spcPts val="1200"/>
              </a:spcBef>
              <a:spcAft>
                <a:spcPts val="0"/>
              </a:spcAft>
              <a:buNone/>
            </a:pPr>
            <a:r>
              <a:rPr lang="en"/>
              <a:t>Once each model is trained a representation of each a model of the accuracy</a:t>
            </a:r>
            <a:endParaRPr/>
          </a:p>
          <a:p>
            <a:pPr indent="0" lvl="0" marL="0" rtl="0" algn="l">
              <a:spcBef>
                <a:spcPts val="1200"/>
              </a:spcBef>
              <a:spcAft>
                <a:spcPts val="0"/>
              </a:spcAft>
              <a:buNone/>
            </a:pPr>
            <a:r>
              <a:rPr lang="en"/>
              <a:t>Positive/Negative		Count Vectorizer			TF/IDF</a:t>
            </a:r>
            <a:endParaRPr/>
          </a:p>
          <a:p>
            <a:pPr indent="0" lvl="0" marL="0" rtl="0" algn="l">
              <a:spcBef>
                <a:spcPts val="1200"/>
              </a:spcBef>
              <a:spcAft>
                <a:spcPts val="1200"/>
              </a:spcAft>
              <a:buNone/>
            </a:pPr>
            <a:r>
              <a:rPr lang="en"/>
              <a:t>Accuracy: 85.45		88.35					88.35</a:t>
            </a:r>
            <a:endParaRPr/>
          </a:p>
        </p:txBody>
      </p:sp>
      <p:pic>
        <p:nvPicPr>
          <p:cNvPr id="208" name="Google Shape;208;p24"/>
          <p:cNvPicPr preferRelativeResize="0"/>
          <p:nvPr/>
        </p:nvPicPr>
        <p:blipFill rotWithShape="1">
          <a:blip r:embed="rId3">
            <a:alphaModFix/>
          </a:blip>
          <a:srcRect b="12689" l="0" r="0" t="-12690"/>
          <a:stretch/>
        </p:blipFill>
        <p:spPr>
          <a:xfrm>
            <a:off x="650650" y="3128663"/>
            <a:ext cx="1924050" cy="1952625"/>
          </a:xfrm>
          <a:prstGeom prst="rect">
            <a:avLst/>
          </a:prstGeom>
          <a:noFill/>
          <a:ln>
            <a:noFill/>
          </a:ln>
        </p:spPr>
      </p:pic>
      <p:pic>
        <p:nvPicPr>
          <p:cNvPr id="209" name="Google Shape;209;p24"/>
          <p:cNvPicPr preferRelativeResize="0"/>
          <p:nvPr/>
        </p:nvPicPr>
        <p:blipFill>
          <a:blip r:embed="rId4">
            <a:alphaModFix/>
          </a:blip>
          <a:stretch>
            <a:fillRect/>
          </a:stretch>
        </p:blipFill>
        <p:spPr>
          <a:xfrm>
            <a:off x="2962825" y="3191788"/>
            <a:ext cx="1924050" cy="1951702"/>
          </a:xfrm>
          <a:prstGeom prst="rect">
            <a:avLst/>
          </a:prstGeom>
          <a:noFill/>
          <a:ln>
            <a:noFill/>
          </a:ln>
        </p:spPr>
      </p:pic>
      <p:pic>
        <p:nvPicPr>
          <p:cNvPr id="210" name="Google Shape;210;p24"/>
          <p:cNvPicPr preferRelativeResize="0"/>
          <p:nvPr/>
        </p:nvPicPr>
        <p:blipFill>
          <a:blip r:embed="rId4">
            <a:alphaModFix/>
          </a:blip>
          <a:stretch>
            <a:fillRect/>
          </a:stretch>
        </p:blipFill>
        <p:spPr>
          <a:xfrm>
            <a:off x="5411375" y="3127350"/>
            <a:ext cx="1924050" cy="1955251"/>
          </a:xfrm>
          <a:prstGeom prst="rect">
            <a:avLst/>
          </a:prstGeom>
          <a:noFill/>
          <a:ln>
            <a:noFill/>
          </a:ln>
        </p:spPr>
      </p:pic>
      <p:pic>
        <p:nvPicPr>
          <p:cNvPr id="211" name="Google Shape;211;p24"/>
          <p:cNvPicPr preferRelativeResize="0"/>
          <p:nvPr/>
        </p:nvPicPr>
        <p:blipFill rotWithShape="1">
          <a:blip r:embed="rId5">
            <a:alphaModFix/>
          </a:blip>
          <a:srcRect b="54460" l="26567" r="60827" t="25415"/>
          <a:stretch/>
        </p:blipFill>
        <p:spPr>
          <a:xfrm>
            <a:off x="7137100" y="1894450"/>
            <a:ext cx="807449" cy="72476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 </a:t>
            </a:r>
            <a:endParaRPr/>
          </a:p>
        </p:txBody>
      </p:sp>
      <p:sp>
        <p:nvSpPr>
          <p:cNvPr id="217" name="Google Shape;217;p2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en">
                <a:latin typeface="Times New Roman"/>
                <a:ea typeface="Times New Roman"/>
                <a:cs typeface="Times New Roman"/>
                <a:sym typeface="Times New Roman"/>
              </a:rPr>
              <a:t>Cyberbullying is a huge issue that needs to be addressed to save the well being of others but in order to combat cyberbullying a AI algorithm needs to be implemented to search for suspects. Using the Natural Language Process it is possible with text mining. Having the basic structure of importing raw text to be normalized and tokenized, Vectorizing to be so the computer can easily compute the data, then modeling and evaluating performance of the model we are able to identify and represent the percentage and users of using racism or suspected of cyberbullying with unique words. Looking that models created of the Positive Negative Frequencies, Count Vectorizing and Term Frequency/Inverse Document Frequency it shows that using the method of TF/IDF is the most useful as TF/IDF gives more value to words and using the count vectorizer only vectorize words in all the same way.</a:t>
            </a:r>
            <a:endParaRPr>
              <a:latin typeface="Times New Roman"/>
              <a:ea typeface="Times New Roman"/>
              <a:cs typeface="Times New Roman"/>
              <a:sym typeface="Times New Roman"/>
            </a:endParaRPr>
          </a:p>
          <a:p>
            <a:pPr indent="0" lvl="0" marL="0" rtl="0" algn="l">
              <a:spcBef>
                <a:spcPts val="0"/>
              </a:spcBef>
              <a:spcAft>
                <a:spcPts val="120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Refrences</a:t>
            </a:r>
            <a:endParaRPr/>
          </a:p>
        </p:txBody>
      </p:sp>
      <p:sp>
        <p:nvSpPr>
          <p:cNvPr id="223" name="Google Shape;223;p26"/>
          <p:cNvSpPr txBox="1"/>
          <p:nvPr>
            <p:ph idx="1" type="body"/>
          </p:nvPr>
        </p:nvSpPr>
        <p:spPr>
          <a:xfrm>
            <a:off x="1297500" y="1567550"/>
            <a:ext cx="3403200" cy="2911200"/>
          </a:xfrm>
          <a:prstGeom prst="rect">
            <a:avLst/>
          </a:prstGeom>
        </p:spPr>
        <p:txBody>
          <a:bodyPr anchorCtr="0" anchor="t" bIns="91425" lIns="91425" spcFirstLastPara="1" rIns="91425" wrap="square" tIns="91425">
            <a:noAutofit/>
          </a:bodyPr>
          <a:lstStyle/>
          <a:p>
            <a:pPr indent="0" lvl="0" marL="355600" rtl="0" algn="l">
              <a:lnSpc>
                <a:spcPct val="95000"/>
              </a:lnSpc>
              <a:spcBef>
                <a:spcPts val="1200"/>
              </a:spcBef>
              <a:spcAft>
                <a:spcPts val="0"/>
              </a:spcAft>
              <a:buSzPts val="275"/>
              <a:buNone/>
            </a:pPr>
            <a:r>
              <a:rPr lang="en" sz="1000">
                <a:latin typeface="Times New Roman"/>
                <a:ea typeface="Times New Roman"/>
                <a:cs typeface="Times New Roman"/>
                <a:sym typeface="Times New Roman"/>
              </a:rPr>
              <a:t>[1]</a:t>
            </a:r>
            <a:r>
              <a:rPr i="1" lang="en" sz="1000">
                <a:latin typeface="Times New Roman"/>
                <a:ea typeface="Times New Roman"/>
                <a:cs typeface="Times New Roman"/>
                <a:sym typeface="Times New Roman"/>
              </a:rPr>
              <a:t>A Multilingual System for Cyberbullying Detection: Arabic ...</a:t>
            </a:r>
            <a:r>
              <a:rPr lang="en" sz="1000">
                <a:latin typeface="Times New Roman"/>
                <a:ea typeface="Times New Roman"/>
                <a:cs typeface="Times New Roman"/>
                <a:sym typeface="Times New Roman"/>
              </a:rPr>
              <a:t> https://www.researchgate.net/profile/Chamoun-Maroun/publication/322730160_A_Multilingual_System_for_Cyberbullying_Detection_Arabic_Content_Detection_using_Machine_Learning/links/5a6eca350f7e9bd4ca6d658b/A-Multilingual-System-for-Cyberbullying-Detection-Arabic-Content-Detection-using-Machine-Learning.pdf. </a:t>
            </a:r>
            <a:endParaRPr sz="1000">
              <a:latin typeface="Times New Roman"/>
              <a:ea typeface="Times New Roman"/>
              <a:cs typeface="Times New Roman"/>
              <a:sym typeface="Times New Roman"/>
            </a:endParaRPr>
          </a:p>
          <a:p>
            <a:pPr indent="0" lvl="0" marL="355600" marR="0" rtl="0" algn="l">
              <a:lnSpc>
                <a:spcPct val="95000"/>
              </a:lnSpc>
              <a:spcBef>
                <a:spcPts val="1200"/>
              </a:spcBef>
              <a:spcAft>
                <a:spcPts val="0"/>
              </a:spcAft>
              <a:buSzPts val="275"/>
              <a:buNone/>
            </a:pPr>
            <a:r>
              <a:rPr lang="en" sz="1000">
                <a:latin typeface="Times New Roman"/>
                <a:ea typeface="Times New Roman"/>
                <a:cs typeface="Times New Roman"/>
                <a:sym typeface="Times New Roman"/>
              </a:rPr>
              <a:t>[2]-Dean Chester, et al. “How Ai Can Help Fight Cyberbullying.” </a:t>
            </a:r>
            <a:r>
              <a:rPr i="1" lang="en" sz="1000">
                <a:latin typeface="Times New Roman"/>
                <a:ea typeface="Times New Roman"/>
                <a:cs typeface="Times New Roman"/>
                <a:sym typeface="Times New Roman"/>
              </a:rPr>
              <a:t>TechTalks</a:t>
            </a:r>
            <a:r>
              <a:rPr lang="en" sz="1000">
                <a:latin typeface="Times New Roman"/>
                <a:ea typeface="Times New Roman"/>
                <a:cs typeface="Times New Roman"/>
                <a:sym typeface="Times New Roman"/>
              </a:rPr>
              <a:t>, 6 Sept. 2019, https://bdtechtalks.com/2019/09/05/artificial-intelligence-online-bullying/.</a:t>
            </a:r>
            <a:endParaRPr sz="1000">
              <a:latin typeface="Times New Roman"/>
              <a:ea typeface="Times New Roman"/>
              <a:cs typeface="Times New Roman"/>
              <a:sym typeface="Times New Roman"/>
            </a:endParaRPr>
          </a:p>
          <a:p>
            <a:pPr indent="0" lvl="0" marL="355600" marR="0" rtl="0" algn="l">
              <a:lnSpc>
                <a:spcPct val="95000"/>
              </a:lnSpc>
              <a:spcBef>
                <a:spcPts val="1200"/>
              </a:spcBef>
              <a:spcAft>
                <a:spcPts val="0"/>
              </a:spcAft>
              <a:buSzPts val="275"/>
              <a:buNone/>
            </a:pPr>
            <a:r>
              <a:rPr lang="en" sz="1000">
                <a:latin typeface="Times New Roman"/>
                <a:ea typeface="Times New Roman"/>
                <a:cs typeface="Times New Roman"/>
                <a:sym typeface="Times New Roman"/>
              </a:rPr>
              <a:t>[3]“11 Facts about Cyberbullying.” </a:t>
            </a:r>
            <a:r>
              <a:rPr i="1" lang="en" sz="1000">
                <a:latin typeface="Times New Roman"/>
                <a:ea typeface="Times New Roman"/>
                <a:cs typeface="Times New Roman"/>
                <a:sym typeface="Times New Roman"/>
              </a:rPr>
              <a:t>DoSomething.org</a:t>
            </a:r>
            <a:r>
              <a:rPr lang="en" sz="1000">
                <a:latin typeface="Times New Roman"/>
                <a:ea typeface="Times New Roman"/>
                <a:cs typeface="Times New Roman"/>
                <a:sym typeface="Times New Roman"/>
              </a:rPr>
              <a:t>, https://www.dosomething.org/us/facts/11-facts-about-cyber-bullying.</a:t>
            </a:r>
            <a:endParaRPr sz="1000">
              <a:latin typeface="Times New Roman"/>
              <a:ea typeface="Times New Roman"/>
              <a:cs typeface="Times New Roman"/>
              <a:sym typeface="Times New Roman"/>
            </a:endParaRPr>
          </a:p>
          <a:p>
            <a:pPr indent="0" lvl="0" marL="355600" marR="0" rtl="0" algn="l">
              <a:lnSpc>
                <a:spcPct val="95000"/>
              </a:lnSpc>
              <a:spcBef>
                <a:spcPts val="1200"/>
              </a:spcBef>
              <a:spcAft>
                <a:spcPts val="0"/>
              </a:spcAft>
              <a:buSzPts val="275"/>
              <a:buNone/>
            </a:pPr>
            <a:r>
              <a:rPr lang="en" sz="1000">
                <a:latin typeface="Times New Roman"/>
                <a:ea typeface="Times New Roman"/>
                <a:cs typeface="Times New Roman"/>
                <a:sym typeface="Times New Roman"/>
              </a:rPr>
              <a:t>[4]Assistant Secretary for Public Affairs (ASPA). “What Is Cyberbullying?” </a:t>
            </a:r>
            <a:r>
              <a:rPr i="1" lang="en" sz="1000">
                <a:latin typeface="Times New Roman"/>
                <a:ea typeface="Times New Roman"/>
                <a:cs typeface="Times New Roman"/>
                <a:sym typeface="Times New Roman"/>
              </a:rPr>
              <a:t>StopBullying.gov</a:t>
            </a:r>
            <a:r>
              <a:rPr lang="en" sz="1000">
                <a:latin typeface="Times New Roman"/>
                <a:ea typeface="Times New Roman"/>
                <a:cs typeface="Times New Roman"/>
                <a:sym typeface="Times New Roman"/>
              </a:rPr>
              <a:t>, 27 Aug. 2021, https://www.stopbullying.gov/cyberbullying/what-is-it.</a:t>
            </a:r>
            <a:endParaRPr sz="1000">
              <a:latin typeface="Times New Roman"/>
              <a:ea typeface="Times New Roman"/>
              <a:cs typeface="Times New Roman"/>
              <a:sym typeface="Times New Roman"/>
            </a:endParaRPr>
          </a:p>
          <a:p>
            <a:pPr indent="0" lvl="0" marL="0" rtl="0" algn="l">
              <a:lnSpc>
                <a:spcPct val="95000"/>
              </a:lnSpc>
              <a:spcBef>
                <a:spcPts val="1200"/>
              </a:spcBef>
              <a:spcAft>
                <a:spcPts val="1200"/>
              </a:spcAft>
              <a:buSzPts val="275"/>
              <a:buNone/>
            </a:pPr>
            <a:r>
              <a:t/>
            </a:r>
            <a:endParaRPr sz="1125"/>
          </a:p>
        </p:txBody>
      </p:sp>
      <p:sp>
        <p:nvSpPr>
          <p:cNvPr id="224" name="Google Shape;224;p26"/>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fontScale="25000" lnSpcReduction="20000"/>
          </a:bodyPr>
          <a:lstStyle/>
          <a:p>
            <a:pPr indent="0" lvl="0" marL="355600" marR="0" rtl="0" algn="l">
              <a:lnSpc>
                <a:spcPct val="95000"/>
              </a:lnSpc>
              <a:spcBef>
                <a:spcPts val="1200"/>
              </a:spcBef>
              <a:spcAft>
                <a:spcPts val="0"/>
              </a:spcAft>
              <a:buClr>
                <a:srgbClr val="000000"/>
              </a:buClr>
              <a:buSzPts val="69"/>
              <a:buFont typeface="Arial"/>
              <a:buNone/>
            </a:pPr>
            <a:r>
              <a:rPr lang="en" sz="4200">
                <a:latin typeface="Times New Roman"/>
                <a:ea typeface="Times New Roman"/>
                <a:cs typeface="Times New Roman"/>
                <a:sym typeface="Times New Roman"/>
              </a:rPr>
              <a:t>[5]“Effects of Cyberbullying: American SPCC - Negative Consequences of Cyberbullying.” </a:t>
            </a:r>
            <a:r>
              <a:rPr i="1" lang="en" sz="4200">
                <a:latin typeface="Times New Roman"/>
                <a:ea typeface="Times New Roman"/>
                <a:cs typeface="Times New Roman"/>
                <a:sym typeface="Times New Roman"/>
              </a:rPr>
              <a:t>American SPCC</a:t>
            </a:r>
            <a:r>
              <a:rPr lang="en" sz="4200">
                <a:latin typeface="Times New Roman"/>
                <a:ea typeface="Times New Roman"/>
                <a:cs typeface="Times New Roman"/>
                <a:sym typeface="Times New Roman"/>
              </a:rPr>
              <a:t>, 7 Oct. 2021, </a:t>
            </a:r>
            <a:r>
              <a:rPr lang="en" sz="4200">
                <a:uFill>
                  <a:noFill/>
                </a:uFill>
                <a:latin typeface="Times New Roman"/>
                <a:ea typeface="Times New Roman"/>
                <a:cs typeface="Times New Roman"/>
                <a:sym typeface="Times New Roman"/>
                <a:hlinkClick r:id="rId3"/>
              </a:rPr>
              <a:t>https://americanspcc.org/impact-of-cyberbullying/</a:t>
            </a:r>
            <a:r>
              <a:rPr lang="en" sz="4200">
                <a:latin typeface="Times New Roman"/>
                <a:ea typeface="Times New Roman"/>
                <a:cs typeface="Times New Roman"/>
                <a:sym typeface="Times New Roman"/>
              </a:rPr>
              <a:t>.</a:t>
            </a:r>
            <a:endParaRPr sz="4200">
              <a:latin typeface="Times New Roman"/>
              <a:ea typeface="Times New Roman"/>
              <a:cs typeface="Times New Roman"/>
              <a:sym typeface="Times New Roman"/>
            </a:endParaRPr>
          </a:p>
          <a:p>
            <a:pPr indent="0" lvl="0" marL="342900" marR="0" rtl="0" algn="l">
              <a:lnSpc>
                <a:spcPct val="95000"/>
              </a:lnSpc>
              <a:spcBef>
                <a:spcPts val="1200"/>
              </a:spcBef>
              <a:spcAft>
                <a:spcPts val="0"/>
              </a:spcAft>
              <a:buClr>
                <a:srgbClr val="000000"/>
              </a:buClr>
              <a:buSzPts val="69"/>
              <a:buFont typeface="Arial"/>
              <a:buNone/>
            </a:pPr>
            <a:r>
              <a:rPr lang="en" sz="4200">
                <a:latin typeface="Times New Roman"/>
                <a:ea typeface="Times New Roman"/>
                <a:cs typeface="Times New Roman"/>
                <a:sym typeface="Times New Roman"/>
              </a:rPr>
              <a:t> [6] Hinduja, Sameer, et al. “How Machine Learning Can     Help Us Combat Online Abuse: A Primer.” </a:t>
            </a:r>
            <a:r>
              <a:rPr i="1" lang="en" sz="4200">
                <a:latin typeface="Times New Roman"/>
                <a:ea typeface="Times New Roman"/>
                <a:cs typeface="Times New Roman"/>
                <a:sym typeface="Times New Roman"/>
              </a:rPr>
              <a:t>Cyberbullying Research Center</a:t>
            </a:r>
            <a:r>
              <a:rPr lang="en" sz="4200">
                <a:latin typeface="Times New Roman"/>
                <a:ea typeface="Times New Roman"/>
                <a:cs typeface="Times New Roman"/>
                <a:sym typeface="Times New Roman"/>
              </a:rPr>
              <a:t>, 18 Sept. 2019, https://cyberbullying.org/machine-learning-can-help-us-combat-online-abuse-primer. </a:t>
            </a:r>
            <a:endParaRPr sz="4200">
              <a:latin typeface="Times New Roman"/>
              <a:ea typeface="Times New Roman"/>
              <a:cs typeface="Times New Roman"/>
              <a:sym typeface="Times New Roman"/>
            </a:endParaRPr>
          </a:p>
          <a:p>
            <a:pPr indent="0" lvl="0" marL="355600" marR="0" rtl="0" algn="l">
              <a:lnSpc>
                <a:spcPct val="95000"/>
              </a:lnSpc>
              <a:spcBef>
                <a:spcPts val="1200"/>
              </a:spcBef>
              <a:spcAft>
                <a:spcPts val="0"/>
              </a:spcAft>
              <a:buClr>
                <a:srgbClr val="000000"/>
              </a:buClr>
              <a:buSzPts val="69"/>
              <a:buFont typeface="Arial"/>
              <a:buNone/>
            </a:pPr>
            <a:r>
              <a:rPr lang="en" sz="4200">
                <a:latin typeface="Times New Roman"/>
                <a:ea typeface="Times New Roman"/>
                <a:cs typeface="Times New Roman"/>
                <a:sym typeface="Times New Roman"/>
              </a:rPr>
              <a:t>[7]McQuade, Samuel C., et al. </a:t>
            </a:r>
            <a:r>
              <a:rPr i="1" lang="en" sz="4200">
                <a:latin typeface="Times New Roman"/>
                <a:ea typeface="Times New Roman"/>
                <a:cs typeface="Times New Roman"/>
                <a:sym typeface="Times New Roman"/>
              </a:rPr>
              <a:t>Cyber Bullying: Protecting Kids and Adults from Online Bullies</a:t>
            </a:r>
            <a:r>
              <a:rPr lang="en" sz="4200">
                <a:latin typeface="Times New Roman"/>
                <a:ea typeface="Times New Roman"/>
                <a:cs typeface="Times New Roman"/>
                <a:sym typeface="Times New Roman"/>
              </a:rPr>
              <a:t>. Praeger, 2009.</a:t>
            </a:r>
            <a:endParaRPr sz="4200">
              <a:latin typeface="Times New Roman"/>
              <a:ea typeface="Times New Roman"/>
              <a:cs typeface="Times New Roman"/>
              <a:sym typeface="Times New Roman"/>
            </a:endParaRPr>
          </a:p>
          <a:p>
            <a:pPr indent="0" lvl="0" marL="355600" marR="0" rtl="0" algn="l">
              <a:lnSpc>
                <a:spcPct val="95000"/>
              </a:lnSpc>
              <a:spcBef>
                <a:spcPts val="1200"/>
              </a:spcBef>
              <a:spcAft>
                <a:spcPts val="0"/>
              </a:spcAft>
              <a:buClr>
                <a:srgbClr val="000000"/>
              </a:buClr>
              <a:buSzPts val="69"/>
              <a:buFont typeface="Arial"/>
              <a:buNone/>
            </a:pPr>
            <a:r>
              <a:rPr lang="en" sz="4200">
                <a:latin typeface="Times New Roman"/>
                <a:ea typeface="Times New Roman"/>
                <a:cs typeface="Times New Roman"/>
                <a:sym typeface="Times New Roman"/>
              </a:rPr>
              <a:t>[8]Talpur, Bandeh Ali, and Declan O’Sullivan. “Cyberbullying Severity Detection: A Machine Learning Approach.” </a:t>
            </a:r>
            <a:r>
              <a:rPr i="1" lang="en" sz="4200">
                <a:latin typeface="Times New Roman"/>
                <a:ea typeface="Times New Roman"/>
                <a:cs typeface="Times New Roman"/>
                <a:sym typeface="Times New Roman"/>
              </a:rPr>
              <a:t>PLOS ONE</a:t>
            </a:r>
            <a:r>
              <a:rPr lang="en" sz="4200">
                <a:latin typeface="Times New Roman"/>
                <a:ea typeface="Times New Roman"/>
                <a:cs typeface="Times New Roman"/>
                <a:sym typeface="Times New Roman"/>
              </a:rPr>
              <a:t>, Public Library of Science, https://journals.plos.org/plosone/article?id=10.1371%2Fjournal.pone.0240924. </a:t>
            </a:r>
            <a:endParaRPr sz="4200">
              <a:latin typeface="Times New Roman"/>
              <a:ea typeface="Times New Roman"/>
              <a:cs typeface="Times New Roman"/>
              <a:sym typeface="Times New Roman"/>
            </a:endParaRPr>
          </a:p>
          <a:p>
            <a:pPr indent="0" lvl="0" marL="355600" marR="0" rtl="0" algn="l">
              <a:lnSpc>
                <a:spcPct val="95000"/>
              </a:lnSpc>
              <a:spcBef>
                <a:spcPts val="1200"/>
              </a:spcBef>
              <a:spcAft>
                <a:spcPts val="0"/>
              </a:spcAft>
              <a:buClr>
                <a:srgbClr val="000000"/>
              </a:buClr>
              <a:buSzPts val="69"/>
              <a:buFont typeface="Arial"/>
              <a:buNone/>
            </a:pPr>
            <a:r>
              <a:t/>
            </a:r>
            <a:endParaRPr sz="4200">
              <a:latin typeface="Times New Roman"/>
              <a:ea typeface="Times New Roman"/>
              <a:cs typeface="Times New Roman"/>
              <a:sym typeface="Times New Roman"/>
            </a:endParaRPr>
          </a:p>
          <a:p>
            <a:pPr indent="0" lvl="0" marL="355600" marR="0" rtl="0" algn="l">
              <a:lnSpc>
                <a:spcPct val="95000"/>
              </a:lnSpc>
              <a:spcBef>
                <a:spcPts val="1200"/>
              </a:spcBef>
              <a:spcAft>
                <a:spcPts val="0"/>
              </a:spcAft>
              <a:buClr>
                <a:srgbClr val="000000"/>
              </a:buClr>
              <a:buSzPct val="27500"/>
              <a:buFont typeface="Arial"/>
              <a:buNone/>
            </a:pPr>
            <a:r>
              <a:t/>
            </a:r>
            <a:endParaRPr sz="1000">
              <a:latin typeface="Times New Roman"/>
              <a:ea typeface="Times New Roman"/>
              <a:cs typeface="Times New Roman"/>
              <a:sym typeface="Times New Roman"/>
            </a:endParaRPr>
          </a:p>
          <a:p>
            <a:pPr indent="0" lvl="0" marL="0" marR="0" rtl="0" algn="l">
              <a:lnSpc>
                <a:spcPct val="95000"/>
              </a:lnSpc>
              <a:spcBef>
                <a:spcPts val="1200"/>
              </a:spcBef>
              <a:spcAft>
                <a:spcPts val="0"/>
              </a:spcAft>
              <a:buClr>
                <a:srgbClr val="000000"/>
              </a:buClr>
              <a:buSzPct val="27500"/>
              <a:buFont typeface="Arial"/>
              <a:buNone/>
            </a:pPr>
            <a:r>
              <a:rPr lang="en" sz="1000">
                <a:latin typeface="Times New Roman"/>
                <a:ea typeface="Times New Roman"/>
                <a:cs typeface="Times New Roman"/>
                <a:sym typeface="Times New Roman"/>
              </a:rPr>
              <a:t>        </a:t>
            </a:r>
            <a:endParaRPr sz="1000">
              <a:latin typeface="Times New Roman"/>
              <a:ea typeface="Times New Roman"/>
              <a:cs typeface="Times New Roman"/>
              <a:sym typeface="Times New Roman"/>
            </a:endParaRPr>
          </a:p>
          <a:p>
            <a:pPr indent="0" lvl="0" marL="0" marR="0" rtl="0" algn="l">
              <a:lnSpc>
                <a:spcPct val="95000"/>
              </a:lnSpc>
              <a:spcBef>
                <a:spcPts val="1200"/>
              </a:spcBef>
              <a:spcAft>
                <a:spcPts val="0"/>
              </a:spcAft>
              <a:buClr>
                <a:srgbClr val="000000"/>
              </a:buClr>
              <a:buSzPct val="25581"/>
              <a:buFont typeface="Arial"/>
              <a:buNone/>
            </a:pPr>
            <a:r>
              <a:t/>
            </a:r>
            <a:endParaRPr sz="1075">
              <a:latin typeface="Arial"/>
              <a:ea typeface="Arial"/>
              <a:cs typeface="Arial"/>
              <a:sym typeface="Arial"/>
            </a:endParaRPr>
          </a:p>
          <a:p>
            <a:pPr indent="0" lvl="0" marL="0" rtl="0" algn="l">
              <a:lnSpc>
                <a:spcPct val="95000"/>
              </a:lnSpc>
              <a:spcBef>
                <a:spcPts val="0"/>
              </a:spcBef>
              <a:spcAft>
                <a:spcPts val="0"/>
              </a:spcAft>
              <a:buClr>
                <a:srgbClr val="000000"/>
              </a:buClr>
              <a:buSzPts val="69"/>
              <a:buFont typeface="Arial"/>
              <a:buNone/>
            </a:pPr>
            <a:r>
              <a:t/>
            </a:r>
            <a:endParaRPr sz="1125"/>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NLP</a:t>
            </a:r>
            <a:endParaRPr/>
          </a:p>
        </p:txBody>
      </p:sp>
      <p:sp>
        <p:nvSpPr>
          <p:cNvPr id="230" name="Google Shape;230;p2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25000" lnSpcReduction="10000"/>
          </a:bodyPr>
          <a:lstStyle/>
          <a:p>
            <a:pPr indent="0" lvl="0" marL="355600" rtl="0" algn="l">
              <a:lnSpc>
                <a:spcPct val="95000"/>
              </a:lnSpc>
              <a:spcBef>
                <a:spcPts val="1200"/>
              </a:spcBef>
              <a:spcAft>
                <a:spcPts val="0"/>
              </a:spcAft>
              <a:buNone/>
            </a:pPr>
            <a:r>
              <a:rPr lang="en" sz="4200">
                <a:latin typeface="Times New Roman"/>
                <a:ea typeface="Times New Roman"/>
                <a:cs typeface="Times New Roman"/>
                <a:sym typeface="Times New Roman"/>
              </a:rPr>
              <a:t>[9]Training, R-Tutorials. “Text Mining, Scraping and Sentiment Analysis with R.” </a:t>
            </a:r>
            <a:r>
              <a:rPr i="1" lang="en" sz="4200">
                <a:latin typeface="Times New Roman"/>
                <a:ea typeface="Times New Roman"/>
                <a:cs typeface="Times New Roman"/>
                <a:sym typeface="Times New Roman"/>
              </a:rPr>
              <a:t>Udemy</a:t>
            </a:r>
            <a:r>
              <a:rPr lang="en" sz="4200">
                <a:latin typeface="Times New Roman"/>
                <a:ea typeface="Times New Roman"/>
                <a:cs typeface="Times New Roman"/>
                <a:sym typeface="Times New Roman"/>
              </a:rPr>
              <a:t>, Udemy, https://www.udemy.com/course/r-social-media-mining-scraping-with-twitter/?gclid=CjwKCAiAhreNBhAYEiwAFGGKPHoH3XhlaZ1zuhH9ZywJPYdeHPPaN0TNfrjXpIDjAGvXVSNlEXKlDhoCxUAQAvD_BwE&amp;matchtype=b&amp;utm_campaign=LongTail_la.EN_cc.US&amp;utm_content=deal4584&amp;utm_medium=udemyads&amp;utm_source=adwords&amp;utm_term=_._ag_84297325372_._ad_532070152548_._kw_%2Btext%2B%2Bmining%2B%2Btraining_._de_c_._dm__._pl__._ti_kwd-649476312418_._li_9061285_._pd__._. </a:t>
            </a:r>
            <a:endParaRPr sz="4200">
              <a:latin typeface="Times New Roman"/>
              <a:ea typeface="Times New Roman"/>
              <a:cs typeface="Times New Roman"/>
              <a:sym typeface="Times New Roman"/>
            </a:endParaRPr>
          </a:p>
          <a:p>
            <a:pPr indent="0" lvl="0" marL="355600" marR="0" rtl="0" algn="l">
              <a:lnSpc>
                <a:spcPct val="95000"/>
              </a:lnSpc>
              <a:spcBef>
                <a:spcPts val="1200"/>
              </a:spcBef>
              <a:spcAft>
                <a:spcPts val="0"/>
              </a:spcAft>
              <a:buNone/>
            </a:pPr>
            <a:r>
              <a:rPr lang="en" sz="4200">
                <a:latin typeface="Times New Roman"/>
                <a:ea typeface="Times New Roman"/>
                <a:cs typeface="Times New Roman"/>
                <a:sym typeface="Times New Roman"/>
              </a:rPr>
              <a:t>[10].Termonia, Benjamin. “Applied Text Mining and Sentiment Analysis with Python.” </a:t>
            </a:r>
            <a:r>
              <a:rPr i="1" lang="en" sz="4200">
                <a:latin typeface="Times New Roman"/>
                <a:ea typeface="Times New Roman"/>
                <a:cs typeface="Times New Roman"/>
                <a:sym typeface="Times New Roman"/>
              </a:rPr>
              <a:t>Udemy</a:t>
            </a:r>
            <a:r>
              <a:rPr lang="en" sz="4200">
                <a:latin typeface="Times New Roman"/>
                <a:ea typeface="Times New Roman"/>
                <a:cs typeface="Times New Roman"/>
                <a:sym typeface="Times New Roman"/>
              </a:rPr>
              <a:t>, Udemy, https://www.udemy.com/course/applied-text-mining-and-sentiment-analysis-with-python/#content. </a:t>
            </a:r>
            <a:endParaRPr sz="4200">
              <a:latin typeface="Times New Roman"/>
              <a:ea typeface="Times New Roman"/>
              <a:cs typeface="Times New Roman"/>
              <a:sym typeface="Times New Roman"/>
            </a:endParaRPr>
          </a:p>
          <a:p>
            <a:pPr indent="0" lvl="0" marL="355600" marR="0" rtl="0" algn="l">
              <a:lnSpc>
                <a:spcPct val="95000"/>
              </a:lnSpc>
              <a:spcBef>
                <a:spcPts val="1200"/>
              </a:spcBef>
              <a:spcAft>
                <a:spcPts val="0"/>
              </a:spcAft>
              <a:buNone/>
            </a:pPr>
            <a:r>
              <a:rPr lang="en" sz="4200">
                <a:latin typeface="Times New Roman"/>
                <a:ea typeface="Times New Roman"/>
                <a:cs typeface="Times New Roman"/>
                <a:sym typeface="Times New Roman"/>
              </a:rPr>
              <a:t>[11]Trolley, Barbara, and Constance Hanel. </a:t>
            </a:r>
            <a:r>
              <a:rPr i="1" lang="en" sz="4200">
                <a:latin typeface="Times New Roman"/>
                <a:ea typeface="Times New Roman"/>
                <a:cs typeface="Times New Roman"/>
                <a:sym typeface="Times New Roman"/>
              </a:rPr>
              <a:t>Cyber Kids, Cyber Bullying, Cyber Balance</a:t>
            </a:r>
            <a:r>
              <a:rPr lang="en" sz="4200">
                <a:latin typeface="Times New Roman"/>
                <a:ea typeface="Times New Roman"/>
                <a:cs typeface="Times New Roman"/>
                <a:sym typeface="Times New Roman"/>
              </a:rPr>
              <a:t>. Corwin Press, 2010. </a:t>
            </a:r>
            <a:endParaRPr sz="4200">
              <a:latin typeface="Times New Roman"/>
              <a:ea typeface="Times New Roman"/>
              <a:cs typeface="Times New Roman"/>
              <a:sym typeface="Times New Roman"/>
            </a:endParaRPr>
          </a:p>
          <a:p>
            <a:pPr indent="0" lvl="0" marL="355600" rtl="0" algn="l">
              <a:lnSpc>
                <a:spcPct val="95000"/>
              </a:lnSpc>
              <a:spcBef>
                <a:spcPts val="1200"/>
              </a:spcBef>
              <a:spcAft>
                <a:spcPts val="0"/>
              </a:spcAft>
              <a:buNone/>
            </a:pPr>
            <a:r>
              <a:rPr lang="en" sz="4200">
                <a:latin typeface="Times New Roman"/>
                <a:ea typeface="Times New Roman"/>
                <a:cs typeface="Times New Roman"/>
                <a:sym typeface="Times New Roman"/>
              </a:rPr>
              <a:t>[12]“What Is Tokenization: Methods to Perform Tokenization.” </a:t>
            </a:r>
            <a:r>
              <a:rPr i="1" lang="en" sz="4200">
                <a:latin typeface="Times New Roman"/>
                <a:ea typeface="Times New Roman"/>
                <a:cs typeface="Times New Roman"/>
                <a:sym typeface="Times New Roman"/>
              </a:rPr>
              <a:t>Analytics Vidhya</a:t>
            </a:r>
            <a:r>
              <a:rPr lang="en" sz="4200">
                <a:latin typeface="Times New Roman"/>
                <a:ea typeface="Times New Roman"/>
                <a:cs typeface="Times New Roman"/>
                <a:sym typeface="Times New Roman"/>
              </a:rPr>
              <a:t>, 23 July 2021, </a:t>
            </a:r>
            <a:endParaRPr sz="4200">
              <a:latin typeface="Times New Roman"/>
              <a:ea typeface="Times New Roman"/>
              <a:cs typeface="Times New Roman"/>
              <a:sym typeface="Times New Roman"/>
            </a:endParaRPr>
          </a:p>
          <a:p>
            <a:pPr indent="0" lvl="0" marL="355600" rtl="0" algn="l">
              <a:lnSpc>
                <a:spcPct val="95000"/>
              </a:lnSpc>
              <a:spcBef>
                <a:spcPts val="1200"/>
              </a:spcBef>
              <a:spcAft>
                <a:spcPts val="0"/>
              </a:spcAft>
              <a:buNone/>
            </a:pPr>
            <a:r>
              <a:rPr lang="en" sz="4200" u="sng">
                <a:solidFill>
                  <a:schemeClr val="hlink"/>
                </a:solidFill>
                <a:latin typeface="Times New Roman"/>
                <a:ea typeface="Times New Roman"/>
                <a:cs typeface="Times New Roman"/>
                <a:sym typeface="Times New Roman"/>
                <a:hlinkClick r:id="rId3"/>
              </a:rPr>
              <a:t>https://www.analyticsvidhya.com/blog/2019/07/how-get-started-nlp-6-unique-ways-perform-tokenization</a:t>
            </a:r>
            <a:endParaRPr sz="4200">
              <a:latin typeface="Times New Roman"/>
              <a:ea typeface="Times New Roman"/>
              <a:cs typeface="Times New Roman"/>
              <a:sym typeface="Times New Roman"/>
            </a:endParaRPr>
          </a:p>
          <a:p>
            <a:pPr indent="0" lvl="0" marL="355600" marR="0" rtl="0" algn="l">
              <a:lnSpc>
                <a:spcPct val="95000"/>
              </a:lnSpc>
              <a:spcBef>
                <a:spcPts val="1200"/>
              </a:spcBef>
              <a:spcAft>
                <a:spcPts val="1200"/>
              </a:spcAft>
              <a:buNone/>
            </a:pPr>
            <a:r>
              <a:rPr lang="en" sz="4200">
                <a:latin typeface="Times New Roman"/>
                <a:ea typeface="Times New Roman"/>
                <a:cs typeface="Times New Roman"/>
                <a:sym typeface="Times New Roman"/>
              </a:rPr>
              <a:t>[13]Wu, Jun. “Ai, Cyberbullying, and Social Media.” </a:t>
            </a:r>
            <a:r>
              <a:rPr i="1" lang="en" sz="4200">
                <a:latin typeface="Times New Roman"/>
                <a:ea typeface="Times New Roman"/>
                <a:cs typeface="Times New Roman"/>
                <a:sym typeface="Times New Roman"/>
              </a:rPr>
              <a:t>Medium</a:t>
            </a:r>
            <a:r>
              <a:rPr lang="en" sz="4200">
                <a:latin typeface="Times New Roman"/>
                <a:ea typeface="Times New Roman"/>
                <a:cs typeface="Times New Roman"/>
                <a:sym typeface="Times New Roman"/>
              </a:rPr>
              <a:t>, Towards Data Science, 12 July 2019, https://towardsdatascience.com/ai-cyberbullying-and-social-media-321d91d5b4ba. </a:t>
            </a:r>
            <a:endParaRPr sz="4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761075" y="1116150"/>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latin typeface="Times New Roman"/>
                <a:ea typeface="Times New Roman"/>
                <a:cs typeface="Times New Roman"/>
                <a:sym typeface="Times New Roman"/>
              </a:rPr>
              <a:t>Thanks to the internet, bullying has become more widespread than ever, affecting the lives of all ages and races. From suicide, mental trauma, and issolation; cyberbullying has become a very serious phenomenon that needs to address to saves the minds and lives of millions of the now and future. The Effects on the victims can be life traumatizing for some giving , high rates of depression, physical pain, and some even develop eating disorders.</a:t>
            </a:r>
            <a:endParaRPr sz="2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Motivation</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46 percent of people ages 12 -20 has </a:t>
            </a:r>
            <a:r>
              <a:rPr lang="en"/>
              <a:t>experience</a:t>
            </a:r>
            <a:r>
              <a:rPr lang="en"/>
              <a:t> cyberbullying at least once</a:t>
            </a:r>
            <a:endParaRPr/>
          </a:p>
          <a:p>
            <a:pPr indent="0" lvl="0" marL="0" rtl="0" algn="l">
              <a:spcBef>
                <a:spcPts val="1200"/>
              </a:spcBef>
              <a:spcAft>
                <a:spcPts val="0"/>
              </a:spcAft>
              <a:buNone/>
            </a:pPr>
            <a:r>
              <a:rPr lang="en"/>
              <a:t>Problem becomes increasingly worse rising </a:t>
            </a:r>
            <a:endParaRPr/>
          </a:p>
          <a:p>
            <a:pPr indent="0" lvl="0" marL="0" rtl="0" algn="l">
              <a:spcBef>
                <a:spcPts val="1200"/>
              </a:spcBef>
              <a:spcAft>
                <a:spcPts val="0"/>
              </a:spcAft>
              <a:buNone/>
            </a:pPr>
            <a:r>
              <a:rPr lang="en"/>
              <a:t>75 percent of cyberbullying takes place on Facebook and 24 percent of cyberbullying takes place on instagram and twitter</a:t>
            </a:r>
            <a:endParaRPr/>
          </a:p>
          <a:p>
            <a:pPr indent="0" lvl="0" marL="0" rtl="0" algn="l">
              <a:spcBef>
                <a:spcPts val="1200"/>
              </a:spcBef>
              <a:spcAft>
                <a:spcPts val="0"/>
              </a:spcAft>
              <a:buNone/>
            </a:pPr>
            <a:r>
              <a:rPr lang="en"/>
              <a:t>Decreasing cyberbullying can help save lives and peoples mental trauma</a:t>
            </a:r>
            <a:endParaRPr/>
          </a:p>
          <a:p>
            <a:pPr indent="0" lvl="0" marL="0" rtl="0" algn="l">
              <a:spcBef>
                <a:spcPts val="1200"/>
              </a:spcBef>
              <a:spcAft>
                <a:spcPts val="0"/>
              </a:spcAft>
              <a:buNone/>
            </a:pPr>
            <a:r>
              <a:rPr lang="en"/>
              <a:t>Create algorithms to help classify and distinguish toxic and abusive messages through social media apps like </a:t>
            </a:r>
            <a:r>
              <a:rPr lang="en"/>
              <a:t>facebook</a:t>
            </a:r>
            <a:r>
              <a:rPr lang="en"/>
              <a:t> and twitter.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Causes</a:t>
            </a:r>
            <a:endParaRPr/>
          </a:p>
        </p:txBody>
      </p:sp>
      <p:sp>
        <p:nvSpPr>
          <p:cNvPr id="153" name="Google Shape;153;p16"/>
          <p:cNvSpPr txBox="1"/>
          <p:nvPr>
            <p:ph idx="1" type="body"/>
          </p:nvPr>
        </p:nvSpPr>
        <p:spPr>
          <a:xfrm>
            <a:off x="1171300" y="1388725"/>
            <a:ext cx="7038900" cy="29112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cyberbullies usually have deeper issues within themselves. From bullying to getting popular and feeling some type of popularity, </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having poor relationships with their parents</a:t>
            </a:r>
            <a:endParaRPr sz="2300">
              <a:latin typeface="Times New Roman"/>
              <a:ea typeface="Times New Roman"/>
              <a:cs typeface="Times New Roman"/>
              <a:sym typeface="Times New Roman"/>
            </a:endParaRPr>
          </a:p>
          <a:p>
            <a:pPr indent="-374650" lvl="0" marL="457200" rtl="0" algn="l">
              <a:spcBef>
                <a:spcPts val="0"/>
              </a:spcBef>
              <a:spcAft>
                <a:spcPts val="0"/>
              </a:spcAft>
              <a:buSzPts val="2300"/>
              <a:buFont typeface="Times New Roman"/>
              <a:buChar char="●"/>
            </a:pPr>
            <a:r>
              <a:rPr lang="en" sz="2300">
                <a:latin typeface="Times New Roman"/>
                <a:ea typeface="Times New Roman"/>
                <a:cs typeface="Times New Roman"/>
                <a:sym typeface="Times New Roman"/>
              </a:rPr>
              <a:t>Difficulty with having empathy for peers.</a:t>
            </a:r>
            <a:endParaRPr sz="3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
        <p:nvSpPr>
          <p:cNvPr id="159" name="Google Shape;159;p17"/>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Problem of cyberbullying is the effects it has on the people getting bullied, and to make matters worse sometimes people that get cyberbullied also have to deal with the torment at school, which can create a lot of mental issues including</a:t>
            </a:r>
            <a:endParaRPr/>
          </a:p>
          <a:p>
            <a:pPr indent="-311150" lvl="0" marL="457200" rtl="0" algn="l">
              <a:spcBef>
                <a:spcPts val="1200"/>
              </a:spcBef>
              <a:spcAft>
                <a:spcPts val="0"/>
              </a:spcAft>
              <a:buSzPts val="1300"/>
              <a:buChar char="●"/>
            </a:pPr>
            <a:r>
              <a:rPr lang="en"/>
              <a:t>Depression</a:t>
            </a:r>
            <a:endParaRPr/>
          </a:p>
          <a:p>
            <a:pPr indent="-311150" lvl="0" marL="457200" rtl="0" algn="l">
              <a:spcBef>
                <a:spcPts val="0"/>
              </a:spcBef>
              <a:spcAft>
                <a:spcPts val="0"/>
              </a:spcAft>
              <a:buSzPts val="1300"/>
              <a:buChar char="●"/>
            </a:pPr>
            <a:r>
              <a:rPr lang="en"/>
              <a:t>Physical Pain</a:t>
            </a:r>
            <a:endParaRPr/>
          </a:p>
          <a:p>
            <a:pPr indent="-311150" lvl="0" marL="457200" rtl="0" algn="l">
              <a:spcBef>
                <a:spcPts val="0"/>
              </a:spcBef>
              <a:spcAft>
                <a:spcPts val="0"/>
              </a:spcAft>
              <a:buSzPts val="1300"/>
              <a:buChar char="●"/>
            </a:pPr>
            <a:r>
              <a:rPr lang="en"/>
              <a:t>Low Self Esteem</a:t>
            </a:r>
            <a:endParaRPr/>
          </a:p>
          <a:p>
            <a:pPr indent="-311150" lvl="0" marL="457200" rtl="0" algn="l">
              <a:spcBef>
                <a:spcPts val="0"/>
              </a:spcBef>
              <a:spcAft>
                <a:spcPts val="0"/>
              </a:spcAft>
              <a:buSzPts val="1300"/>
              <a:buChar char="●"/>
            </a:pPr>
            <a:r>
              <a:rPr lang="en"/>
              <a:t>Suicide</a:t>
            </a:r>
            <a:endParaRPr/>
          </a:p>
          <a:p>
            <a:pPr indent="0" lvl="0" marL="0" rtl="0" algn="l">
              <a:spcBef>
                <a:spcPts val="1200"/>
              </a:spcBef>
              <a:spcAft>
                <a:spcPts val="0"/>
              </a:spcAft>
              <a:buNone/>
            </a:pPr>
            <a:r>
              <a:rPr lang="en"/>
              <a:t>Humans </a:t>
            </a:r>
            <a:r>
              <a:rPr lang="en"/>
              <a:t>don't</a:t>
            </a:r>
            <a:r>
              <a:rPr lang="en"/>
              <a:t> have the </a:t>
            </a:r>
            <a:r>
              <a:rPr lang="en"/>
              <a:t>efficiency</a:t>
            </a:r>
            <a:r>
              <a:rPr lang="en"/>
              <a:t> to sort through millions of account and data to identify  abuse or bullying</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Solutions</a:t>
            </a:r>
            <a:endParaRPr/>
          </a:p>
        </p:txBody>
      </p:sp>
      <p:sp>
        <p:nvSpPr>
          <p:cNvPr id="165" name="Google Shape;165;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fontScale="92500" lnSpcReduction="20000"/>
          </a:bodyPr>
          <a:lstStyle/>
          <a:p>
            <a:pPr indent="0" lvl="0" marL="0" marR="0" rtl="0" algn="l">
              <a:spcBef>
                <a:spcPts val="0"/>
              </a:spcBef>
              <a:spcAft>
                <a:spcPts val="0"/>
              </a:spcAft>
              <a:buNone/>
            </a:pPr>
            <a:r>
              <a:rPr lang="en" sz="1808">
                <a:latin typeface="Times New Roman"/>
                <a:ea typeface="Times New Roman"/>
                <a:cs typeface="Times New Roman"/>
                <a:sym typeface="Times New Roman"/>
              </a:rPr>
              <a:t>Even with  Policing being  deployed on these platforms  to prevent cyberbullying and blocking and hold suspects accountable, the issue is that these platforms have so many accounts it's hard to keep monitoring millions of users. As technology. As AI improves and allows deeper and more sophisticated machine learning that can help with identifying speech recognition and detect abusive behavior and allow authorities to be alerted. AI also helps censor content or allow content moderation that is considered as false information or abusive content. Data Analytics and AI over time will make the internet a more comfortable, safer and healthier space . </a:t>
            </a:r>
            <a:endParaRPr sz="1808">
              <a:latin typeface="Times New Roman"/>
              <a:ea typeface="Times New Roman"/>
              <a:cs typeface="Times New Roman"/>
              <a:sym typeface="Times New Roman"/>
            </a:endParaRPr>
          </a:p>
          <a:p>
            <a:pPr indent="0" lvl="0" marL="0" marR="0" rtl="0" algn="l">
              <a:spcBef>
                <a:spcPts val="0"/>
              </a:spcBef>
              <a:spcAft>
                <a:spcPts val="0"/>
              </a:spcAft>
              <a:buNone/>
            </a:pPr>
            <a:r>
              <a:t/>
            </a:r>
            <a:endParaRPr sz="1808">
              <a:latin typeface="Times New Roman"/>
              <a:ea typeface="Times New Roman"/>
              <a:cs typeface="Times New Roman"/>
              <a:sym typeface="Times New Roman"/>
            </a:endParaRPr>
          </a:p>
          <a:p>
            <a:pPr indent="0" lvl="0" marL="0" rtl="0" algn="l">
              <a:spcBef>
                <a:spcPts val="0"/>
              </a:spcBef>
              <a:spcAft>
                <a:spcPts val="0"/>
              </a:spcAft>
              <a:buClr>
                <a:schemeClr val="dk1"/>
              </a:buClr>
              <a:buSzPct val="57894"/>
              <a:buFont typeface="Arial"/>
              <a:buNone/>
            </a:pPr>
            <a:r>
              <a:t/>
            </a:r>
            <a:endParaRPr sz="19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AI and Machine </a:t>
            </a:r>
            <a:r>
              <a:rPr lang="en"/>
              <a:t>learning</a:t>
            </a:r>
            <a:r>
              <a:rPr lang="en"/>
              <a:t> solutions</a:t>
            </a:r>
            <a:endParaRPr/>
          </a:p>
        </p:txBody>
      </p:sp>
      <p:sp>
        <p:nvSpPr>
          <p:cNvPr id="171" name="Google Shape;171;p19"/>
          <p:cNvSpPr txBox="1"/>
          <p:nvPr>
            <p:ph idx="1" type="body"/>
          </p:nvPr>
        </p:nvSpPr>
        <p:spPr>
          <a:xfrm>
            <a:off x="353775" y="11104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800">
                <a:latin typeface="Times New Roman"/>
                <a:ea typeface="Times New Roman"/>
                <a:cs typeface="Times New Roman"/>
                <a:sym typeface="Times New Roman"/>
              </a:rPr>
              <a:t> </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AI improves and allows deeper and more sophisticated machine learning that can help with identify speech recognition and detect abusive behavior and allow authorities to be alerted.</a:t>
            </a:r>
            <a:endParaRPr sz="1900">
              <a:latin typeface="Times New Roman"/>
              <a:ea typeface="Times New Roman"/>
              <a:cs typeface="Times New Roman"/>
              <a:sym typeface="Times New Roman"/>
            </a:endParaRPr>
          </a:p>
          <a:p>
            <a:pPr indent="0" lvl="0" marL="0" rtl="0" algn="l">
              <a:spcBef>
                <a:spcPts val="0"/>
              </a:spcBef>
              <a:spcAft>
                <a:spcPts val="0"/>
              </a:spcAft>
              <a:buNone/>
            </a:pPr>
            <a:r>
              <a:rPr lang="en" sz="1900">
                <a:latin typeface="Times New Roman"/>
                <a:ea typeface="Times New Roman"/>
                <a:cs typeface="Times New Roman"/>
                <a:sym typeface="Times New Roman"/>
              </a:rPr>
              <a:t>censor content or allow content moderation that is considered as false information or abusive content. </a:t>
            </a:r>
            <a:endParaRPr sz="1900">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900">
                <a:latin typeface="Times New Roman"/>
                <a:ea typeface="Times New Roman"/>
                <a:cs typeface="Times New Roman"/>
                <a:sym typeface="Times New Roman"/>
              </a:rPr>
              <a:t>Data Analytics and AI over time will make the internet a more comfortable, safer and healthier space.</a:t>
            </a:r>
            <a:endParaRPr sz="2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a:t>
            </a:r>
            <a:endParaRPr/>
          </a:p>
        </p:txBody>
      </p:sp>
      <p:sp>
        <p:nvSpPr>
          <p:cNvPr id="177" name="Google Shape;177;p2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machine learning a database can be made to track and </a:t>
            </a:r>
            <a:r>
              <a:rPr lang="en"/>
              <a:t>detect</a:t>
            </a:r>
            <a:r>
              <a:rPr lang="en"/>
              <a:t> cyberbullying</a:t>
            </a:r>
            <a:endParaRPr/>
          </a:p>
          <a:p>
            <a:pPr indent="0" lvl="0" marL="0" rtl="0" algn="l">
              <a:spcBef>
                <a:spcPts val="1200"/>
              </a:spcBef>
              <a:spcAft>
                <a:spcPts val="0"/>
              </a:spcAft>
              <a:buNone/>
            </a:pPr>
            <a:r>
              <a:rPr lang="en"/>
              <a:t>By using machine learning a algorithm is made to search for offensive languages or signs of </a:t>
            </a:r>
            <a:r>
              <a:rPr lang="en"/>
              <a:t>cyberbullying</a:t>
            </a:r>
            <a:r>
              <a:rPr lang="en"/>
              <a:t>  including the use of words that usually has harmful meaning. This includes, swearing, negative </a:t>
            </a:r>
            <a:r>
              <a:rPr lang="en"/>
              <a:t>adjectives, words of threats, or anything devaluing.</a:t>
            </a:r>
            <a:endParaRPr/>
          </a:p>
          <a:p>
            <a:pPr indent="0" lvl="0" marL="0" rtl="0" algn="l">
              <a:spcBef>
                <a:spcPts val="1200"/>
              </a:spcBef>
              <a:spcAft>
                <a:spcPts val="0"/>
              </a:spcAft>
              <a:buNone/>
            </a:pPr>
            <a:r>
              <a:rPr lang="en"/>
              <a:t>With the ability to search and detect harmful behavior or patterns of bullying it becomes possible to stop cyberbullying and ban or warn those who are suspected of it.</a:t>
            </a:r>
            <a:endParaRPr/>
          </a:p>
          <a:p>
            <a:pPr indent="0" lvl="0" marL="0" rtl="0" algn="l">
              <a:spcBef>
                <a:spcPts val="1200"/>
              </a:spcBef>
              <a:spcAft>
                <a:spcPts val="1200"/>
              </a:spcAft>
              <a:buNone/>
            </a:pPr>
            <a:r>
              <a:rPr lang="en"/>
              <a:t>With data collection of all accounts a Classification of collected data was used with a SQL database queries and is compared to the classification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Mining and NLP</a:t>
            </a:r>
            <a:endParaRPr/>
          </a:p>
        </p:txBody>
      </p:sp>
      <p:sp>
        <p:nvSpPr>
          <p:cNvPr id="183" name="Google Shape;183;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marR="0" rtl="0" algn="l">
              <a:spcBef>
                <a:spcPts val="0"/>
              </a:spcBef>
              <a:spcAft>
                <a:spcPts val="0"/>
              </a:spcAft>
              <a:buNone/>
            </a:pPr>
            <a:r>
              <a:rPr lang="en" sz="1400">
                <a:latin typeface="Times New Roman"/>
                <a:ea typeface="Times New Roman"/>
                <a:cs typeface="Times New Roman"/>
                <a:sym typeface="Times New Roman"/>
              </a:rPr>
              <a:t>Text Mining is used in a multitude of devices and programs including, virtual assistants, Chat bots, Web search and Machine Translation. Computers are binary and with the Human language being diverse with complexities and ambiguities, text mining can make for a succession of letters so the document can make sense to the computer. </a:t>
            </a:r>
            <a:r>
              <a:rPr lang="en" sz="1500">
                <a:latin typeface="Times New Roman"/>
                <a:ea typeface="Times New Roman"/>
                <a:cs typeface="Times New Roman"/>
                <a:sym typeface="Times New Roman"/>
              </a:rPr>
              <a:t>Text mining can be split into 2 types of data, structured data where there's a structured format, a star rating system for example or a like and dislike button. And Unstructured data, where things like harmful messages, text reviews and relevant information.</a:t>
            </a:r>
            <a:endParaRPr sz="26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