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3" r:id="rId11"/>
    <p:sldId id="261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98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26" y="2733709"/>
            <a:ext cx="9006214" cy="1373070"/>
          </a:xfrm>
        </p:spPr>
        <p:txBody>
          <a:bodyPr/>
          <a:lstStyle/>
          <a:p>
            <a:pPr algn="ctr"/>
            <a:r>
              <a:rPr lang="id-ID" sz="4400" dirty="0"/>
              <a:t>Analisis Sentimen Aplikasi Go-Jek Menggunakan Metode SVM </a:t>
            </a:r>
            <a:r>
              <a:rPr lang="id-ID" sz="4400" dirty="0" smtClean="0"/>
              <a:t>dan NBC</a:t>
            </a:r>
            <a:endParaRPr lang="id-ID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 TRI ANJASMORO</a:t>
            </a:r>
          </a:p>
          <a:p>
            <a:r>
              <a:rPr lang="id-ID" dirty="0" smtClean="0"/>
              <a:t>161552019149984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396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Webscrapper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	pengambilan </a:t>
            </a:r>
            <a:r>
              <a:rPr lang="id-ID" dirty="0"/>
              <a:t>sebuah dokumen semi-terstruktur dari </a:t>
            </a:r>
            <a:r>
              <a:rPr lang="id-ID" b="1" dirty="0"/>
              <a:t>internet</a:t>
            </a:r>
            <a:r>
              <a:rPr lang="id-ID" dirty="0"/>
              <a:t>, umumnya berupa halaman-halaman </a:t>
            </a:r>
            <a:r>
              <a:rPr lang="id-ID" b="1" dirty="0"/>
              <a:t>web</a:t>
            </a:r>
            <a:r>
              <a:rPr lang="id-ID" dirty="0"/>
              <a:t> dalam bahasa markup seperti HTML atau XHTML, dan menganalisis dokumen tersebut untuk diambil data tertentu dari halaman tersebut.</a:t>
            </a:r>
          </a:p>
        </p:txBody>
      </p:sp>
    </p:spTree>
    <p:extLst>
      <p:ext uri="{BB962C8B-B14F-4D97-AF65-F5344CB8AC3E}">
        <p14:creationId xmlns:p14="http://schemas.microsoft.com/office/powerpoint/2010/main" val="185534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Pre-processing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id-ID" i="1" dirty="0"/>
              <a:t>Cleaning </a:t>
            </a:r>
            <a:r>
              <a:rPr lang="id-ID" dirty="0"/>
              <a:t>: digunakan untuk membersihkan komentar dari setiap tanda baca untuk menyederhanakan proses selanjutnya.</a:t>
            </a:r>
          </a:p>
          <a:p>
            <a:pPr lvl="0" algn="just"/>
            <a:r>
              <a:rPr lang="id-ID" i="1" dirty="0"/>
              <a:t>Case folding </a:t>
            </a:r>
            <a:r>
              <a:rPr lang="id-ID" dirty="0"/>
              <a:t>: mengubah semua huruf besar menjadi huruf kecil.</a:t>
            </a:r>
          </a:p>
          <a:p>
            <a:pPr lvl="0" algn="just"/>
            <a:r>
              <a:rPr lang="id-ID" i="1" dirty="0"/>
              <a:t>Stop word removal </a:t>
            </a:r>
            <a:r>
              <a:rPr lang="id-ID" dirty="0"/>
              <a:t>: digunakan untuk menghapus kata – kata yang tidak memiliki makna. </a:t>
            </a:r>
          </a:p>
          <a:p>
            <a:pPr lvl="0" algn="just"/>
            <a:r>
              <a:rPr lang="id-ID" i="1" dirty="0"/>
              <a:t>Tokenization </a:t>
            </a:r>
            <a:r>
              <a:rPr lang="id-ID" dirty="0"/>
              <a:t>: memisahkan kata berdasarkan spasi yang terdapat dalam kalimat.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019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Pembobotan kata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id-ID" dirty="0" smtClean="0"/>
                  <a:t>IDF (Inverse Document Frequency) merupakan sebuah perhitungan dari bagaimana term didistribusikan secara luas ada koleksi dokumen yang bersangkutan. Rumus idf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id-ID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id-ID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  <a:p>
                <a:pPr marL="457200" lvl="1" indent="0" algn="just">
                  <a:buNone/>
                </a:pPr>
                <a:r>
                  <a:rPr lang="id-ID" dirty="0"/>
                  <a:t>D = jumlah dokumen</a:t>
                </a:r>
              </a:p>
              <a:p>
                <a:pPr marL="457200" lvl="1" indent="0" algn="just">
                  <a:buNone/>
                </a:pPr>
                <a:r>
                  <a:rPr lang="id-ID" dirty="0"/>
                  <a:t>df = dokumen frekuensi</a:t>
                </a:r>
              </a:p>
              <a:p>
                <a:pPr algn="just"/>
                <a:r>
                  <a:rPr lang="id-ID" dirty="0"/>
                  <a:t>Term Frequency-Inverse Document Frequency (tf-idf) adalah hasil perkalian dari pembobotan term frequency dan  inverse document frequency  dari suatu  term.</a:t>
                </a:r>
              </a:p>
              <a:p>
                <a:pPr marL="457200" lvl="1" indent="0" algn="just">
                  <a:buNone/>
                </a:pPr>
                <a:r>
                  <a:rPr lang="id-ID" dirty="0" smtClean="0"/>
                  <a:t>				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smtClean="0"/>
                  <a:t> idf</a:t>
                </a:r>
              </a:p>
              <a:p>
                <a:pPr marL="457200" lvl="1" indent="0" algn="just">
                  <a:buNone/>
                </a:pPr>
                <a:r>
                  <a:rPr lang="id-ID" dirty="0" smtClean="0"/>
                  <a:t>Tf </a:t>
                </a:r>
                <a:r>
                  <a:rPr lang="id-ID" dirty="0"/>
                  <a:t>= term frekuensi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1" t="-3046" r="-824" b="-118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9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Pengambilan </a:t>
            </a:r>
            <a:r>
              <a:rPr lang="id-ID" dirty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	Data </a:t>
            </a:r>
            <a:r>
              <a:rPr lang="id-ID" dirty="0"/>
              <a:t>didapat dari Play store pada komentar aplikasi go-jek</a:t>
            </a:r>
            <a:r>
              <a:rPr lang="id-ID" dirty="0" smtClean="0"/>
              <a:t>. </a:t>
            </a:r>
            <a:r>
              <a:rPr lang="id-ID" dirty="0"/>
              <a:t>dataset yang digunakan diambil melalui Webscrapper dengan proses scrapping. Dataset yang diambil berupa file csv.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719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Validasi dan Evaluasi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	Validasi  </a:t>
            </a:r>
            <a:r>
              <a:rPr lang="id-ID" dirty="0"/>
              <a:t>yang  digunakan dalam penelitian  ini adalah  k-fold  cross  validation.  Dalam  k-fold  cross validation,  data  awal  dipartisi  secara  acak  menjadi sejumlah k  subset  (fold),  yaitu D1,  D2, …,  Dk,  yang masing-masingnya  berukuran  sama.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6058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30265" cy="38885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d-ID" dirty="0" smtClean="0"/>
              <a:t>	Transportasi </a:t>
            </a:r>
            <a:r>
              <a:rPr lang="id-ID" dirty="0"/>
              <a:t>digunakan oleh masyarakat untuk mempermudah aktifitas sehari – hari. Mulai dari aktifitas bekerja, sekolah, belanja, silaturahmi dan juga mengantar barang. </a:t>
            </a:r>
            <a:r>
              <a:rPr lang="id-ID" dirty="0"/>
              <a:t>Ketergantungan masyarakat terhadap ojek tidak diimbangi dengan palayanan yang kurang </a:t>
            </a:r>
            <a:r>
              <a:rPr lang="id-ID" dirty="0" smtClean="0"/>
              <a:t>memuaskan. </a:t>
            </a:r>
          </a:p>
          <a:p>
            <a:pPr marL="0" indent="0" algn="just">
              <a:buNone/>
            </a:pPr>
            <a:r>
              <a:rPr lang="id-ID" dirty="0"/>
              <a:t>	</a:t>
            </a:r>
            <a:r>
              <a:rPr lang="id-ID" dirty="0" smtClean="0"/>
              <a:t>Kemajuan </a:t>
            </a:r>
            <a:r>
              <a:rPr lang="id-ID" dirty="0"/>
              <a:t>teknologi dalam bidang transportasi memberi sebuah keuntungan bagi penumpang maupun tukang ojek. Go-Jek adalah pelopor Ojek online di </a:t>
            </a:r>
            <a:r>
              <a:rPr lang="id-ID" dirty="0" smtClean="0"/>
              <a:t>Indonesia. </a:t>
            </a:r>
          </a:p>
          <a:p>
            <a:pPr marL="0" indent="0" algn="just">
              <a:buNone/>
            </a:pPr>
            <a:r>
              <a:rPr lang="id-ID" dirty="0"/>
              <a:t>	</a:t>
            </a:r>
            <a:r>
              <a:rPr lang="id-ID" dirty="0" smtClean="0"/>
              <a:t>Pengguna </a:t>
            </a:r>
            <a:r>
              <a:rPr lang="id-ID" dirty="0"/>
              <a:t>jasa ojek online memberi pendapat dan opini melalui berbagai media. Salah satunya melalui ulasan google play</a:t>
            </a:r>
            <a:r>
              <a:rPr lang="id-ID" dirty="0" smtClean="0"/>
              <a:t>. </a:t>
            </a:r>
            <a:r>
              <a:rPr lang="id-ID" dirty="0"/>
              <a:t>komentar tekstual mampu bercerita lebih mendalam. Setelah beberapa bulan, mungkin ada lebih dari sepuluh ribu komentar tekstual dari aplikasi baru yang diluncurkan di </a:t>
            </a:r>
            <a:r>
              <a:rPr lang="id-ID" dirty="0" smtClean="0"/>
              <a:t>market. </a:t>
            </a:r>
            <a:r>
              <a:rPr lang="id-ID" dirty="0"/>
              <a:t>Berdasarkan penjelasan diatas yang ada, maka diperlukan sebuah solusi berupa analisis terhadap saran atau keluhan yang diterima oleh Go-Jek sehingga dapat diketahui informasi sentimen terhadap aplikasi </a:t>
            </a: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116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	Bagaimana </a:t>
            </a:r>
            <a:r>
              <a:rPr lang="id-ID" dirty="0"/>
              <a:t>tingkat akurasi metode Support Vektor Machine dan Naive Bases Classifier dalam mengklasifikasi sentimen kedalam kelas positif dan kelas negatif.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47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	Membangun </a:t>
            </a:r>
            <a:r>
              <a:rPr lang="id-ID" dirty="0"/>
              <a:t>suatu sistem yang dapat menghasilkan informasi tentang perbandingan metode Support Vektor Machine dan Naive Bases Classifier aplikasi Go-jek berdasarkan hasil sentiment analysis terhadap komentar yang terdapat pada google play.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974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id-ID" dirty="0"/>
              <a:t>Data sentimen mengenai aplikasi Go-jek diperoleh dari komentar aplikasi Go-Jek di playstore.</a:t>
            </a:r>
          </a:p>
          <a:p>
            <a:pPr lvl="0" algn="just"/>
            <a:r>
              <a:rPr lang="id-ID" dirty="0"/>
              <a:t>Data sentimen diklasifikasikan kedalam dua kelas yaitu positif dan negatif.</a:t>
            </a:r>
          </a:p>
          <a:p>
            <a:pPr lvl="0" algn="just"/>
            <a:r>
              <a:rPr lang="id-ID" dirty="0"/>
              <a:t>Metode yang digunakan adalah SVM dan NBC.</a:t>
            </a:r>
          </a:p>
          <a:p>
            <a:pPr lvl="0" algn="just"/>
            <a:r>
              <a:rPr lang="id-ID" dirty="0"/>
              <a:t>Sistem aplikasi ini berjalan diconsole python.</a:t>
            </a:r>
          </a:p>
          <a:p>
            <a:pPr algn="just"/>
            <a:r>
              <a:rPr lang="id-ID" dirty="0"/>
              <a:t>Bahasa yang digunakan adalah python.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643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Penelitian sebelumnya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M. Affandes, “Klasifikasi Keluhan Menggunakan Metode Support Vector Machine (SVM) (Studi Kasus : Akun Facebook Group iRaise Helpdesk),” hlm. 7, 2017.</a:t>
            </a:r>
          </a:p>
          <a:p>
            <a:pPr lvl="1" algn="just"/>
            <a:r>
              <a:rPr lang="id-ID" dirty="0" smtClean="0"/>
              <a:t>Objek = facebook group iRaise Helpdesk</a:t>
            </a:r>
          </a:p>
          <a:p>
            <a:pPr lvl="1" algn="just"/>
            <a:r>
              <a:rPr lang="id-ID" dirty="0" smtClean="0"/>
              <a:t>Data = 1040 data</a:t>
            </a:r>
          </a:p>
          <a:p>
            <a:pPr lvl="1" algn="just"/>
            <a:r>
              <a:rPr lang="id-ID" dirty="0" smtClean="0"/>
              <a:t>Akurasi = 95,67 %</a:t>
            </a:r>
          </a:p>
          <a:p>
            <a:pPr algn="just"/>
            <a:r>
              <a:rPr lang="id-ID" dirty="0"/>
              <a:t>D. G. Nugroho, Y. H. Chrisnanto, dan A. Wahana, “ANALISIS SENTIMEN PADA JASA OJEK ONLINE MENGGUNAKAN METODE NAÏVE BAYES,” hlm. 6, 2016.</a:t>
            </a:r>
          </a:p>
          <a:p>
            <a:pPr lvl="1" algn="just"/>
            <a:r>
              <a:rPr lang="id-ID" dirty="0" smtClean="0"/>
              <a:t>Objek </a:t>
            </a:r>
            <a:r>
              <a:rPr lang="id-ID" dirty="0"/>
              <a:t>= tweet </a:t>
            </a:r>
            <a:r>
              <a:rPr lang="id-ID" dirty="0" smtClean="0"/>
              <a:t>mention </a:t>
            </a:r>
            <a:r>
              <a:rPr lang="id-ID" dirty="0"/>
              <a:t>jasa ojek online di </a:t>
            </a:r>
            <a:r>
              <a:rPr lang="id-ID" dirty="0" smtClean="0"/>
              <a:t>Twitter</a:t>
            </a:r>
          </a:p>
          <a:p>
            <a:pPr lvl="1" algn="just"/>
            <a:r>
              <a:rPr lang="id-ID" dirty="0" smtClean="0"/>
              <a:t>Data </a:t>
            </a:r>
            <a:r>
              <a:rPr lang="id-ID" dirty="0"/>
              <a:t>= 800  data </a:t>
            </a:r>
            <a:r>
              <a:rPr lang="id-ID" dirty="0" smtClean="0"/>
              <a:t>tweet</a:t>
            </a:r>
          </a:p>
          <a:p>
            <a:pPr lvl="1" algn="just"/>
            <a:r>
              <a:rPr lang="id-ID" dirty="0" smtClean="0"/>
              <a:t>Akurasi </a:t>
            </a:r>
            <a:r>
              <a:rPr lang="id-ID" dirty="0"/>
              <a:t>= </a:t>
            </a:r>
            <a:r>
              <a:rPr lang="id-ID" dirty="0" smtClean="0"/>
              <a:t>80 </a:t>
            </a:r>
            <a:r>
              <a:rPr lang="id-ID" dirty="0" smtClean="0"/>
              <a:t>%</a:t>
            </a:r>
          </a:p>
          <a:p>
            <a:pPr marL="457200" lvl="1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72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SVM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	SVM </a:t>
            </a:r>
            <a:r>
              <a:rPr lang="id-ID" dirty="0"/>
              <a:t>adalah suatu teknik untuk melakukan prediksi, baik dalam kasus </a:t>
            </a:r>
            <a:r>
              <a:rPr lang="id-ID" dirty="0" smtClean="0"/>
              <a:t>klasifikasi. </a:t>
            </a:r>
            <a:r>
              <a:rPr lang="id-ID" dirty="0"/>
              <a:t>SVM memiliki prinsip dasar linier classifier yaitu kasus klasifikasi yang secara  linier  dapat </a:t>
            </a:r>
            <a:r>
              <a:rPr lang="id-ID" dirty="0" smtClean="0"/>
              <a:t>dipisahkan dengan </a:t>
            </a:r>
            <a:r>
              <a:rPr lang="id-ID" i="1" dirty="0" smtClean="0"/>
              <a:t>Hyperplane</a:t>
            </a:r>
            <a:r>
              <a:rPr lang="id-ID" dirty="0"/>
              <a:t>. Hyperplane merupakan generalisasi dari line / garis lurus (pada ruang 2D) atau plane / bidang datar (pada ruang 3D).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6937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NBC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 smtClean="0"/>
              <a:t>	Naïve </a:t>
            </a:r>
            <a:r>
              <a:rPr lang="id-ID" dirty="0"/>
              <a:t>bayes classifier  adalah penggolongan </a:t>
            </a:r>
            <a:r>
              <a:rPr lang="id-ID" dirty="0" smtClean="0"/>
              <a:t>menggunakan </a:t>
            </a:r>
            <a:r>
              <a:rPr lang="id-ID" dirty="0"/>
              <a:t> </a:t>
            </a:r>
            <a:r>
              <a:rPr lang="id-ID" dirty="0" smtClean="0"/>
              <a:t>probabilitas dan</a:t>
            </a:r>
            <a:r>
              <a:rPr lang="id-ID" dirty="0" smtClean="0"/>
              <a:t> </a:t>
            </a:r>
            <a:r>
              <a:rPr lang="id-ID" dirty="0"/>
              <a:t>statistik sederhana berdasarkan teorema  bayes yang mengasumsikan bahwa keberadaan atau ketiadaan dari suatu kelas dengan fitur lainnya (Lorosae, dkk. 2018</a:t>
            </a:r>
            <a:r>
              <a:rPr lang="id-ID" dirty="0" smtClean="0"/>
              <a:t>)</a:t>
            </a:r>
          </a:p>
          <a:p>
            <a:pPr marL="0" indent="0" algn="just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94862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	Python </a:t>
            </a:r>
            <a:r>
              <a:rPr lang="id-ID" dirty="0"/>
              <a:t>merupakan bahasa pemrograman tingkat tinggi. Hal ini disebabkan </a:t>
            </a:r>
            <a:r>
              <a:rPr lang="id-ID" dirty="0" smtClean="0"/>
              <a:t>karena </a:t>
            </a:r>
            <a:r>
              <a:rPr lang="id-ID" dirty="0"/>
              <a:t>kode yang dituliskan akan di compile menjadi byte code dan dieksekusi sehingga Python cocok digunakan untuk scripting language, aplikasi web dan lain </a:t>
            </a:r>
            <a:r>
              <a:rPr lang="id-ID" dirty="0" smtClean="0"/>
              <a:t>sebagainya.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57389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369</TotalTime>
  <Words>179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Trebuchet MS</vt:lpstr>
      <vt:lpstr>Berlin</vt:lpstr>
      <vt:lpstr>Analisis Sentimen Aplikasi Go-Jek Menggunakan Metode SVM dan NBC</vt:lpstr>
      <vt:lpstr>Pendahuluan </vt:lpstr>
      <vt:lpstr>Rumusan masalah</vt:lpstr>
      <vt:lpstr>Tujuan penelitian</vt:lpstr>
      <vt:lpstr>Batasan masalah</vt:lpstr>
      <vt:lpstr>Penelitian sebelumnya</vt:lpstr>
      <vt:lpstr>SVM </vt:lpstr>
      <vt:lpstr>NBC</vt:lpstr>
      <vt:lpstr>Python</vt:lpstr>
      <vt:lpstr>Webscrapper </vt:lpstr>
      <vt:lpstr>Pre-processing</vt:lpstr>
      <vt:lpstr>Pembobotan kata</vt:lpstr>
      <vt:lpstr>Pengambilan Data</vt:lpstr>
      <vt:lpstr>Validasi dan Evaluasi</vt:lpstr>
    </vt:vector>
  </TitlesOfParts>
  <Company>anjasmoro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Sentimen  Aplikasi GO-Jek</dc:title>
  <dc:creator>anjas</dc:creator>
  <cp:lastModifiedBy>anjas</cp:lastModifiedBy>
  <cp:revision>24</cp:revision>
  <dcterms:created xsi:type="dcterms:W3CDTF">2020-01-11T08:31:20Z</dcterms:created>
  <dcterms:modified xsi:type="dcterms:W3CDTF">2020-01-16T06:17:47Z</dcterms:modified>
</cp:coreProperties>
</file>