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10287000" cx="18288000"/>
  <p:notesSz cx="6858000" cy="9144000"/>
  <p:embeddedFontLst>
    <p:embeddedFont>
      <p:font typeface="Yeseva One"/>
      <p:regular r:id="rId19"/>
    </p:embeddedFont>
    <p:embeddedFont>
      <p:font typeface="Libre Baskerville"/>
      <p:regular r:id="rId20"/>
      <p:bold r:id="rId21"/>
      <p: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ibreBaskerville-regular.fntdata"/><Relationship Id="rId11" Type="http://schemas.openxmlformats.org/officeDocument/2006/relationships/slide" Target="slides/slide6.xml"/><Relationship Id="rId22" Type="http://schemas.openxmlformats.org/officeDocument/2006/relationships/font" Target="fonts/LibreBaskerville-italic.fntdata"/><Relationship Id="rId10" Type="http://schemas.openxmlformats.org/officeDocument/2006/relationships/slide" Target="slides/slide5.xml"/><Relationship Id="rId21" Type="http://schemas.openxmlformats.org/officeDocument/2006/relationships/font" Target="fonts/LibreBaskerville-bold.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YesevaOne-regular.fntdata"/><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31e6db05c49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g31e6db05c49_0_5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31e6db05c49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g31e6db05c49_0_6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31e6db05c49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g31e6db05c49_0_7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31e6db05c49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g31e6db05c49_0_8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31e6db05c49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g31e6db05c49_0_2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31e6db05c49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g31e6db05c49_0_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 name="Shape 11"/>
        <p:cNvGrpSpPr/>
        <p:nvPr/>
      </p:nvGrpSpPr>
      <p:grpSpPr>
        <a:xfrm>
          <a:off x="0" y="0"/>
          <a:ext cx="0" cy="0"/>
          <a:chOff x="0" y="0"/>
          <a:chExt cx="0" cy="0"/>
        </a:xfrm>
      </p:grpSpPr>
      <p:sp>
        <p:nvSpPr>
          <p:cNvPr id="12" name="Google Shape;12;p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 name="Google Shape;13;p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 name="Google Shape;14;p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1"/>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1" name="Google Shape;71;p1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2"/>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7" name="Google Shape;77;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3"/>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3"/>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8" name="Google Shape;18;p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 name="Google Shape;24;p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5"/>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5"/>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0" name="Google Shape;30;p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6"/>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6" name="Google Shape;36;p6"/>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7" name="Google Shape;37;p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7"/>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3" name="Google Shape;43;p7"/>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4" name="Google Shape;44;p7"/>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5" name="Google Shape;45;p7"/>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6" name="Google Shape;46;p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9"/>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57" name="Google Shape;57;p9"/>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58" name="Google Shape;58;p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0"/>
          <p:cNvSpPr/>
          <p:nvPr>
            <p:ph idx="2" type="pic"/>
          </p:nvPr>
        </p:nvSpPr>
        <p:spPr>
          <a:xfrm>
            <a:off x="1792288" y="612775"/>
            <a:ext cx="5486400" cy="4114800"/>
          </a:xfrm>
          <a:prstGeom prst="rect">
            <a:avLst/>
          </a:prstGeom>
          <a:noFill/>
          <a:ln>
            <a:noFill/>
          </a:ln>
        </p:spPr>
      </p:sp>
      <p:sp>
        <p:nvSpPr>
          <p:cNvPr id="64" name="Google Shape;64;p10"/>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5" name="Google Shape;65;p1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5.png"/><Relationship Id="rId6"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5.png"/><Relationship Id="rId6"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5.png"/><Relationship Id="rId6"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5.png"/><Relationship Id="rId6" Type="http://schemas.openxmlformats.org/officeDocument/2006/relationships/image" Target="../media/image7.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5.png"/><Relationship Id="rId6" Type="http://schemas.openxmlformats.org/officeDocument/2006/relationships/image" Target="../media/image8.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5.png"/><Relationship Id="rId6" Type="http://schemas.openxmlformats.org/officeDocument/2006/relationships/image" Target="../media/image9.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5.png"/><Relationship Id="rId6" Type="http://schemas.openxmlformats.org/officeDocument/2006/relationships/image" Target="../media/image10.png"/><Relationship Id="rId7"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5.png"/><Relationship Id="rId6"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AD5D1"/>
        </a:solidFill>
      </p:bgPr>
    </p:bg>
    <p:spTree>
      <p:nvGrpSpPr>
        <p:cNvPr id="83" name="Shape 83"/>
        <p:cNvGrpSpPr/>
        <p:nvPr/>
      </p:nvGrpSpPr>
      <p:grpSpPr>
        <a:xfrm>
          <a:off x="0" y="0"/>
          <a:ext cx="0" cy="0"/>
          <a:chOff x="0" y="0"/>
          <a:chExt cx="0" cy="0"/>
        </a:xfrm>
      </p:grpSpPr>
      <p:sp>
        <p:nvSpPr>
          <p:cNvPr id="84" name="Google Shape;84;p13"/>
          <p:cNvSpPr txBox="1"/>
          <p:nvPr/>
        </p:nvSpPr>
        <p:spPr>
          <a:xfrm>
            <a:off x="3283182" y="3632200"/>
            <a:ext cx="11721600" cy="38481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rPr lang="en-US" sz="12500">
                <a:latin typeface="Yeseva One"/>
                <a:ea typeface="Yeseva One"/>
                <a:cs typeface="Yeseva One"/>
                <a:sym typeface="Yeseva One"/>
              </a:rPr>
              <a:t>CSCI 1070 Final Project</a:t>
            </a:r>
            <a:endParaRPr/>
          </a:p>
        </p:txBody>
      </p:sp>
      <p:sp>
        <p:nvSpPr>
          <p:cNvPr id="85" name="Google Shape;85;p13"/>
          <p:cNvSpPr/>
          <p:nvPr/>
        </p:nvSpPr>
        <p:spPr>
          <a:xfrm>
            <a:off x="12610204" y="-571500"/>
            <a:ext cx="6626483" cy="5715000"/>
          </a:xfrm>
          <a:custGeom>
            <a:rect b="b" l="l" r="r" t="t"/>
            <a:pathLst>
              <a:path extrusionOk="0" h="5715000" w="6626483">
                <a:moveTo>
                  <a:pt x="0" y="0"/>
                </a:moveTo>
                <a:lnTo>
                  <a:pt x="6626483" y="0"/>
                </a:lnTo>
                <a:lnTo>
                  <a:pt x="6626483" y="5715000"/>
                </a:lnTo>
                <a:lnTo>
                  <a:pt x="0" y="5715000"/>
                </a:lnTo>
                <a:lnTo>
                  <a:pt x="0" y="0"/>
                </a:lnTo>
                <a:close/>
              </a:path>
            </a:pathLst>
          </a:custGeom>
          <a:blipFill rotWithShape="1">
            <a:blip r:embed="rId3">
              <a:alphaModFix/>
            </a:blip>
            <a:stretch>
              <a:fillRect b="0" l="0" r="0" t="0"/>
            </a:stretch>
          </a:blipFill>
          <a:ln>
            <a:noFill/>
          </a:ln>
        </p:spPr>
      </p:sp>
      <p:sp>
        <p:nvSpPr>
          <p:cNvPr id="86" name="Google Shape;86;p13"/>
          <p:cNvSpPr/>
          <p:nvPr/>
        </p:nvSpPr>
        <p:spPr>
          <a:xfrm rot="-1266137">
            <a:off x="-1277219" y="5897732"/>
            <a:ext cx="5210769" cy="6721137"/>
          </a:xfrm>
          <a:custGeom>
            <a:rect b="b" l="l" r="r" t="t"/>
            <a:pathLst>
              <a:path extrusionOk="0" h="6721137" w="5210769">
                <a:moveTo>
                  <a:pt x="0" y="0"/>
                </a:moveTo>
                <a:lnTo>
                  <a:pt x="5210769" y="0"/>
                </a:lnTo>
                <a:lnTo>
                  <a:pt x="5210769" y="6721136"/>
                </a:lnTo>
                <a:lnTo>
                  <a:pt x="0" y="6721136"/>
                </a:lnTo>
                <a:lnTo>
                  <a:pt x="0" y="0"/>
                </a:lnTo>
                <a:close/>
              </a:path>
            </a:pathLst>
          </a:custGeom>
          <a:blipFill rotWithShape="1">
            <a:blip r:embed="rId4">
              <a:alphaModFix/>
            </a:blip>
            <a:stretch>
              <a:fillRect b="0" l="0" r="0" t="0"/>
            </a:stretch>
          </a:blipFill>
          <a:ln>
            <a:noFill/>
          </a:ln>
        </p:spPr>
      </p:sp>
      <p:sp>
        <p:nvSpPr>
          <p:cNvPr id="87" name="Google Shape;87;p13"/>
          <p:cNvSpPr/>
          <p:nvPr/>
        </p:nvSpPr>
        <p:spPr>
          <a:xfrm rot="-5569636">
            <a:off x="779619" y="-2269556"/>
            <a:ext cx="4096053" cy="7060062"/>
          </a:xfrm>
          <a:custGeom>
            <a:rect b="b" l="l" r="r" t="t"/>
            <a:pathLst>
              <a:path extrusionOk="0" h="7060062" w="4096053">
                <a:moveTo>
                  <a:pt x="0" y="0"/>
                </a:moveTo>
                <a:lnTo>
                  <a:pt x="4096053" y="0"/>
                </a:lnTo>
                <a:lnTo>
                  <a:pt x="4096053" y="7060062"/>
                </a:lnTo>
                <a:lnTo>
                  <a:pt x="0" y="7060062"/>
                </a:lnTo>
                <a:lnTo>
                  <a:pt x="0" y="0"/>
                </a:lnTo>
                <a:close/>
              </a:path>
            </a:pathLst>
          </a:custGeom>
          <a:blipFill rotWithShape="1">
            <a:blip r:embed="rId5">
              <a:alphaModFix/>
            </a:blip>
            <a:stretch>
              <a:fillRect b="0" l="0" r="0" t="0"/>
            </a:stretch>
          </a:blipFill>
          <a:ln>
            <a:noFill/>
          </a:ln>
        </p:spPr>
      </p:sp>
      <p:sp>
        <p:nvSpPr>
          <p:cNvPr id="88" name="Google Shape;88;p13"/>
          <p:cNvSpPr txBox="1"/>
          <p:nvPr/>
        </p:nvSpPr>
        <p:spPr>
          <a:xfrm>
            <a:off x="3283182" y="1089025"/>
            <a:ext cx="11721600" cy="2154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t/>
            </a:r>
            <a:endParaRPr/>
          </a:p>
        </p:txBody>
      </p:sp>
      <p:sp>
        <p:nvSpPr>
          <p:cNvPr id="89" name="Google Shape;89;p13"/>
          <p:cNvSpPr/>
          <p:nvPr/>
        </p:nvSpPr>
        <p:spPr>
          <a:xfrm rot="-3755510">
            <a:off x="14637629" y="5499669"/>
            <a:ext cx="4096053" cy="7060062"/>
          </a:xfrm>
          <a:custGeom>
            <a:rect b="b" l="l" r="r" t="t"/>
            <a:pathLst>
              <a:path extrusionOk="0" h="7060062" w="4096053">
                <a:moveTo>
                  <a:pt x="0" y="0"/>
                </a:moveTo>
                <a:lnTo>
                  <a:pt x="4096053" y="0"/>
                </a:lnTo>
                <a:lnTo>
                  <a:pt x="4096053" y="7060062"/>
                </a:lnTo>
                <a:lnTo>
                  <a:pt x="0" y="7060062"/>
                </a:lnTo>
                <a:lnTo>
                  <a:pt x="0" y="0"/>
                </a:lnTo>
                <a:close/>
              </a:path>
            </a:pathLst>
          </a:custGeom>
          <a:blipFill rotWithShape="1">
            <a:blip r:embed="rId5">
              <a:alphaModFix/>
            </a:blip>
            <a:stretch>
              <a:fillRect b="0" l="0" r="0" t="0"/>
            </a:stretch>
          </a:blipFill>
          <a:ln>
            <a:noFill/>
          </a:ln>
        </p:spPr>
      </p:sp>
      <p:sp>
        <p:nvSpPr>
          <p:cNvPr id="90" name="Google Shape;90;p13"/>
          <p:cNvSpPr txBox="1"/>
          <p:nvPr/>
        </p:nvSpPr>
        <p:spPr>
          <a:xfrm>
            <a:off x="7042775" y="7888650"/>
            <a:ext cx="7131600" cy="21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3200">
                <a:solidFill>
                  <a:schemeClr val="dk1"/>
                </a:solidFill>
                <a:latin typeface="Calibri"/>
                <a:ea typeface="Calibri"/>
                <a:cs typeface="Calibri"/>
                <a:sym typeface="Calibri"/>
              </a:rPr>
              <a:t>By Marilena Triantafylli</a:t>
            </a:r>
            <a:endParaRPr sz="32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AD5D1"/>
        </a:solidFill>
      </p:bgPr>
    </p:bg>
    <p:spTree>
      <p:nvGrpSpPr>
        <p:cNvPr id="216" name="Shape 216"/>
        <p:cNvGrpSpPr/>
        <p:nvPr/>
      </p:nvGrpSpPr>
      <p:grpSpPr>
        <a:xfrm>
          <a:off x="0" y="0"/>
          <a:ext cx="0" cy="0"/>
          <a:chOff x="0" y="0"/>
          <a:chExt cx="0" cy="0"/>
        </a:xfrm>
      </p:grpSpPr>
      <p:sp>
        <p:nvSpPr>
          <p:cNvPr id="217" name="Google Shape;217;p22"/>
          <p:cNvSpPr/>
          <p:nvPr/>
        </p:nvSpPr>
        <p:spPr>
          <a:xfrm>
            <a:off x="12610204" y="-571500"/>
            <a:ext cx="6626483" cy="5715000"/>
          </a:xfrm>
          <a:custGeom>
            <a:rect b="b" l="l" r="r" t="t"/>
            <a:pathLst>
              <a:path extrusionOk="0" h="5715000" w="6626483">
                <a:moveTo>
                  <a:pt x="0" y="0"/>
                </a:moveTo>
                <a:lnTo>
                  <a:pt x="6626483" y="0"/>
                </a:lnTo>
                <a:lnTo>
                  <a:pt x="6626483" y="5715000"/>
                </a:lnTo>
                <a:lnTo>
                  <a:pt x="0" y="5715000"/>
                </a:lnTo>
                <a:lnTo>
                  <a:pt x="0" y="0"/>
                </a:lnTo>
                <a:close/>
              </a:path>
            </a:pathLst>
          </a:custGeom>
          <a:blipFill rotWithShape="1">
            <a:blip r:embed="rId3">
              <a:alphaModFix/>
            </a:blip>
            <a:stretch>
              <a:fillRect b="0" l="0" r="0" t="0"/>
            </a:stretch>
          </a:blipFill>
          <a:ln>
            <a:noFill/>
          </a:ln>
        </p:spPr>
      </p:sp>
      <p:sp>
        <p:nvSpPr>
          <p:cNvPr id="218" name="Google Shape;218;p22"/>
          <p:cNvSpPr/>
          <p:nvPr/>
        </p:nvSpPr>
        <p:spPr>
          <a:xfrm rot="-1266572">
            <a:off x="-1277378" y="5897763"/>
            <a:ext cx="5208570" cy="6718301"/>
          </a:xfrm>
          <a:custGeom>
            <a:rect b="b" l="l" r="r" t="t"/>
            <a:pathLst>
              <a:path extrusionOk="0" h="6721137" w="5210769">
                <a:moveTo>
                  <a:pt x="0" y="0"/>
                </a:moveTo>
                <a:lnTo>
                  <a:pt x="5210769" y="0"/>
                </a:lnTo>
                <a:lnTo>
                  <a:pt x="5210769" y="6721136"/>
                </a:lnTo>
                <a:lnTo>
                  <a:pt x="0" y="6721136"/>
                </a:lnTo>
                <a:lnTo>
                  <a:pt x="0" y="0"/>
                </a:lnTo>
                <a:close/>
              </a:path>
            </a:pathLst>
          </a:custGeom>
          <a:blipFill rotWithShape="1">
            <a:blip r:embed="rId4">
              <a:alphaModFix/>
            </a:blip>
            <a:stretch>
              <a:fillRect b="0" l="0" r="0" t="0"/>
            </a:stretch>
          </a:blipFill>
          <a:ln>
            <a:noFill/>
          </a:ln>
        </p:spPr>
      </p:sp>
      <p:sp>
        <p:nvSpPr>
          <p:cNvPr id="219" name="Google Shape;219;p22"/>
          <p:cNvSpPr/>
          <p:nvPr/>
        </p:nvSpPr>
        <p:spPr>
          <a:xfrm rot="-5571744">
            <a:off x="902075" y="-2273966"/>
            <a:ext cx="4101170" cy="7068882"/>
          </a:xfrm>
          <a:custGeom>
            <a:rect b="b" l="l" r="r" t="t"/>
            <a:pathLst>
              <a:path extrusionOk="0" h="7060062" w="4096053">
                <a:moveTo>
                  <a:pt x="0" y="0"/>
                </a:moveTo>
                <a:lnTo>
                  <a:pt x="4096053" y="0"/>
                </a:lnTo>
                <a:lnTo>
                  <a:pt x="4096053" y="7060062"/>
                </a:lnTo>
                <a:lnTo>
                  <a:pt x="0" y="7060062"/>
                </a:lnTo>
                <a:lnTo>
                  <a:pt x="0" y="0"/>
                </a:lnTo>
                <a:close/>
              </a:path>
            </a:pathLst>
          </a:custGeom>
          <a:blipFill rotWithShape="1">
            <a:blip r:embed="rId5">
              <a:alphaModFix/>
            </a:blip>
            <a:stretch>
              <a:fillRect b="0" l="0" r="0" t="0"/>
            </a:stretch>
          </a:blipFill>
          <a:ln>
            <a:noFill/>
          </a:ln>
        </p:spPr>
      </p:sp>
      <p:sp>
        <p:nvSpPr>
          <p:cNvPr id="220" name="Google Shape;220;p22"/>
          <p:cNvSpPr/>
          <p:nvPr/>
        </p:nvSpPr>
        <p:spPr>
          <a:xfrm rot="-3756111">
            <a:off x="14636841" y="5500342"/>
            <a:ext cx="4094529" cy="7057436"/>
          </a:xfrm>
          <a:custGeom>
            <a:rect b="b" l="l" r="r" t="t"/>
            <a:pathLst>
              <a:path extrusionOk="0" h="7060062" w="4096053">
                <a:moveTo>
                  <a:pt x="0" y="0"/>
                </a:moveTo>
                <a:lnTo>
                  <a:pt x="4096053" y="0"/>
                </a:lnTo>
                <a:lnTo>
                  <a:pt x="4096053" y="7060062"/>
                </a:lnTo>
                <a:lnTo>
                  <a:pt x="0" y="7060062"/>
                </a:lnTo>
                <a:lnTo>
                  <a:pt x="0" y="0"/>
                </a:lnTo>
                <a:close/>
              </a:path>
            </a:pathLst>
          </a:custGeom>
          <a:blipFill rotWithShape="1">
            <a:blip r:embed="rId5">
              <a:alphaModFix/>
            </a:blip>
            <a:stretch>
              <a:fillRect b="0" l="0" r="0" t="0"/>
            </a:stretch>
          </a:blipFill>
          <a:ln>
            <a:noFill/>
          </a:ln>
        </p:spPr>
      </p:sp>
      <p:sp>
        <p:nvSpPr>
          <p:cNvPr id="221" name="Google Shape;221;p22"/>
          <p:cNvSpPr txBox="1"/>
          <p:nvPr/>
        </p:nvSpPr>
        <p:spPr>
          <a:xfrm>
            <a:off x="3149275" y="563119"/>
            <a:ext cx="11696400" cy="13947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rPr lang="en-US" sz="9060">
                <a:latin typeface="Yeseva One"/>
                <a:ea typeface="Yeseva One"/>
                <a:cs typeface="Yeseva One"/>
                <a:sym typeface="Yeseva One"/>
              </a:rPr>
              <a:t>Charts and Tables</a:t>
            </a:r>
            <a:endParaRPr/>
          </a:p>
        </p:txBody>
      </p:sp>
      <p:sp>
        <p:nvSpPr>
          <p:cNvPr id="222" name="Google Shape;222;p22"/>
          <p:cNvSpPr txBox="1"/>
          <p:nvPr/>
        </p:nvSpPr>
        <p:spPr>
          <a:xfrm>
            <a:off x="12120423" y="4678531"/>
            <a:ext cx="4852200" cy="215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t/>
            </a:r>
            <a:endParaRPr/>
          </a:p>
        </p:txBody>
      </p:sp>
      <p:sp>
        <p:nvSpPr>
          <p:cNvPr id="223" name="Google Shape;223;p22"/>
          <p:cNvSpPr txBox="1"/>
          <p:nvPr/>
        </p:nvSpPr>
        <p:spPr>
          <a:xfrm>
            <a:off x="464050" y="2246925"/>
            <a:ext cx="5990100" cy="1953900"/>
          </a:xfrm>
          <a:prstGeom prst="rect">
            <a:avLst/>
          </a:prstGeom>
          <a:noFill/>
          <a:ln>
            <a:noFill/>
          </a:ln>
        </p:spPr>
        <p:txBody>
          <a:bodyPr anchorCtr="0" anchor="t" bIns="91425" lIns="91425" spcFirstLastPara="1" rIns="91425" wrap="square" tIns="91425">
            <a:noAutofit/>
          </a:bodyPr>
          <a:lstStyle/>
          <a:p>
            <a:pPr indent="-431800" lvl="0" marL="457200" rtl="0" algn="l">
              <a:spcBef>
                <a:spcPts val="0"/>
              </a:spcBef>
              <a:spcAft>
                <a:spcPts val="0"/>
              </a:spcAft>
              <a:buClr>
                <a:schemeClr val="dk1"/>
              </a:buClr>
              <a:buSzPts val="3200"/>
              <a:buFont typeface="Calibri"/>
              <a:buChar char="❖"/>
            </a:pPr>
            <a:r>
              <a:rPr lang="en-US" sz="3200">
                <a:solidFill>
                  <a:schemeClr val="dk1"/>
                </a:solidFill>
                <a:latin typeface="Calibri"/>
                <a:ea typeface="Calibri"/>
                <a:cs typeface="Calibri"/>
                <a:sym typeface="Calibri"/>
              </a:rPr>
              <a:t>This reveals a general positive correlation among BN2 </a:t>
            </a:r>
            <a:r>
              <a:rPr lang="en-US" sz="3200">
                <a:solidFill>
                  <a:schemeClr val="dk1"/>
                </a:solidFill>
                <a:latin typeface="Calibri"/>
                <a:ea typeface="Calibri"/>
                <a:cs typeface="Calibri"/>
                <a:sym typeface="Calibri"/>
              </a:rPr>
              <a:t>Duration</a:t>
            </a:r>
            <a:r>
              <a:rPr lang="en-US" sz="3200">
                <a:solidFill>
                  <a:schemeClr val="dk1"/>
                </a:solidFill>
                <a:latin typeface="Calibri"/>
                <a:ea typeface="Calibri"/>
                <a:cs typeface="Calibri"/>
                <a:sym typeface="Calibri"/>
              </a:rPr>
              <a:t> and the BN2 mean voltage, which was expected by the previous coefficient table. </a:t>
            </a:r>
            <a:endParaRPr sz="3200">
              <a:solidFill>
                <a:schemeClr val="dk1"/>
              </a:solidFill>
              <a:latin typeface="Calibri"/>
              <a:ea typeface="Calibri"/>
              <a:cs typeface="Calibri"/>
              <a:sym typeface="Calibri"/>
            </a:endParaRPr>
          </a:p>
          <a:p>
            <a:pPr indent="-431800" lvl="0" marL="457200" rtl="0" algn="l">
              <a:spcBef>
                <a:spcPts val="0"/>
              </a:spcBef>
              <a:spcAft>
                <a:spcPts val="0"/>
              </a:spcAft>
              <a:buClr>
                <a:schemeClr val="dk1"/>
              </a:buClr>
              <a:buSzPts val="3200"/>
              <a:buFont typeface="Calibri"/>
              <a:buChar char="❖"/>
            </a:pPr>
            <a:r>
              <a:rPr lang="en-US" sz="3200" u="sng">
                <a:solidFill>
                  <a:schemeClr val="dk1"/>
                </a:solidFill>
                <a:latin typeface="Calibri"/>
                <a:ea typeface="Calibri"/>
                <a:cs typeface="Calibri"/>
                <a:sym typeface="Calibri"/>
              </a:rPr>
              <a:t>Fresh Food</a:t>
            </a:r>
            <a:r>
              <a:rPr lang="en-US" sz="3200">
                <a:solidFill>
                  <a:schemeClr val="dk1"/>
                </a:solidFill>
                <a:latin typeface="Calibri"/>
                <a:ea typeface="Calibri"/>
                <a:cs typeface="Calibri"/>
                <a:sym typeface="Calibri"/>
              </a:rPr>
              <a:t>: spread across the whole plot and has a 3-9 range</a:t>
            </a:r>
            <a:endParaRPr sz="3200">
              <a:solidFill>
                <a:schemeClr val="dk1"/>
              </a:solidFill>
              <a:latin typeface="Calibri"/>
              <a:ea typeface="Calibri"/>
              <a:cs typeface="Calibri"/>
              <a:sym typeface="Calibri"/>
            </a:endParaRPr>
          </a:p>
          <a:p>
            <a:pPr indent="-431800" lvl="1" marL="914400" rtl="0" algn="l">
              <a:spcBef>
                <a:spcPts val="0"/>
              </a:spcBef>
              <a:spcAft>
                <a:spcPts val="0"/>
              </a:spcAft>
              <a:buClr>
                <a:schemeClr val="dk1"/>
              </a:buClr>
              <a:buSzPts val="3200"/>
              <a:buFont typeface="Calibri"/>
              <a:buChar char="➢"/>
            </a:pPr>
            <a:r>
              <a:rPr lang="en-US" sz="3200">
                <a:solidFill>
                  <a:schemeClr val="dk1"/>
                </a:solidFill>
                <a:latin typeface="Calibri"/>
                <a:ea typeface="Calibri"/>
                <a:cs typeface="Calibri"/>
                <a:sym typeface="Calibri"/>
              </a:rPr>
              <a:t>responses vary, the highest the voltage, usually the higher the duration.</a:t>
            </a:r>
            <a:endParaRPr sz="3200">
              <a:solidFill>
                <a:schemeClr val="dk1"/>
              </a:solidFill>
              <a:latin typeface="Calibri"/>
              <a:ea typeface="Calibri"/>
              <a:cs typeface="Calibri"/>
              <a:sym typeface="Calibri"/>
            </a:endParaRPr>
          </a:p>
          <a:p>
            <a:pPr indent="-431800" lvl="0" marL="457200" rtl="0" algn="l">
              <a:spcBef>
                <a:spcPts val="0"/>
              </a:spcBef>
              <a:spcAft>
                <a:spcPts val="0"/>
              </a:spcAft>
              <a:buClr>
                <a:schemeClr val="dk1"/>
              </a:buClr>
              <a:buSzPts val="3200"/>
              <a:buFont typeface="Calibri"/>
              <a:buChar char="❖"/>
            </a:pPr>
            <a:r>
              <a:rPr lang="en-US" sz="3200" u="sng">
                <a:solidFill>
                  <a:schemeClr val="dk1"/>
                </a:solidFill>
                <a:latin typeface="Calibri"/>
                <a:ea typeface="Calibri"/>
                <a:cs typeface="Calibri"/>
                <a:sym typeface="Calibri"/>
              </a:rPr>
              <a:t>Regular nori:</a:t>
            </a:r>
            <a:r>
              <a:rPr lang="en-US" sz="3200">
                <a:solidFill>
                  <a:schemeClr val="dk1"/>
                </a:solidFill>
                <a:latin typeface="Calibri"/>
                <a:ea typeface="Calibri"/>
                <a:cs typeface="Calibri"/>
                <a:sym typeface="Calibri"/>
              </a:rPr>
              <a:t> centered in the left down area of the plot.</a:t>
            </a:r>
            <a:endParaRPr sz="3200">
              <a:solidFill>
                <a:schemeClr val="dk1"/>
              </a:solidFill>
              <a:latin typeface="Calibri"/>
              <a:ea typeface="Calibri"/>
              <a:cs typeface="Calibri"/>
              <a:sym typeface="Calibri"/>
            </a:endParaRPr>
          </a:p>
          <a:p>
            <a:pPr indent="-431800" lvl="1" marL="914400" rtl="0" algn="l">
              <a:spcBef>
                <a:spcPts val="0"/>
              </a:spcBef>
              <a:spcAft>
                <a:spcPts val="0"/>
              </a:spcAft>
              <a:buClr>
                <a:schemeClr val="dk1"/>
              </a:buClr>
              <a:buSzPts val="3200"/>
              <a:buFont typeface="Calibri"/>
              <a:buChar char="➢"/>
            </a:pPr>
            <a:r>
              <a:rPr lang="en-US" sz="3200">
                <a:solidFill>
                  <a:schemeClr val="dk1"/>
                </a:solidFill>
                <a:latin typeface="Calibri"/>
                <a:ea typeface="Calibri"/>
                <a:cs typeface="Calibri"/>
                <a:sym typeface="Calibri"/>
              </a:rPr>
              <a:t>indicated that buccal nerve response is weak and short</a:t>
            </a:r>
            <a:endParaRPr sz="3200">
              <a:solidFill>
                <a:schemeClr val="dk1"/>
              </a:solidFill>
              <a:latin typeface="Calibri"/>
              <a:ea typeface="Calibri"/>
              <a:cs typeface="Calibri"/>
              <a:sym typeface="Calibri"/>
            </a:endParaRPr>
          </a:p>
          <a:p>
            <a:pPr indent="0" lvl="0" marL="0" rtl="0" algn="l">
              <a:spcBef>
                <a:spcPts val="0"/>
              </a:spcBef>
              <a:spcAft>
                <a:spcPts val="0"/>
              </a:spcAft>
              <a:buNone/>
            </a:pPr>
            <a:r>
              <a:t/>
            </a:r>
            <a:endParaRPr sz="3200">
              <a:solidFill>
                <a:schemeClr val="dk1"/>
              </a:solidFill>
              <a:latin typeface="Calibri"/>
              <a:ea typeface="Calibri"/>
              <a:cs typeface="Calibri"/>
              <a:sym typeface="Calibri"/>
            </a:endParaRPr>
          </a:p>
          <a:p>
            <a:pPr indent="0" lvl="0" marL="0" rtl="0" algn="l">
              <a:spcBef>
                <a:spcPts val="0"/>
              </a:spcBef>
              <a:spcAft>
                <a:spcPts val="0"/>
              </a:spcAft>
              <a:buNone/>
            </a:pPr>
            <a:r>
              <a:t/>
            </a:r>
            <a:endParaRPr sz="3200">
              <a:solidFill>
                <a:schemeClr val="dk1"/>
              </a:solidFill>
              <a:latin typeface="Calibri"/>
              <a:ea typeface="Calibri"/>
              <a:cs typeface="Calibri"/>
              <a:sym typeface="Calibri"/>
            </a:endParaRPr>
          </a:p>
          <a:p>
            <a:pPr indent="0" lvl="0" marL="457200" rtl="0" algn="l">
              <a:spcBef>
                <a:spcPts val="0"/>
              </a:spcBef>
              <a:spcAft>
                <a:spcPts val="0"/>
              </a:spcAft>
              <a:buNone/>
            </a:pPr>
            <a:r>
              <a:t/>
            </a:r>
            <a:endParaRPr sz="3200">
              <a:solidFill>
                <a:schemeClr val="dk1"/>
              </a:solidFill>
              <a:latin typeface="Calibri"/>
              <a:ea typeface="Calibri"/>
              <a:cs typeface="Calibri"/>
              <a:sym typeface="Calibri"/>
            </a:endParaRPr>
          </a:p>
          <a:p>
            <a:pPr indent="0" lvl="0" marL="0" rtl="0" algn="l">
              <a:spcBef>
                <a:spcPts val="0"/>
              </a:spcBef>
              <a:spcAft>
                <a:spcPts val="0"/>
              </a:spcAft>
              <a:buNone/>
            </a:pPr>
            <a:r>
              <a:t/>
            </a:r>
            <a:endParaRPr sz="3200">
              <a:solidFill>
                <a:schemeClr val="dk1"/>
              </a:solidFill>
              <a:latin typeface="Calibri"/>
              <a:ea typeface="Calibri"/>
              <a:cs typeface="Calibri"/>
              <a:sym typeface="Calibri"/>
            </a:endParaRPr>
          </a:p>
        </p:txBody>
      </p:sp>
      <p:pic>
        <p:nvPicPr>
          <p:cNvPr id="224" name="Google Shape;224;p22"/>
          <p:cNvPicPr preferRelativeResize="0"/>
          <p:nvPr/>
        </p:nvPicPr>
        <p:blipFill>
          <a:blip r:embed="rId6">
            <a:alphaModFix/>
          </a:blip>
          <a:stretch>
            <a:fillRect/>
          </a:stretch>
        </p:blipFill>
        <p:spPr>
          <a:xfrm>
            <a:off x="7622336" y="1957825"/>
            <a:ext cx="10108416" cy="814332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AD5D1"/>
        </a:solidFill>
      </p:bgPr>
    </p:bg>
    <p:spTree>
      <p:nvGrpSpPr>
        <p:cNvPr id="228" name="Shape 228"/>
        <p:cNvGrpSpPr/>
        <p:nvPr/>
      </p:nvGrpSpPr>
      <p:grpSpPr>
        <a:xfrm>
          <a:off x="0" y="0"/>
          <a:ext cx="0" cy="0"/>
          <a:chOff x="0" y="0"/>
          <a:chExt cx="0" cy="0"/>
        </a:xfrm>
      </p:grpSpPr>
      <p:sp>
        <p:nvSpPr>
          <p:cNvPr id="229" name="Google Shape;229;p23"/>
          <p:cNvSpPr/>
          <p:nvPr/>
        </p:nvSpPr>
        <p:spPr>
          <a:xfrm>
            <a:off x="12610204" y="-571500"/>
            <a:ext cx="6626483" cy="5715000"/>
          </a:xfrm>
          <a:custGeom>
            <a:rect b="b" l="l" r="r" t="t"/>
            <a:pathLst>
              <a:path extrusionOk="0" h="5715000" w="6626483">
                <a:moveTo>
                  <a:pt x="0" y="0"/>
                </a:moveTo>
                <a:lnTo>
                  <a:pt x="6626483" y="0"/>
                </a:lnTo>
                <a:lnTo>
                  <a:pt x="6626483" y="5715000"/>
                </a:lnTo>
                <a:lnTo>
                  <a:pt x="0" y="5715000"/>
                </a:lnTo>
                <a:lnTo>
                  <a:pt x="0" y="0"/>
                </a:lnTo>
                <a:close/>
              </a:path>
            </a:pathLst>
          </a:custGeom>
          <a:blipFill rotWithShape="1">
            <a:blip r:embed="rId3">
              <a:alphaModFix/>
            </a:blip>
            <a:stretch>
              <a:fillRect b="0" l="0" r="0" t="0"/>
            </a:stretch>
          </a:blipFill>
          <a:ln>
            <a:noFill/>
          </a:ln>
        </p:spPr>
      </p:sp>
      <p:sp>
        <p:nvSpPr>
          <p:cNvPr id="230" name="Google Shape;230;p23"/>
          <p:cNvSpPr/>
          <p:nvPr/>
        </p:nvSpPr>
        <p:spPr>
          <a:xfrm rot="-1266572">
            <a:off x="-1277378" y="5897763"/>
            <a:ext cx="5208570" cy="6718301"/>
          </a:xfrm>
          <a:custGeom>
            <a:rect b="b" l="l" r="r" t="t"/>
            <a:pathLst>
              <a:path extrusionOk="0" h="6721137" w="5210769">
                <a:moveTo>
                  <a:pt x="0" y="0"/>
                </a:moveTo>
                <a:lnTo>
                  <a:pt x="5210769" y="0"/>
                </a:lnTo>
                <a:lnTo>
                  <a:pt x="5210769" y="6721136"/>
                </a:lnTo>
                <a:lnTo>
                  <a:pt x="0" y="6721136"/>
                </a:lnTo>
                <a:lnTo>
                  <a:pt x="0" y="0"/>
                </a:lnTo>
                <a:close/>
              </a:path>
            </a:pathLst>
          </a:custGeom>
          <a:blipFill rotWithShape="1">
            <a:blip r:embed="rId4">
              <a:alphaModFix/>
            </a:blip>
            <a:stretch>
              <a:fillRect b="0" l="0" r="0" t="0"/>
            </a:stretch>
          </a:blipFill>
          <a:ln>
            <a:noFill/>
          </a:ln>
        </p:spPr>
      </p:sp>
      <p:sp>
        <p:nvSpPr>
          <p:cNvPr id="231" name="Google Shape;231;p23"/>
          <p:cNvSpPr/>
          <p:nvPr/>
        </p:nvSpPr>
        <p:spPr>
          <a:xfrm rot="-5571744">
            <a:off x="902075" y="-2273966"/>
            <a:ext cx="4101170" cy="7068882"/>
          </a:xfrm>
          <a:custGeom>
            <a:rect b="b" l="l" r="r" t="t"/>
            <a:pathLst>
              <a:path extrusionOk="0" h="7060062" w="4096053">
                <a:moveTo>
                  <a:pt x="0" y="0"/>
                </a:moveTo>
                <a:lnTo>
                  <a:pt x="4096053" y="0"/>
                </a:lnTo>
                <a:lnTo>
                  <a:pt x="4096053" y="7060062"/>
                </a:lnTo>
                <a:lnTo>
                  <a:pt x="0" y="7060062"/>
                </a:lnTo>
                <a:lnTo>
                  <a:pt x="0" y="0"/>
                </a:lnTo>
                <a:close/>
              </a:path>
            </a:pathLst>
          </a:custGeom>
          <a:blipFill rotWithShape="1">
            <a:blip r:embed="rId5">
              <a:alphaModFix/>
            </a:blip>
            <a:stretch>
              <a:fillRect b="0" l="0" r="0" t="0"/>
            </a:stretch>
          </a:blipFill>
          <a:ln>
            <a:noFill/>
          </a:ln>
        </p:spPr>
      </p:sp>
      <p:sp>
        <p:nvSpPr>
          <p:cNvPr id="232" name="Google Shape;232;p23"/>
          <p:cNvSpPr/>
          <p:nvPr/>
        </p:nvSpPr>
        <p:spPr>
          <a:xfrm rot="-3756111">
            <a:off x="14636841" y="5500342"/>
            <a:ext cx="4094529" cy="7057436"/>
          </a:xfrm>
          <a:custGeom>
            <a:rect b="b" l="l" r="r" t="t"/>
            <a:pathLst>
              <a:path extrusionOk="0" h="7060062" w="4096053">
                <a:moveTo>
                  <a:pt x="0" y="0"/>
                </a:moveTo>
                <a:lnTo>
                  <a:pt x="4096053" y="0"/>
                </a:lnTo>
                <a:lnTo>
                  <a:pt x="4096053" y="7060062"/>
                </a:lnTo>
                <a:lnTo>
                  <a:pt x="0" y="7060062"/>
                </a:lnTo>
                <a:lnTo>
                  <a:pt x="0" y="0"/>
                </a:lnTo>
                <a:close/>
              </a:path>
            </a:pathLst>
          </a:custGeom>
          <a:blipFill rotWithShape="1">
            <a:blip r:embed="rId5">
              <a:alphaModFix/>
            </a:blip>
            <a:stretch>
              <a:fillRect b="0" l="0" r="0" t="0"/>
            </a:stretch>
          </a:blipFill>
          <a:ln>
            <a:noFill/>
          </a:ln>
        </p:spPr>
      </p:sp>
      <p:sp>
        <p:nvSpPr>
          <p:cNvPr id="233" name="Google Shape;233;p23"/>
          <p:cNvSpPr txBox="1"/>
          <p:nvPr/>
        </p:nvSpPr>
        <p:spPr>
          <a:xfrm>
            <a:off x="3149275" y="563119"/>
            <a:ext cx="11696400" cy="13947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rPr lang="en-US" sz="9060">
                <a:latin typeface="Yeseva One"/>
                <a:ea typeface="Yeseva One"/>
                <a:cs typeface="Yeseva One"/>
                <a:sym typeface="Yeseva One"/>
              </a:rPr>
              <a:t>Charts and Tables</a:t>
            </a:r>
            <a:endParaRPr/>
          </a:p>
        </p:txBody>
      </p:sp>
      <p:sp>
        <p:nvSpPr>
          <p:cNvPr id="234" name="Google Shape;234;p23"/>
          <p:cNvSpPr txBox="1"/>
          <p:nvPr/>
        </p:nvSpPr>
        <p:spPr>
          <a:xfrm>
            <a:off x="12120423" y="4678531"/>
            <a:ext cx="4852200" cy="215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t/>
            </a:r>
            <a:endParaRPr/>
          </a:p>
        </p:txBody>
      </p:sp>
      <p:sp>
        <p:nvSpPr>
          <p:cNvPr id="235" name="Google Shape;235;p23"/>
          <p:cNvSpPr txBox="1"/>
          <p:nvPr/>
        </p:nvSpPr>
        <p:spPr>
          <a:xfrm>
            <a:off x="439625" y="3231350"/>
            <a:ext cx="5990100" cy="1953900"/>
          </a:xfrm>
          <a:prstGeom prst="rect">
            <a:avLst/>
          </a:prstGeom>
          <a:noFill/>
          <a:ln>
            <a:noFill/>
          </a:ln>
        </p:spPr>
        <p:txBody>
          <a:bodyPr anchorCtr="0" anchor="t" bIns="91425" lIns="91425" spcFirstLastPara="1" rIns="91425" wrap="square" tIns="91425">
            <a:noAutofit/>
          </a:bodyPr>
          <a:lstStyle/>
          <a:p>
            <a:pPr indent="-431800" lvl="0" marL="457200" rtl="0" algn="l">
              <a:spcBef>
                <a:spcPts val="0"/>
              </a:spcBef>
              <a:spcAft>
                <a:spcPts val="0"/>
              </a:spcAft>
              <a:buClr>
                <a:schemeClr val="dk1"/>
              </a:buClr>
              <a:buSzPts val="3200"/>
              <a:buFont typeface="Calibri"/>
              <a:buChar char="❖"/>
            </a:pPr>
            <a:r>
              <a:rPr lang="en-US" sz="3200" u="sng">
                <a:solidFill>
                  <a:schemeClr val="dk1"/>
                </a:solidFill>
                <a:latin typeface="Calibri"/>
                <a:ea typeface="Calibri"/>
                <a:cs typeface="Calibri"/>
                <a:sym typeface="Calibri"/>
              </a:rPr>
              <a:t>Tape nori: </a:t>
            </a:r>
            <a:r>
              <a:rPr lang="en-US" sz="3200">
                <a:solidFill>
                  <a:schemeClr val="dk1"/>
                </a:solidFill>
                <a:latin typeface="Calibri"/>
                <a:ea typeface="Calibri"/>
                <a:cs typeface="Calibri"/>
                <a:sym typeface="Calibri"/>
              </a:rPr>
              <a:t>centered in the lower part of the plot (&lt;4)</a:t>
            </a:r>
            <a:endParaRPr sz="3200">
              <a:solidFill>
                <a:schemeClr val="dk1"/>
              </a:solidFill>
              <a:latin typeface="Calibri"/>
              <a:ea typeface="Calibri"/>
              <a:cs typeface="Calibri"/>
              <a:sym typeface="Calibri"/>
            </a:endParaRPr>
          </a:p>
          <a:p>
            <a:pPr indent="-431800" lvl="1" marL="914400" rtl="0" algn="l">
              <a:spcBef>
                <a:spcPts val="0"/>
              </a:spcBef>
              <a:spcAft>
                <a:spcPts val="0"/>
              </a:spcAft>
              <a:buClr>
                <a:schemeClr val="dk1"/>
              </a:buClr>
              <a:buSzPts val="3200"/>
              <a:buFont typeface="Calibri"/>
              <a:buChar char="➢"/>
            </a:pPr>
            <a:r>
              <a:rPr lang="en-US" sz="3200">
                <a:solidFill>
                  <a:schemeClr val="dk1"/>
                </a:solidFill>
                <a:latin typeface="Calibri"/>
                <a:ea typeface="Calibri"/>
                <a:cs typeface="Calibri"/>
                <a:sym typeface="Calibri"/>
              </a:rPr>
              <a:t> weaker BN2 voltage than fresh food and two ply nori but has the highest duration.</a:t>
            </a:r>
            <a:endParaRPr sz="3200">
              <a:solidFill>
                <a:schemeClr val="dk1"/>
              </a:solidFill>
              <a:latin typeface="Calibri"/>
              <a:ea typeface="Calibri"/>
              <a:cs typeface="Calibri"/>
              <a:sym typeface="Calibri"/>
            </a:endParaRPr>
          </a:p>
          <a:p>
            <a:pPr indent="-431800" lvl="0" marL="457200" rtl="0" algn="l">
              <a:spcBef>
                <a:spcPts val="0"/>
              </a:spcBef>
              <a:spcAft>
                <a:spcPts val="0"/>
              </a:spcAft>
              <a:buClr>
                <a:schemeClr val="dk1"/>
              </a:buClr>
              <a:buSzPts val="3200"/>
              <a:buFont typeface="Calibri"/>
              <a:buChar char="❖"/>
            </a:pPr>
            <a:r>
              <a:rPr lang="en-US" sz="3200">
                <a:solidFill>
                  <a:schemeClr val="dk1"/>
                </a:solidFill>
                <a:latin typeface="Calibri"/>
                <a:ea typeface="Calibri"/>
                <a:cs typeface="Calibri"/>
                <a:sym typeface="Calibri"/>
              </a:rPr>
              <a:t>Two-ply nori: centered in the upper middle part of the plot</a:t>
            </a:r>
            <a:endParaRPr sz="3200">
              <a:solidFill>
                <a:schemeClr val="dk1"/>
              </a:solidFill>
              <a:latin typeface="Calibri"/>
              <a:ea typeface="Calibri"/>
              <a:cs typeface="Calibri"/>
              <a:sym typeface="Calibri"/>
            </a:endParaRPr>
          </a:p>
          <a:p>
            <a:pPr indent="-431800" lvl="1" marL="914400" rtl="0" algn="l">
              <a:spcBef>
                <a:spcPts val="0"/>
              </a:spcBef>
              <a:spcAft>
                <a:spcPts val="0"/>
              </a:spcAft>
              <a:buClr>
                <a:schemeClr val="dk1"/>
              </a:buClr>
              <a:buSzPts val="3200"/>
              <a:buFont typeface="Calibri"/>
              <a:buChar char="➢"/>
            </a:pPr>
            <a:r>
              <a:rPr lang="en-US" sz="3200">
                <a:solidFill>
                  <a:schemeClr val="dk1"/>
                </a:solidFill>
                <a:latin typeface="Calibri"/>
                <a:ea typeface="Calibri"/>
                <a:cs typeface="Calibri"/>
                <a:sym typeface="Calibri"/>
              </a:rPr>
              <a:t> high voltage response but moderate duration.</a:t>
            </a:r>
            <a:endParaRPr sz="3200">
              <a:solidFill>
                <a:schemeClr val="dk1"/>
              </a:solidFill>
              <a:latin typeface="Calibri"/>
              <a:ea typeface="Calibri"/>
              <a:cs typeface="Calibri"/>
              <a:sym typeface="Calibri"/>
            </a:endParaRPr>
          </a:p>
          <a:p>
            <a:pPr indent="0" lvl="0" marL="0" rtl="0" algn="l">
              <a:spcBef>
                <a:spcPts val="0"/>
              </a:spcBef>
              <a:spcAft>
                <a:spcPts val="0"/>
              </a:spcAft>
              <a:buNone/>
            </a:pPr>
            <a:r>
              <a:t/>
            </a:r>
            <a:endParaRPr sz="3200">
              <a:solidFill>
                <a:schemeClr val="dk1"/>
              </a:solidFill>
              <a:latin typeface="Calibri"/>
              <a:ea typeface="Calibri"/>
              <a:cs typeface="Calibri"/>
              <a:sym typeface="Calibri"/>
            </a:endParaRPr>
          </a:p>
          <a:p>
            <a:pPr indent="0" lvl="0" marL="0" rtl="0" algn="l">
              <a:spcBef>
                <a:spcPts val="0"/>
              </a:spcBef>
              <a:spcAft>
                <a:spcPts val="0"/>
              </a:spcAft>
              <a:buNone/>
            </a:pPr>
            <a:r>
              <a:t/>
            </a:r>
            <a:endParaRPr sz="3200">
              <a:solidFill>
                <a:schemeClr val="dk1"/>
              </a:solidFill>
              <a:latin typeface="Calibri"/>
              <a:ea typeface="Calibri"/>
              <a:cs typeface="Calibri"/>
              <a:sym typeface="Calibri"/>
            </a:endParaRPr>
          </a:p>
          <a:p>
            <a:pPr indent="0" lvl="0" marL="0" rtl="0" algn="l">
              <a:spcBef>
                <a:spcPts val="0"/>
              </a:spcBef>
              <a:spcAft>
                <a:spcPts val="0"/>
              </a:spcAft>
              <a:buNone/>
            </a:pPr>
            <a:r>
              <a:t/>
            </a:r>
            <a:endParaRPr sz="3200">
              <a:solidFill>
                <a:schemeClr val="dk1"/>
              </a:solidFill>
              <a:latin typeface="Calibri"/>
              <a:ea typeface="Calibri"/>
              <a:cs typeface="Calibri"/>
              <a:sym typeface="Calibri"/>
            </a:endParaRPr>
          </a:p>
          <a:p>
            <a:pPr indent="0" lvl="0" marL="457200" rtl="0" algn="l">
              <a:spcBef>
                <a:spcPts val="0"/>
              </a:spcBef>
              <a:spcAft>
                <a:spcPts val="0"/>
              </a:spcAft>
              <a:buNone/>
            </a:pPr>
            <a:r>
              <a:t/>
            </a:r>
            <a:endParaRPr sz="3200">
              <a:solidFill>
                <a:schemeClr val="dk1"/>
              </a:solidFill>
              <a:latin typeface="Calibri"/>
              <a:ea typeface="Calibri"/>
              <a:cs typeface="Calibri"/>
              <a:sym typeface="Calibri"/>
            </a:endParaRPr>
          </a:p>
          <a:p>
            <a:pPr indent="0" lvl="0" marL="0" rtl="0" algn="l">
              <a:spcBef>
                <a:spcPts val="0"/>
              </a:spcBef>
              <a:spcAft>
                <a:spcPts val="0"/>
              </a:spcAft>
              <a:buNone/>
            </a:pPr>
            <a:r>
              <a:t/>
            </a:r>
            <a:endParaRPr sz="3200">
              <a:solidFill>
                <a:schemeClr val="dk1"/>
              </a:solidFill>
              <a:latin typeface="Calibri"/>
              <a:ea typeface="Calibri"/>
              <a:cs typeface="Calibri"/>
              <a:sym typeface="Calibri"/>
            </a:endParaRPr>
          </a:p>
        </p:txBody>
      </p:sp>
      <p:pic>
        <p:nvPicPr>
          <p:cNvPr id="236" name="Google Shape;236;p23"/>
          <p:cNvPicPr preferRelativeResize="0"/>
          <p:nvPr/>
        </p:nvPicPr>
        <p:blipFill>
          <a:blip r:embed="rId6">
            <a:alphaModFix/>
          </a:blip>
          <a:stretch>
            <a:fillRect/>
          </a:stretch>
        </p:blipFill>
        <p:spPr>
          <a:xfrm>
            <a:off x="7622336" y="1957825"/>
            <a:ext cx="10108416" cy="814332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AD5D1"/>
        </a:solidFill>
      </p:bgPr>
    </p:bg>
    <p:spTree>
      <p:nvGrpSpPr>
        <p:cNvPr id="240" name="Shape 240"/>
        <p:cNvGrpSpPr/>
        <p:nvPr/>
      </p:nvGrpSpPr>
      <p:grpSpPr>
        <a:xfrm>
          <a:off x="0" y="0"/>
          <a:ext cx="0" cy="0"/>
          <a:chOff x="0" y="0"/>
          <a:chExt cx="0" cy="0"/>
        </a:xfrm>
      </p:grpSpPr>
      <p:sp>
        <p:nvSpPr>
          <p:cNvPr id="241" name="Google Shape;241;p24"/>
          <p:cNvSpPr/>
          <p:nvPr/>
        </p:nvSpPr>
        <p:spPr>
          <a:xfrm>
            <a:off x="12610204" y="-571500"/>
            <a:ext cx="6626483" cy="5715000"/>
          </a:xfrm>
          <a:custGeom>
            <a:rect b="b" l="l" r="r" t="t"/>
            <a:pathLst>
              <a:path extrusionOk="0" h="5715000" w="6626483">
                <a:moveTo>
                  <a:pt x="0" y="0"/>
                </a:moveTo>
                <a:lnTo>
                  <a:pt x="6626483" y="0"/>
                </a:lnTo>
                <a:lnTo>
                  <a:pt x="6626483" y="5715000"/>
                </a:lnTo>
                <a:lnTo>
                  <a:pt x="0" y="5715000"/>
                </a:lnTo>
                <a:lnTo>
                  <a:pt x="0" y="0"/>
                </a:lnTo>
                <a:close/>
              </a:path>
            </a:pathLst>
          </a:custGeom>
          <a:blipFill rotWithShape="1">
            <a:blip r:embed="rId3">
              <a:alphaModFix/>
            </a:blip>
            <a:stretch>
              <a:fillRect b="0" l="0" r="0" t="0"/>
            </a:stretch>
          </a:blipFill>
          <a:ln>
            <a:noFill/>
          </a:ln>
        </p:spPr>
      </p:sp>
      <p:sp>
        <p:nvSpPr>
          <p:cNvPr id="242" name="Google Shape;242;p24"/>
          <p:cNvSpPr/>
          <p:nvPr/>
        </p:nvSpPr>
        <p:spPr>
          <a:xfrm rot="-1266572">
            <a:off x="-1277378" y="5897763"/>
            <a:ext cx="5208570" cy="6718301"/>
          </a:xfrm>
          <a:custGeom>
            <a:rect b="b" l="l" r="r" t="t"/>
            <a:pathLst>
              <a:path extrusionOk="0" h="6721137" w="5210769">
                <a:moveTo>
                  <a:pt x="0" y="0"/>
                </a:moveTo>
                <a:lnTo>
                  <a:pt x="5210769" y="0"/>
                </a:lnTo>
                <a:lnTo>
                  <a:pt x="5210769" y="6721136"/>
                </a:lnTo>
                <a:lnTo>
                  <a:pt x="0" y="6721136"/>
                </a:lnTo>
                <a:lnTo>
                  <a:pt x="0" y="0"/>
                </a:lnTo>
                <a:close/>
              </a:path>
            </a:pathLst>
          </a:custGeom>
          <a:blipFill rotWithShape="1">
            <a:blip r:embed="rId4">
              <a:alphaModFix/>
            </a:blip>
            <a:stretch>
              <a:fillRect b="0" l="0" r="0" t="0"/>
            </a:stretch>
          </a:blipFill>
          <a:ln>
            <a:noFill/>
          </a:ln>
        </p:spPr>
      </p:sp>
      <p:sp>
        <p:nvSpPr>
          <p:cNvPr id="243" name="Google Shape;243;p24"/>
          <p:cNvSpPr/>
          <p:nvPr/>
        </p:nvSpPr>
        <p:spPr>
          <a:xfrm rot="-5571744">
            <a:off x="902075" y="-2273966"/>
            <a:ext cx="4101170" cy="7068882"/>
          </a:xfrm>
          <a:custGeom>
            <a:rect b="b" l="l" r="r" t="t"/>
            <a:pathLst>
              <a:path extrusionOk="0" h="7060062" w="4096053">
                <a:moveTo>
                  <a:pt x="0" y="0"/>
                </a:moveTo>
                <a:lnTo>
                  <a:pt x="4096053" y="0"/>
                </a:lnTo>
                <a:lnTo>
                  <a:pt x="4096053" y="7060062"/>
                </a:lnTo>
                <a:lnTo>
                  <a:pt x="0" y="7060062"/>
                </a:lnTo>
                <a:lnTo>
                  <a:pt x="0" y="0"/>
                </a:lnTo>
                <a:close/>
              </a:path>
            </a:pathLst>
          </a:custGeom>
          <a:blipFill rotWithShape="1">
            <a:blip r:embed="rId5">
              <a:alphaModFix/>
            </a:blip>
            <a:stretch>
              <a:fillRect b="0" l="0" r="0" t="0"/>
            </a:stretch>
          </a:blipFill>
          <a:ln>
            <a:noFill/>
          </a:ln>
        </p:spPr>
      </p:sp>
      <p:sp>
        <p:nvSpPr>
          <p:cNvPr id="244" name="Google Shape;244;p24"/>
          <p:cNvSpPr/>
          <p:nvPr/>
        </p:nvSpPr>
        <p:spPr>
          <a:xfrm rot="-3756111">
            <a:off x="14636841" y="5500342"/>
            <a:ext cx="4094529" cy="7057436"/>
          </a:xfrm>
          <a:custGeom>
            <a:rect b="b" l="l" r="r" t="t"/>
            <a:pathLst>
              <a:path extrusionOk="0" h="7060062" w="4096053">
                <a:moveTo>
                  <a:pt x="0" y="0"/>
                </a:moveTo>
                <a:lnTo>
                  <a:pt x="4096053" y="0"/>
                </a:lnTo>
                <a:lnTo>
                  <a:pt x="4096053" y="7060062"/>
                </a:lnTo>
                <a:lnTo>
                  <a:pt x="0" y="7060062"/>
                </a:lnTo>
                <a:lnTo>
                  <a:pt x="0" y="0"/>
                </a:lnTo>
                <a:close/>
              </a:path>
            </a:pathLst>
          </a:custGeom>
          <a:blipFill rotWithShape="1">
            <a:blip r:embed="rId5">
              <a:alphaModFix/>
            </a:blip>
            <a:stretch>
              <a:fillRect b="0" l="0" r="0" t="0"/>
            </a:stretch>
          </a:blipFill>
          <a:ln>
            <a:noFill/>
          </a:ln>
        </p:spPr>
      </p:sp>
      <p:sp>
        <p:nvSpPr>
          <p:cNvPr id="245" name="Google Shape;245;p24"/>
          <p:cNvSpPr txBox="1"/>
          <p:nvPr/>
        </p:nvSpPr>
        <p:spPr>
          <a:xfrm>
            <a:off x="3149275" y="563119"/>
            <a:ext cx="11696400" cy="13947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rPr lang="en-US" sz="9060">
                <a:latin typeface="Yeseva One"/>
                <a:ea typeface="Yeseva One"/>
                <a:cs typeface="Yeseva One"/>
                <a:sym typeface="Yeseva One"/>
              </a:rPr>
              <a:t>Charts and Tables</a:t>
            </a:r>
            <a:endParaRPr/>
          </a:p>
        </p:txBody>
      </p:sp>
      <p:sp>
        <p:nvSpPr>
          <p:cNvPr id="246" name="Google Shape;246;p24"/>
          <p:cNvSpPr txBox="1"/>
          <p:nvPr/>
        </p:nvSpPr>
        <p:spPr>
          <a:xfrm>
            <a:off x="12120423" y="4678531"/>
            <a:ext cx="4852200" cy="215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t/>
            </a:r>
            <a:endParaRPr/>
          </a:p>
        </p:txBody>
      </p:sp>
      <p:pic>
        <p:nvPicPr>
          <p:cNvPr id="247" name="Google Shape;247;p24"/>
          <p:cNvPicPr preferRelativeResize="0"/>
          <p:nvPr/>
        </p:nvPicPr>
        <p:blipFill>
          <a:blip r:embed="rId6">
            <a:alphaModFix/>
          </a:blip>
          <a:stretch>
            <a:fillRect/>
          </a:stretch>
        </p:blipFill>
        <p:spPr>
          <a:xfrm>
            <a:off x="7633969" y="1957825"/>
            <a:ext cx="9780407" cy="7778901"/>
          </a:xfrm>
          <a:prstGeom prst="rect">
            <a:avLst/>
          </a:prstGeom>
          <a:noFill/>
          <a:ln>
            <a:noFill/>
          </a:ln>
        </p:spPr>
      </p:pic>
      <p:sp>
        <p:nvSpPr>
          <p:cNvPr id="248" name="Google Shape;248;p24"/>
          <p:cNvSpPr txBox="1"/>
          <p:nvPr/>
        </p:nvSpPr>
        <p:spPr>
          <a:xfrm>
            <a:off x="879225" y="4396775"/>
            <a:ext cx="5886000" cy="290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3200">
                <a:solidFill>
                  <a:schemeClr val="dk1"/>
                </a:solidFill>
                <a:latin typeface="Calibri"/>
                <a:ea typeface="Calibri"/>
                <a:cs typeface="Calibri"/>
                <a:sym typeface="Calibri"/>
              </a:rPr>
              <a:t>I plotted the residuals and I </a:t>
            </a:r>
            <a:r>
              <a:rPr lang="en-US" sz="3200">
                <a:solidFill>
                  <a:schemeClr val="dk1"/>
                </a:solidFill>
                <a:latin typeface="Calibri"/>
                <a:ea typeface="Calibri"/>
                <a:cs typeface="Calibri"/>
                <a:sym typeface="Calibri"/>
              </a:rPr>
              <a:t>figured out that there is no significant systematic overprediction or underprediction of the data.</a:t>
            </a:r>
            <a:endParaRPr sz="3200">
              <a:solidFill>
                <a:schemeClr val="dk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AD5D1"/>
        </a:solidFill>
      </p:bgPr>
    </p:bg>
    <p:spTree>
      <p:nvGrpSpPr>
        <p:cNvPr id="252" name="Shape 252"/>
        <p:cNvGrpSpPr/>
        <p:nvPr/>
      </p:nvGrpSpPr>
      <p:grpSpPr>
        <a:xfrm>
          <a:off x="0" y="0"/>
          <a:ext cx="0" cy="0"/>
          <a:chOff x="0" y="0"/>
          <a:chExt cx="0" cy="0"/>
        </a:xfrm>
      </p:grpSpPr>
      <p:sp>
        <p:nvSpPr>
          <p:cNvPr id="253" name="Google Shape;253;p25"/>
          <p:cNvSpPr/>
          <p:nvPr/>
        </p:nvSpPr>
        <p:spPr>
          <a:xfrm>
            <a:off x="12610204" y="-571500"/>
            <a:ext cx="6626483" cy="5715000"/>
          </a:xfrm>
          <a:custGeom>
            <a:rect b="b" l="l" r="r" t="t"/>
            <a:pathLst>
              <a:path extrusionOk="0" h="5715000" w="6626483">
                <a:moveTo>
                  <a:pt x="0" y="0"/>
                </a:moveTo>
                <a:lnTo>
                  <a:pt x="6626483" y="0"/>
                </a:lnTo>
                <a:lnTo>
                  <a:pt x="6626483" y="5715000"/>
                </a:lnTo>
                <a:lnTo>
                  <a:pt x="0" y="5715000"/>
                </a:lnTo>
                <a:lnTo>
                  <a:pt x="0" y="0"/>
                </a:lnTo>
                <a:close/>
              </a:path>
            </a:pathLst>
          </a:custGeom>
          <a:blipFill rotWithShape="1">
            <a:blip r:embed="rId3">
              <a:alphaModFix/>
            </a:blip>
            <a:stretch>
              <a:fillRect b="0" l="0" r="0" t="0"/>
            </a:stretch>
          </a:blipFill>
          <a:ln>
            <a:noFill/>
          </a:ln>
        </p:spPr>
      </p:sp>
      <p:sp>
        <p:nvSpPr>
          <p:cNvPr id="254" name="Google Shape;254;p25"/>
          <p:cNvSpPr/>
          <p:nvPr/>
        </p:nvSpPr>
        <p:spPr>
          <a:xfrm rot="-1266572">
            <a:off x="-1277378" y="5897763"/>
            <a:ext cx="5208570" cy="6718301"/>
          </a:xfrm>
          <a:custGeom>
            <a:rect b="b" l="l" r="r" t="t"/>
            <a:pathLst>
              <a:path extrusionOk="0" h="6721137" w="5210769">
                <a:moveTo>
                  <a:pt x="0" y="0"/>
                </a:moveTo>
                <a:lnTo>
                  <a:pt x="5210769" y="0"/>
                </a:lnTo>
                <a:lnTo>
                  <a:pt x="5210769" y="6721136"/>
                </a:lnTo>
                <a:lnTo>
                  <a:pt x="0" y="6721136"/>
                </a:lnTo>
                <a:lnTo>
                  <a:pt x="0" y="0"/>
                </a:lnTo>
                <a:close/>
              </a:path>
            </a:pathLst>
          </a:custGeom>
          <a:blipFill rotWithShape="1">
            <a:blip r:embed="rId4">
              <a:alphaModFix/>
            </a:blip>
            <a:stretch>
              <a:fillRect b="0" l="0" r="0" t="0"/>
            </a:stretch>
          </a:blipFill>
          <a:ln>
            <a:noFill/>
          </a:ln>
        </p:spPr>
      </p:sp>
      <p:sp>
        <p:nvSpPr>
          <p:cNvPr id="255" name="Google Shape;255;p25"/>
          <p:cNvSpPr/>
          <p:nvPr/>
        </p:nvSpPr>
        <p:spPr>
          <a:xfrm rot="-5571744">
            <a:off x="902075" y="-2273966"/>
            <a:ext cx="4101170" cy="7068882"/>
          </a:xfrm>
          <a:custGeom>
            <a:rect b="b" l="l" r="r" t="t"/>
            <a:pathLst>
              <a:path extrusionOk="0" h="7060062" w="4096053">
                <a:moveTo>
                  <a:pt x="0" y="0"/>
                </a:moveTo>
                <a:lnTo>
                  <a:pt x="4096053" y="0"/>
                </a:lnTo>
                <a:lnTo>
                  <a:pt x="4096053" y="7060062"/>
                </a:lnTo>
                <a:lnTo>
                  <a:pt x="0" y="7060062"/>
                </a:lnTo>
                <a:lnTo>
                  <a:pt x="0" y="0"/>
                </a:lnTo>
                <a:close/>
              </a:path>
            </a:pathLst>
          </a:custGeom>
          <a:blipFill rotWithShape="1">
            <a:blip r:embed="rId5">
              <a:alphaModFix/>
            </a:blip>
            <a:stretch>
              <a:fillRect b="0" l="0" r="0" t="0"/>
            </a:stretch>
          </a:blipFill>
          <a:ln>
            <a:noFill/>
          </a:ln>
        </p:spPr>
      </p:sp>
      <p:sp>
        <p:nvSpPr>
          <p:cNvPr id="256" name="Google Shape;256;p25"/>
          <p:cNvSpPr/>
          <p:nvPr/>
        </p:nvSpPr>
        <p:spPr>
          <a:xfrm rot="-3756111">
            <a:off x="14636841" y="5500342"/>
            <a:ext cx="4094529" cy="7057436"/>
          </a:xfrm>
          <a:custGeom>
            <a:rect b="b" l="l" r="r" t="t"/>
            <a:pathLst>
              <a:path extrusionOk="0" h="7060062" w="4096053">
                <a:moveTo>
                  <a:pt x="0" y="0"/>
                </a:moveTo>
                <a:lnTo>
                  <a:pt x="4096053" y="0"/>
                </a:lnTo>
                <a:lnTo>
                  <a:pt x="4096053" y="7060062"/>
                </a:lnTo>
                <a:lnTo>
                  <a:pt x="0" y="7060062"/>
                </a:lnTo>
                <a:lnTo>
                  <a:pt x="0" y="0"/>
                </a:lnTo>
                <a:close/>
              </a:path>
            </a:pathLst>
          </a:custGeom>
          <a:blipFill rotWithShape="1">
            <a:blip r:embed="rId5">
              <a:alphaModFix/>
            </a:blip>
            <a:stretch>
              <a:fillRect b="0" l="0" r="0" t="0"/>
            </a:stretch>
          </a:blipFill>
          <a:ln>
            <a:noFill/>
          </a:ln>
        </p:spPr>
      </p:sp>
      <p:sp>
        <p:nvSpPr>
          <p:cNvPr id="257" name="Google Shape;257;p25"/>
          <p:cNvSpPr txBox="1"/>
          <p:nvPr/>
        </p:nvSpPr>
        <p:spPr>
          <a:xfrm>
            <a:off x="3149275" y="2034294"/>
            <a:ext cx="11696400" cy="13947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rPr lang="en-US" sz="9060">
                <a:latin typeface="Yeseva One"/>
                <a:ea typeface="Yeseva One"/>
                <a:cs typeface="Yeseva One"/>
                <a:sym typeface="Yeseva One"/>
              </a:rPr>
              <a:t>Conclusion</a:t>
            </a:r>
            <a:endParaRPr/>
          </a:p>
        </p:txBody>
      </p:sp>
      <p:sp>
        <p:nvSpPr>
          <p:cNvPr id="258" name="Google Shape;258;p25"/>
          <p:cNvSpPr txBox="1"/>
          <p:nvPr/>
        </p:nvSpPr>
        <p:spPr>
          <a:xfrm>
            <a:off x="12120423" y="4678531"/>
            <a:ext cx="4852200" cy="215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t/>
            </a:r>
            <a:endParaRPr/>
          </a:p>
        </p:txBody>
      </p:sp>
      <p:sp>
        <p:nvSpPr>
          <p:cNvPr id="259" name="Google Shape;259;p25"/>
          <p:cNvSpPr txBox="1"/>
          <p:nvPr/>
        </p:nvSpPr>
        <p:spPr>
          <a:xfrm>
            <a:off x="1646100" y="3429000"/>
            <a:ext cx="14995800" cy="4449000"/>
          </a:xfrm>
          <a:prstGeom prst="rect">
            <a:avLst/>
          </a:prstGeom>
          <a:noFill/>
          <a:ln>
            <a:noFill/>
          </a:ln>
        </p:spPr>
        <p:txBody>
          <a:bodyPr anchorCtr="0" anchor="t" bIns="91425" lIns="91425" spcFirstLastPara="1" rIns="91425" wrap="square" tIns="91425">
            <a:noAutofit/>
          </a:bodyPr>
          <a:lstStyle/>
          <a:p>
            <a:pPr indent="457200" lvl="0" marL="0" rtl="0" algn="l">
              <a:spcBef>
                <a:spcPts val="0"/>
              </a:spcBef>
              <a:spcAft>
                <a:spcPts val="0"/>
              </a:spcAft>
              <a:buNone/>
            </a:pPr>
            <a:r>
              <a:rPr lang="en-US" sz="3200">
                <a:solidFill>
                  <a:schemeClr val="dk1"/>
                </a:solidFill>
                <a:latin typeface="Calibri"/>
                <a:ea typeface="Calibri"/>
                <a:cs typeface="Calibri"/>
                <a:sym typeface="Calibri"/>
              </a:rPr>
              <a:t>After observation and calculation around the dataset we figured out that our original hypothesis was partially flawed. We </a:t>
            </a:r>
            <a:r>
              <a:rPr lang="en-US" sz="3200">
                <a:solidFill>
                  <a:schemeClr val="dk1"/>
                </a:solidFill>
                <a:latin typeface="Calibri"/>
                <a:ea typeface="Calibri"/>
                <a:cs typeface="Calibri"/>
                <a:sym typeface="Calibri"/>
              </a:rPr>
              <a:t>successfully</a:t>
            </a:r>
            <a:r>
              <a:rPr lang="en-US" sz="3200">
                <a:solidFill>
                  <a:schemeClr val="dk1"/>
                </a:solidFill>
                <a:latin typeface="Calibri"/>
                <a:ea typeface="Calibri"/>
                <a:cs typeface="Calibri"/>
                <a:sym typeface="Calibri"/>
              </a:rPr>
              <a:t> predicted a positive correlation amongst all food type and the nerve’s response, but the highest one was not the Fresh Food one. </a:t>
            </a:r>
            <a:endParaRPr sz="3200">
              <a:solidFill>
                <a:schemeClr val="dk1"/>
              </a:solidFill>
              <a:latin typeface="Calibri"/>
              <a:ea typeface="Calibri"/>
              <a:cs typeface="Calibri"/>
              <a:sym typeface="Calibri"/>
            </a:endParaRPr>
          </a:p>
          <a:p>
            <a:pPr indent="457200" lvl="0" marL="0" rtl="0" algn="l">
              <a:spcBef>
                <a:spcPts val="0"/>
              </a:spcBef>
              <a:spcAft>
                <a:spcPts val="0"/>
              </a:spcAft>
              <a:buNone/>
            </a:pPr>
            <a:r>
              <a:rPr lang="en-US" sz="3200">
                <a:solidFill>
                  <a:schemeClr val="dk1"/>
                </a:solidFill>
                <a:latin typeface="Calibri"/>
                <a:ea typeface="Calibri"/>
                <a:cs typeface="Calibri"/>
                <a:sym typeface="Calibri"/>
              </a:rPr>
              <a:t>It turns out it was the Two-ply nori food type. This could be explain if the response of the BN2 is dependent on the complexity of the texture or ability to be swallowed of the food, instead of a response granted during the evolution of the species.</a:t>
            </a:r>
            <a:endParaRPr sz="3200">
              <a:solidFill>
                <a:schemeClr val="dk1"/>
              </a:solidFill>
              <a:latin typeface="Calibri"/>
              <a:ea typeface="Calibri"/>
              <a:cs typeface="Calibri"/>
              <a:sym typeface="Calibri"/>
            </a:endParaRPr>
          </a:p>
          <a:p>
            <a:pPr indent="457200" lvl="0" marL="0" rtl="0" algn="l">
              <a:spcBef>
                <a:spcPts val="0"/>
              </a:spcBef>
              <a:spcAft>
                <a:spcPts val="0"/>
              </a:spcAft>
              <a:buNone/>
            </a:pPr>
            <a:r>
              <a:rPr lang="en-US" sz="3200">
                <a:solidFill>
                  <a:schemeClr val="dk1"/>
                </a:solidFill>
                <a:latin typeface="Calibri"/>
                <a:ea typeface="Calibri"/>
                <a:cs typeface="Calibri"/>
                <a:sym typeface="Calibri"/>
              </a:rPr>
              <a:t>Finally we reject the null hypothesis since we have sufficient evidence to reach conclusions about this study.</a:t>
            </a:r>
            <a:endParaRPr sz="3200">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AD5D1"/>
        </a:solidFill>
      </p:bgPr>
    </p:bg>
    <p:spTree>
      <p:nvGrpSpPr>
        <p:cNvPr id="94" name="Shape 94"/>
        <p:cNvGrpSpPr/>
        <p:nvPr/>
      </p:nvGrpSpPr>
      <p:grpSpPr>
        <a:xfrm>
          <a:off x="0" y="0"/>
          <a:ext cx="0" cy="0"/>
          <a:chOff x="0" y="0"/>
          <a:chExt cx="0" cy="0"/>
        </a:xfrm>
      </p:grpSpPr>
      <p:sp>
        <p:nvSpPr>
          <p:cNvPr id="95" name="Google Shape;95;p14"/>
          <p:cNvSpPr txBox="1"/>
          <p:nvPr/>
        </p:nvSpPr>
        <p:spPr>
          <a:xfrm>
            <a:off x="4895648" y="3091378"/>
            <a:ext cx="8496705" cy="1214357"/>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rPr b="0" i="0" lang="en-US" sz="9060" u="none" cap="none" strike="noStrike">
                <a:solidFill>
                  <a:srgbClr val="000000"/>
                </a:solidFill>
                <a:latin typeface="Yeseva One"/>
                <a:ea typeface="Yeseva One"/>
                <a:cs typeface="Yeseva One"/>
                <a:sym typeface="Yeseva One"/>
              </a:rPr>
              <a:t>Overview</a:t>
            </a:r>
            <a:endParaRPr/>
          </a:p>
        </p:txBody>
      </p:sp>
      <p:sp>
        <p:nvSpPr>
          <p:cNvPr id="96" name="Google Shape;96;p14"/>
          <p:cNvSpPr/>
          <p:nvPr/>
        </p:nvSpPr>
        <p:spPr>
          <a:xfrm>
            <a:off x="12610204" y="-571500"/>
            <a:ext cx="6626483" cy="5715000"/>
          </a:xfrm>
          <a:custGeom>
            <a:rect b="b" l="l" r="r" t="t"/>
            <a:pathLst>
              <a:path extrusionOk="0" h="5715000" w="6626483">
                <a:moveTo>
                  <a:pt x="0" y="0"/>
                </a:moveTo>
                <a:lnTo>
                  <a:pt x="6626483" y="0"/>
                </a:lnTo>
                <a:lnTo>
                  <a:pt x="6626483" y="5715000"/>
                </a:lnTo>
                <a:lnTo>
                  <a:pt x="0" y="5715000"/>
                </a:lnTo>
                <a:lnTo>
                  <a:pt x="0" y="0"/>
                </a:lnTo>
                <a:close/>
              </a:path>
            </a:pathLst>
          </a:custGeom>
          <a:blipFill rotWithShape="1">
            <a:blip r:embed="rId3">
              <a:alphaModFix/>
            </a:blip>
            <a:stretch>
              <a:fillRect b="0" l="0" r="0" t="0"/>
            </a:stretch>
          </a:blipFill>
          <a:ln>
            <a:noFill/>
          </a:ln>
        </p:spPr>
      </p:sp>
      <p:sp>
        <p:nvSpPr>
          <p:cNvPr id="97" name="Google Shape;97;p14"/>
          <p:cNvSpPr/>
          <p:nvPr/>
        </p:nvSpPr>
        <p:spPr>
          <a:xfrm rot="-1266137">
            <a:off x="-1277219" y="5897732"/>
            <a:ext cx="5210769" cy="6721137"/>
          </a:xfrm>
          <a:custGeom>
            <a:rect b="b" l="l" r="r" t="t"/>
            <a:pathLst>
              <a:path extrusionOk="0" h="6721137" w="5210769">
                <a:moveTo>
                  <a:pt x="0" y="0"/>
                </a:moveTo>
                <a:lnTo>
                  <a:pt x="5210769" y="0"/>
                </a:lnTo>
                <a:lnTo>
                  <a:pt x="5210769" y="6721136"/>
                </a:lnTo>
                <a:lnTo>
                  <a:pt x="0" y="6721136"/>
                </a:lnTo>
                <a:lnTo>
                  <a:pt x="0" y="0"/>
                </a:lnTo>
                <a:close/>
              </a:path>
            </a:pathLst>
          </a:custGeom>
          <a:blipFill rotWithShape="1">
            <a:blip r:embed="rId4">
              <a:alphaModFix/>
            </a:blip>
            <a:stretch>
              <a:fillRect b="0" l="0" r="0" t="0"/>
            </a:stretch>
          </a:blipFill>
          <a:ln>
            <a:noFill/>
          </a:ln>
        </p:spPr>
      </p:sp>
      <p:sp>
        <p:nvSpPr>
          <p:cNvPr id="98" name="Google Shape;98;p14"/>
          <p:cNvSpPr/>
          <p:nvPr/>
        </p:nvSpPr>
        <p:spPr>
          <a:xfrm rot="-5569636">
            <a:off x="779619" y="-2269556"/>
            <a:ext cx="4096053" cy="7060062"/>
          </a:xfrm>
          <a:custGeom>
            <a:rect b="b" l="l" r="r" t="t"/>
            <a:pathLst>
              <a:path extrusionOk="0" h="7060062" w="4096053">
                <a:moveTo>
                  <a:pt x="0" y="0"/>
                </a:moveTo>
                <a:lnTo>
                  <a:pt x="4096053" y="0"/>
                </a:lnTo>
                <a:lnTo>
                  <a:pt x="4096053" y="7060062"/>
                </a:lnTo>
                <a:lnTo>
                  <a:pt x="0" y="7060062"/>
                </a:lnTo>
                <a:lnTo>
                  <a:pt x="0" y="0"/>
                </a:lnTo>
                <a:close/>
              </a:path>
            </a:pathLst>
          </a:custGeom>
          <a:blipFill rotWithShape="1">
            <a:blip r:embed="rId5">
              <a:alphaModFix/>
            </a:blip>
            <a:stretch>
              <a:fillRect b="0" l="0" r="0" t="0"/>
            </a:stretch>
          </a:blipFill>
          <a:ln>
            <a:noFill/>
          </a:ln>
        </p:spPr>
      </p:sp>
      <p:sp>
        <p:nvSpPr>
          <p:cNvPr id="99" name="Google Shape;99;p14"/>
          <p:cNvSpPr/>
          <p:nvPr/>
        </p:nvSpPr>
        <p:spPr>
          <a:xfrm rot="-3755510">
            <a:off x="14637629" y="5499669"/>
            <a:ext cx="4096053" cy="7060062"/>
          </a:xfrm>
          <a:custGeom>
            <a:rect b="b" l="l" r="r" t="t"/>
            <a:pathLst>
              <a:path extrusionOk="0" h="7060062" w="4096053">
                <a:moveTo>
                  <a:pt x="0" y="0"/>
                </a:moveTo>
                <a:lnTo>
                  <a:pt x="4096053" y="0"/>
                </a:lnTo>
                <a:lnTo>
                  <a:pt x="4096053" y="7060062"/>
                </a:lnTo>
                <a:lnTo>
                  <a:pt x="0" y="7060062"/>
                </a:lnTo>
                <a:lnTo>
                  <a:pt x="0" y="0"/>
                </a:lnTo>
                <a:close/>
              </a:path>
            </a:pathLst>
          </a:custGeom>
          <a:blipFill rotWithShape="1">
            <a:blip r:embed="rId5">
              <a:alphaModFix/>
            </a:blip>
            <a:stretch>
              <a:fillRect b="0" l="0" r="0" t="0"/>
            </a:stretch>
          </a:blipFill>
          <a:ln>
            <a:noFill/>
          </a:ln>
        </p:spPr>
      </p:sp>
      <p:sp>
        <p:nvSpPr>
          <p:cNvPr id="100" name="Google Shape;100;p14"/>
          <p:cNvSpPr txBox="1"/>
          <p:nvPr/>
        </p:nvSpPr>
        <p:spPr>
          <a:xfrm>
            <a:off x="3087464" y="4702610"/>
            <a:ext cx="3777199" cy="40005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b="0" i="0" lang="en-US" sz="3000" u="none" cap="none" strike="noStrike">
                <a:solidFill>
                  <a:srgbClr val="000000"/>
                </a:solidFill>
                <a:latin typeface="Libre Baskerville"/>
                <a:ea typeface="Libre Baskerville"/>
                <a:cs typeface="Libre Baskerville"/>
                <a:sym typeface="Libre Baskerville"/>
              </a:rPr>
              <a:t>Introduction</a:t>
            </a:r>
            <a:endParaRPr/>
          </a:p>
        </p:txBody>
      </p:sp>
      <p:sp>
        <p:nvSpPr>
          <p:cNvPr id="101" name="Google Shape;101;p14"/>
          <p:cNvSpPr txBox="1"/>
          <p:nvPr/>
        </p:nvSpPr>
        <p:spPr>
          <a:xfrm>
            <a:off x="3087464" y="5443021"/>
            <a:ext cx="3777300" cy="4617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lang="en-US" sz="3000">
                <a:latin typeface="Libre Baskerville"/>
                <a:ea typeface="Libre Baskerville"/>
                <a:cs typeface="Libre Baskerville"/>
                <a:sym typeface="Libre Baskerville"/>
              </a:rPr>
              <a:t>Background</a:t>
            </a:r>
            <a:endParaRPr/>
          </a:p>
        </p:txBody>
      </p:sp>
      <p:sp>
        <p:nvSpPr>
          <p:cNvPr id="102" name="Google Shape;102;p14"/>
          <p:cNvSpPr txBox="1"/>
          <p:nvPr/>
        </p:nvSpPr>
        <p:spPr>
          <a:xfrm>
            <a:off x="3087464" y="6928921"/>
            <a:ext cx="3777300" cy="215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t/>
            </a:r>
            <a:endParaRPr/>
          </a:p>
        </p:txBody>
      </p:sp>
      <p:sp>
        <p:nvSpPr>
          <p:cNvPr id="103" name="Google Shape;103;p14"/>
          <p:cNvSpPr txBox="1"/>
          <p:nvPr/>
        </p:nvSpPr>
        <p:spPr>
          <a:xfrm>
            <a:off x="7503264" y="4702610"/>
            <a:ext cx="3777300" cy="4617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lang="en-US" sz="3000">
                <a:latin typeface="Libre Baskerville"/>
                <a:ea typeface="Libre Baskerville"/>
                <a:cs typeface="Libre Baskerville"/>
                <a:sym typeface="Libre Baskerville"/>
              </a:rPr>
              <a:t>Hypothesis</a:t>
            </a:r>
            <a:endParaRPr/>
          </a:p>
        </p:txBody>
      </p:sp>
      <p:sp>
        <p:nvSpPr>
          <p:cNvPr id="104" name="Google Shape;104;p14"/>
          <p:cNvSpPr txBox="1"/>
          <p:nvPr/>
        </p:nvSpPr>
        <p:spPr>
          <a:xfrm>
            <a:off x="7551227" y="5417296"/>
            <a:ext cx="3777300" cy="4617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b="0" i="0" lang="en-US" sz="3000" u="none" cap="none" strike="noStrike">
                <a:solidFill>
                  <a:srgbClr val="000000"/>
                </a:solidFill>
                <a:latin typeface="Libre Baskerville"/>
                <a:ea typeface="Libre Baskerville"/>
                <a:cs typeface="Libre Baskerville"/>
                <a:sym typeface="Libre Baskerville"/>
              </a:rPr>
              <a:t>Methodology</a:t>
            </a:r>
            <a:endParaRPr/>
          </a:p>
        </p:txBody>
      </p:sp>
      <p:sp>
        <p:nvSpPr>
          <p:cNvPr id="105" name="Google Shape;105;p14"/>
          <p:cNvSpPr txBox="1"/>
          <p:nvPr/>
        </p:nvSpPr>
        <p:spPr>
          <a:xfrm>
            <a:off x="12319420" y="4720336"/>
            <a:ext cx="3777300" cy="4617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lang="en-US" sz="3000">
                <a:latin typeface="Libre Baskerville"/>
                <a:ea typeface="Libre Baskerville"/>
                <a:cs typeface="Libre Baskerville"/>
                <a:sym typeface="Libre Baskerville"/>
              </a:rPr>
              <a:t>Charts and Tables</a:t>
            </a:r>
            <a:endParaRPr/>
          </a:p>
        </p:txBody>
      </p:sp>
      <p:sp>
        <p:nvSpPr>
          <p:cNvPr id="106" name="Google Shape;106;p14"/>
          <p:cNvSpPr txBox="1"/>
          <p:nvPr/>
        </p:nvSpPr>
        <p:spPr>
          <a:xfrm>
            <a:off x="12319420" y="5460747"/>
            <a:ext cx="3777199" cy="40005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b="0" i="0" lang="en-US" sz="3000" u="none" cap="none" strike="noStrike">
                <a:solidFill>
                  <a:srgbClr val="000000"/>
                </a:solidFill>
                <a:latin typeface="Libre Baskerville"/>
                <a:ea typeface="Libre Baskerville"/>
                <a:cs typeface="Libre Baskerville"/>
                <a:sym typeface="Libre Baskerville"/>
              </a:rPr>
              <a:t>Conclusion</a:t>
            </a:r>
            <a:endParaRPr/>
          </a:p>
        </p:txBody>
      </p:sp>
      <p:sp>
        <p:nvSpPr>
          <p:cNvPr id="107" name="Google Shape;107;p14"/>
          <p:cNvSpPr txBox="1"/>
          <p:nvPr/>
        </p:nvSpPr>
        <p:spPr>
          <a:xfrm>
            <a:off x="12319420" y="6203697"/>
            <a:ext cx="3777300" cy="215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t/>
            </a:r>
            <a:endParaRPr/>
          </a:p>
        </p:txBody>
      </p:sp>
      <p:sp>
        <p:nvSpPr>
          <p:cNvPr id="108" name="Google Shape;108;p14"/>
          <p:cNvSpPr txBox="1"/>
          <p:nvPr/>
        </p:nvSpPr>
        <p:spPr>
          <a:xfrm>
            <a:off x="2191381" y="4667685"/>
            <a:ext cx="848458" cy="4699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rPr b="0" i="0" lang="en-US" sz="3500" u="none" cap="none" strike="noStrike">
                <a:solidFill>
                  <a:srgbClr val="000000"/>
                </a:solidFill>
                <a:latin typeface="Yeseva One"/>
                <a:ea typeface="Yeseva One"/>
                <a:cs typeface="Yeseva One"/>
                <a:sym typeface="Yeseva One"/>
              </a:rPr>
              <a:t>01</a:t>
            </a:r>
            <a:endParaRPr/>
          </a:p>
        </p:txBody>
      </p:sp>
      <p:sp>
        <p:nvSpPr>
          <p:cNvPr id="109" name="Google Shape;109;p14"/>
          <p:cNvSpPr txBox="1"/>
          <p:nvPr/>
        </p:nvSpPr>
        <p:spPr>
          <a:xfrm>
            <a:off x="2191381" y="5408096"/>
            <a:ext cx="848458" cy="4699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rPr b="0" i="0" lang="en-US" sz="3500" u="none" cap="none" strike="noStrike">
                <a:solidFill>
                  <a:srgbClr val="000000"/>
                </a:solidFill>
                <a:latin typeface="Yeseva One"/>
                <a:ea typeface="Yeseva One"/>
                <a:cs typeface="Yeseva One"/>
                <a:sym typeface="Yeseva One"/>
              </a:rPr>
              <a:t>02</a:t>
            </a:r>
            <a:endParaRPr/>
          </a:p>
        </p:txBody>
      </p:sp>
      <p:sp>
        <p:nvSpPr>
          <p:cNvPr id="110" name="Google Shape;110;p14"/>
          <p:cNvSpPr txBox="1"/>
          <p:nvPr/>
        </p:nvSpPr>
        <p:spPr>
          <a:xfrm>
            <a:off x="2191381" y="6151046"/>
            <a:ext cx="848400" cy="215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t/>
            </a:r>
            <a:endParaRPr/>
          </a:p>
        </p:txBody>
      </p:sp>
      <p:sp>
        <p:nvSpPr>
          <p:cNvPr id="111" name="Google Shape;111;p14"/>
          <p:cNvSpPr txBox="1"/>
          <p:nvPr/>
        </p:nvSpPr>
        <p:spPr>
          <a:xfrm>
            <a:off x="2191381" y="6887646"/>
            <a:ext cx="848400" cy="2154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t/>
            </a:r>
            <a:endParaRPr/>
          </a:p>
        </p:txBody>
      </p:sp>
      <p:sp>
        <p:nvSpPr>
          <p:cNvPr id="112" name="Google Shape;112;p14"/>
          <p:cNvSpPr txBox="1"/>
          <p:nvPr/>
        </p:nvSpPr>
        <p:spPr>
          <a:xfrm>
            <a:off x="6607881" y="4667685"/>
            <a:ext cx="848400" cy="5388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rPr b="0" i="0" lang="en-US" sz="3500" u="none" cap="none" strike="noStrike">
                <a:solidFill>
                  <a:srgbClr val="000000"/>
                </a:solidFill>
                <a:latin typeface="Yeseva One"/>
                <a:ea typeface="Yeseva One"/>
                <a:cs typeface="Yeseva One"/>
                <a:sym typeface="Yeseva One"/>
              </a:rPr>
              <a:t>0</a:t>
            </a:r>
            <a:r>
              <a:rPr lang="en-US" sz="3500">
                <a:latin typeface="Yeseva One"/>
                <a:ea typeface="Yeseva One"/>
                <a:cs typeface="Yeseva One"/>
                <a:sym typeface="Yeseva One"/>
              </a:rPr>
              <a:t>3</a:t>
            </a:r>
            <a:endParaRPr/>
          </a:p>
        </p:txBody>
      </p:sp>
      <p:sp>
        <p:nvSpPr>
          <p:cNvPr id="113" name="Google Shape;113;p14"/>
          <p:cNvSpPr txBox="1"/>
          <p:nvPr/>
        </p:nvSpPr>
        <p:spPr>
          <a:xfrm>
            <a:off x="6607881" y="5408096"/>
            <a:ext cx="848400" cy="5388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rPr b="0" i="0" lang="en-US" sz="3500" u="none" cap="none" strike="noStrike">
                <a:solidFill>
                  <a:srgbClr val="000000"/>
                </a:solidFill>
                <a:latin typeface="Yeseva One"/>
                <a:ea typeface="Yeseva One"/>
                <a:cs typeface="Yeseva One"/>
                <a:sym typeface="Yeseva One"/>
              </a:rPr>
              <a:t>0</a:t>
            </a:r>
            <a:r>
              <a:rPr lang="en-US" sz="3500">
                <a:latin typeface="Yeseva One"/>
                <a:ea typeface="Yeseva One"/>
                <a:cs typeface="Yeseva One"/>
                <a:sym typeface="Yeseva One"/>
              </a:rPr>
              <a:t>4</a:t>
            </a:r>
            <a:endParaRPr/>
          </a:p>
        </p:txBody>
      </p:sp>
      <p:sp>
        <p:nvSpPr>
          <p:cNvPr id="114" name="Google Shape;114;p14"/>
          <p:cNvSpPr txBox="1"/>
          <p:nvPr/>
        </p:nvSpPr>
        <p:spPr>
          <a:xfrm>
            <a:off x="6607881" y="6887646"/>
            <a:ext cx="848400" cy="2154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t/>
            </a:r>
            <a:endParaRPr/>
          </a:p>
        </p:txBody>
      </p:sp>
      <p:sp>
        <p:nvSpPr>
          <p:cNvPr id="115" name="Google Shape;115;p14"/>
          <p:cNvSpPr txBox="1"/>
          <p:nvPr/>
        </p:nvSpPr>
        <p:spPr>
          <a:xfrm>
            <a:off x="11423337" y="4667685"/>
            <a:ext cx="848400" cy="5388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rPr lang="en-US" sz="3500">
                <a:latin typeface="Yeseva One"/>
                <a:ea typeface="Yeseva One"/>
                <a:cs typeface="Yeseva One"/>
                <a:sym typeface="Yeseva One"/>
              </a:rPr>
              <a:t>05</a:t>
            </a:r>
            <a:endParaRPr/>
          </a:p>
        </p:txBody>
      </p:sp>
      <p:sp>
        <p:nvSpPr>
          <p:cNvPr id="116" name="Google Shape;116;p14"/>
          <p:cNvSpPr txBox="1"/>
          <p:nvPr/>
        </p:nvSpPr>
        <p:spPr>
          <a:xfrm>
            <a:off x="11423337" y="5408096"/>
            <a:ext cx="848400" cy="5388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rPr lang="en-US" sz="3500">
                <a:latin typeface="Yeseva One"/>
                <a:ea typeface="Yeseva One"/>
                <a:cs typeface="Yeseva One"/>
                <a:sym typeface="Yeseva One"/>
              </a:rPr>
              <a:t>06</a:t>
            </a:r>
            <a:endParaRPr/>
          </a:p>
        </p:txBody>
      </p:sp>
      <p:sp>
        <p:nvSpPr>
          <p:cNvPr id="117" name="Google Shape;117;p14"/>
          <p:cNvSpPr txBox="1"/>
          <p:nvPr/>
        </p:nvSpPr>
        <p:spPr>
          <a:xfrm>
            <a:off x="11423337" y="6151046"/>
            <a:ext cx="848400" cy="2154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AD5D1"/>
        </a:solidFill>
      </p:bgPr>
    </p:bg>
    <p:spTree>
      <p:nvGrpSpPr>
        <p:cNvPr id="121" name="Shape 121"/>
        <p:cNvGrpSpPr/>
        <p:nvPr/>
      </p:nvGrpSpPr>
      <p:grpSpPr>
        <a:xfrm>
          <a:off x="0" y="0"/>
          <a:ext cx="0" cy="0"/>
          <a:chOff x="0" y="0"/>
          <a:chExt cx="0" cy="0"/>
        </a:xfrm>
      </p:grpSpPr>
      <p:sp>
        <p:nvSpPr>
          <p:cNvPr id="122" name="Google Shape;122;p15"/>
          <p:cNvSpPr/>
          <p:nvPr/>
        </p:nvSpPr>
        <p:spPr>
          <a:xfrm>
            <a:off x="12610204" y="-571500"/>
            <a:ext cx="6626483" cy="5715000"/>
          </a:xfrm>
          <a:custGeom>
            <a:rect b="b" l="l" r="r" t="t"/>
            <a:pathLst>
              <a:path extrusionOk="0" h="5715000" w="6626483">
                <a:moveTo>
                  <a:pt x="0" y="0"/>
                </a:moveTo>
                <a:lnTo>
                  <a:pt x="6626483" y="0"/>
                </a:lnTo>
                <a:lnTo>
                  <a:pt x="6626483" y="5715000"/>
                </a:lnTo>
                <a:lnTo>
                  <a:pt x="0" y="5715000"/>
                </a:lnTo>
                <a:lnTo>
                  <a:pt x="0" y="0"/>
                </a:lnTo>
                <a:close/>
              </a:path>
            </a:pathLst>
          </a:custGeom>
          <a:blipFill rotWithShape="1">
            <a:blip r:embed="rId3">
              <a:alphaModFix/>
            </a:blip>
            <a:stretch>
              <a:fillRect b="0" l="0" r="0" t="0"/>
            </a:stretch>
          </a:blipFill>
          <a:ln>
            <a:noFill/>
          </a:ln>
        </p:spPr>
      </p:sp>
      <p:sp>
        <p:nvSpPr>
          <p:cNvPr id="123" name="Google Shape;123;p15"/>
          <p:cNvSpPr/>
          <p:nvPr/>
        </p:nvSpPr>
        <p:spPr>
          <a:xfrm rot="-1266137">
            <a:off x="-1277219" y="5897732"/>
            <a:ext cx="5210769" cy="6721137"/>
          </a:xfrm>
          <a:custGeom>
            <a:rect b="b" l="l" r="r" t="t"/>
            <a:pathLst>
              <a:path extrusionOk="0" h="6721137" w="5210769">
                <a:moveTo>
                  <a:pt x="0" y="0"/>
                </a:moveTo>
                <a:lnTo>
                  <a:pt x="5210769" y="0"/>
                </a:lnTo>
                <a:lnTo>
                  <a:pt x="5210769" y="6721136"/>
                </a:lnTo>
                <a:lnTo>
                  <a:pt x="0" y="6721136"/>
                </a:lnTo>
                <a:lnTo>
                  <a:pt x="0" y="0"/>
                </a:lnTo>
                <a:close/>
              </a:path>
            </a:pathLst>
          </a:custGeom>
          <a:blipFill rotWithShape="1">
            <a:blip r:embed="rId4">
              <a:alphaModFix/>
            </a:blip>
            <a:stretch>
              <a:fillRect b="0" l="0" r="0" t="0"/>
            </a:stretch>
          </a:blipFill>
          <a:ln>
            <a:noFill/>
          </a:ln>
        </p:spPr>
      </p:sp>
      <p:sp>
        <p:nvSpPr>
          <p:cNvPr id="124" name="Google Shape;124;p15"/>
          <p:cNvSpPr/>
          <p:nvPr/>
        </p:nvSpPr>
        <p:spPr>
          <a:xfrm rot="-5569636">
            <a:off x="779619" y="-2269556"/>
            <a:ext cx="4096053" cy="7060062"/>
          </a:xfrm>
          <a:custGeom>
            <a:rect b="b" l="l" r="r" t="t"/>
            <a:pathLst>
              <a:path extrusionOk="0" h="7060062" w="4096053">
                <a:moveTo>
                  <a:pt x="0" y="0"/>
                </a:moveTo>
                <a:lnTo>
                  <a:pt x="4096053" y="0"/>
                </a:lnTo>
                <a:lnTo>
                  <a:pt x="4096053" y="7060062"/>
                </a:lnTo>
                <a:lnTo>
                  <a:pt x="0" y="7060062"/>
                </a:lnTo>
                <a:lnTo>
                  <a:pt x="0" y="0"/>
                </a:lnTo>
                <a:close/>
              </a:path>
            </a:pathLst>
          </a:custGeom>
          <a:blipFill rotWithShape="1">
            <a:blip r:embed="rId5">
              <a:alphaModFix/>
            </a:blip>
            <a:stretch>
              <a:fillRect b="0" l="0" r="0" t="0"/>
            </a:stretch>
          </a:blipFill>
          <a:ln>
            <a:noFill/>
          </a:ln>
        </p:spPr>
      </p:sp>
      <p:sp>
        <p:nvSpPr>
          <p:cNvPr id="125" name="Google Shape;125;p15"/>
          <p:cNvSpPr txBox="1"/>
          <p:nvPr/>
        </p:nvSpPr>
        <p:spPr>
          <a:xfrm>
            <a:off x="3283182" y="1089025"/>
            <a:ext cx="11721600" cy="2154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t/>
            </a:r>
            <a:endParaRPr/>
          </a:p>
        </p:txBody>
      </p:sp>
      <p:sp>
        <p:nvSpPr>
          <p:cNvPr id="126" name="Google Shape;126;p15"/>
          <p:cNvSpPr txBox="1"/>
          <p:nvPr/>
        </p:nvSpPr>
        <p:spPr>
          <a:xfrm>
            <a:off x="3283182" y="8858250"/>
            <a:ext cx="11721600" cy="2154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t/>
            </a:r>
            <a:endParaRPr/>
          </a:p>
        </p:txBody>
      </p:sp>
      <p:sp>
        <p:nvSpPr>
          <p:cNvPr id="127" name="Google Shape;127;p15"/>
          <p:cNvSpPr/>
          <p:nvPr/>
        </p:nvSpPr>
        <p:spPr>
          <a:xfrm rot="-3755510">
            <a:off x="14637629" y="5499669"/>
            <a:ext cx="4096053" cy="7060062"/>
          </a:xfrm>
          <a:custGeom>
            <a:rect b="b" l="l" r="r" t="t"/>
            <a:pathLst>
              <a:path extrusionOk="0" h="7060062" w="4096053">
                <a:moveTo>
                  <a:pt x="0" y="0"/>
                </a:moveTo>
                <a:lnTo>
                  <a:pt x="4096053" y="0"/>
                </a:lnTo>
                <a:lnTo>
                  <a:pt x="4096053" y="7060062"/>
                </a:lnTo>
                <a:lnTo>
                  <a:pt x="0" y="7060062"/>
                </a:lnTo>
                <a:lnTo>
                  <a:pt x="0" y="0"/>
                </a:lnTo>
                <a:close/>
              </a:path>
            </a:pathLst>
          </a:custGeom>
          <a:blipFill rotWithShape="1">
            <a:blip r:embed="rId5">
              <a:alphaModFix/>
            </a:blip>
            <a:stretch>
              <a:fillRect b="0" l="0" r="0" t="0"/>
            </a:stretch>
          </a:blipFill>
          <a:ln>
            <a:noFill/>
          </a:ln>
        </p:spPr>
      </p:sp>
      <p:sp>
        <p:nvSpPr>
          <p:cNvPr id="128" name="Google Shape;128;p15"/>
          <p:cNvSpPr txBox="1"/>
          <p:nvPr/>
        </p:nvSpPr>
        <p:spPr>
          <a:xfrm>
            <a:off x="4895648" y="2838336"/>
            <a:ext cx="8496600" cy="13947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rPr b="0" i="0" lang="en-US" sz="9060" u="none" cap="none" strike="noStrike">
                <a:solidFill>
                  <a:srgbClr val="000000"/>
                </a:solidFill>
                <a:latin typeface="Yeseva One"/>
                <a:ea typeface="Yeseva One"/>
                <a:cs typeface="Yeseva One"/>
                <a:sym typeface="Yeseva One"/>
              </a:rPr>
              <a:t>Introduction</a:t>
            </a:r>
            <a:endParaRPr/>
          </a:p>
        </p:txBody>
      </p:sp>
      <p:sp>
        <p:nvSpPr>
          <p:cNvPr id="129" name="Google Shape;129;p15"/>
          <p:cNvSpPr txBox="1"/>
          <p:nvPr/>
        </p:nvSpPr>
        <p:spPr>
          <a:xfrm>
            <a:off x="1028700" y="4490422"/>
            <a:ext cx="8115300" cy="41559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lang="en-US" sz="3000">
                <a:latin typeface="Libre Baskerville"/>
                <a:ea typeface="Libre Baskerville"/>
                <a:cs typeface="Libre Baskerville"/>
                <a:sym typeface="Libre Baskerville"/>
              </a:rPr>
              <a:t>For this project I used a dataset obtained from an experiment done with a California Sea Hare as the subject. It was presented and fed with 4 different types of foods. (a. Natural, live, fresh seaweed, b. regular strips of nori, c. tape nori, and d. two-ply nori) while its neural activity, more specifically the buccal nerve 2 (BN2) activity, was recorded.</a:t>
            </a:r>
            <a:endParaRPr/>
          </a:p>
        </p:txBody>
      </p:sp>
      <p:pic>
        <p:nvPicPr>
          <p:cNvPr descr="Sea Wonder: Sea Hare | National Marine Sanctuary Foundation" id="130" name="Google Shape;130;p15"/>
          <p:cNvPicPr preferRelativeResize="0"/>
          <p:nvPr/>
        </p:nvPicPr>
        <p:blipFill>
          <a:blip r:embed="rId6">
            <a:alphaModFix/>
          </a:blip>
          <a:stretch>
            <a:fillRect/>
          </a:stretch>
        </p:blipFill>
        <p:spPr>
          <a:xfrm>
            <a:off x="10428625" y="4702353"/>
            <a:ext cx="6245262" cy="41559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AD5D1"/>
        </a:solidFill>
      </p:bgPr>
    </p:bg>
    <p:spTree>
      <p:nvGrpSpPr>
        <p:cNvPr id="134" name="Shape 134"/>
        <p:cNvGrpSpPr/>
        <p:nvPr/>
      </p:nvGrpSpPr>
      <p:grpSpPr>
        <a:xfrm>
          <a:off x="0" y="0"/>
          <a:ext cx="0" cy="0"/>
          <a:chOff x="0" y="0"/>
          <a:chExt cx="0" cy="0"/>
        </a:xfrm>
      </p:grpSpPr>
      <p:sp>
        <p:nvSpPr>
          <p:cNvPr id="135" name="Google Shape;135;p16"/>
          <p:cNvSpPr/>
          <p:nvPr/>
        </p:nvSpPr>
        <p:spPr>
          <a:xfrm>
            <a:off x="12610204" y="-571500"/>
            <a:ext cx="6626483" cy="5715000"/>
          </a:xfrm>
          <a:custGeom>
            <a:rect b="b" l="l" r="r" t="t"/>
            <a:pathLst>
              <a:path extrusionOk="0" h="5715000" w="6626483">
                <a:moveTo>
                  <a:pt x="0" y="0"/>
                </a:moveTo>
                <a:lnTo>
                  <a:pt x="6626483" y="0"/>
                </a:lnTo>
                <a:lnTo>
                  <a:pt x="6626483" y="5715000"/>
                </a:lnTo>
                <a:lnTo>
                  <a:pt x="0" y="5715000"/>
                </a:lnTo>
                <a:lnTo>
                  <a:pt x="0" y="0"/>
                </a:lnTo>
                <a:close/>
              </a:path>
            </a:pathLst>
          </a:custGeom>
          <a:blipFill rotWithShape="1">
            <a:blip r:embed="rId3">
              <a:alphaModFix/>
            </a:blip>
            <a:stretch>
              <a:fillRect b="0" l="0" r="0" t="0"/>
            </a:stretch>
          </a:blipFill>
          <a:ln>
            <a:noFill/>
          </a:ln>
        </p:spPr>
      </p:sp>
      <p:sp>
        <p:nvSpPr>
          <p:cNvPr id="136" name="Google Shape;136;p16"/>
          <p:cNvSpPr/>
          <p:nvPr/>
        </p:nvSpPr>
        <p:spPr>
          <a:xfrm rot="-1266137">
            <a:off x="-1277219" y="5897732"/>
            <a:ext cx="5210769" cy="6721137"/>
          </a:xfrm>
          <a:custGeom>
            <a:rect b="b" l="l" r="r" t="t"/>
            <a:pathLst>
              <a:path extrusionOk="0" h="6721137" w="5210769">
                <a:moveTo>
                  <a:pt x="0" y="0"/>
                </a:moveTo>
                <a:lnTo>
                  <a:pt x="5210769" y="0"/>
                </a:lnTo>
                <a:lnTo>
                  <a:pt x="5210769" y="6721136"/>
                </a:lnTo>
                <a:lnTo>
                  <a:pt x="0" y="6721136"/>
                </a:lnTo>
                <a:lnTo>
                  <a:pt x="0" y="0"/>
                </a:lnTo>
                <a:close/>
              </a:path>
            </a:pathLst>
          </a:custGeom>
          <a:blipFill rotWithShape="1">
            <a:blip r:embed="rId4">
              <a:alphaModFix/>
            </a:blip>
            <a:stretch>
              <a:fillRect b="0" l="0" r="0" t="0"/>
            </a:stretch>
          </a:blipFill>
          <a:ln>
            <a:noFill/>
          </a:ln>
        </p:spPr>
      </p:sp>
      <p:sp>
        <p:nvSpPr>
          <p:cNvPr id="137" name="Google Shape;137;p16"/>
          <p:cNvSpPr/>
          <p:nvPr/>
        </p:nvSpPr>
        <p:spPr>
          <a:xfrm rot="-5569636">
            <a:off x="779619" y="-2269556"/>
            <a:ext cx="4096053" cy="7060062"/>
          </a:xfrm>
          <a:custGeom>
            <a:rect b="b" l="l" r="r" t="t"/>
            <a:pathLst>
              <a:path extrusionOk="0" h="7060062" w="4096053">
                <a:moveTo>
                  <a:pt x="0" y="0"/>
                </a:moveTo>
                <a:lnTo>
                  <a:pt x="4096053" y="0"/>
                </a:lnTo>
                <a:lnTo>
                  <a:pt x="4096053" y="7060062"/>
                </a:lnTo>
                <a:lnTo>
                  <a:pt x="0" y="7060062"/>
                </a:lnTo>
                <a:lnTo>
                  <a:pt x="0" y="0"/>
                </a:lnTo>
                <a:close/>
              </a:path>
            </a:pathLst>
          </a:custGeom>
          <a:blipFill rotWithShape="1">
            <a:blip r:embed="rId5">
              <a:alphaModFix/>
            </a:blip>
            <a:stretch>
              <a:fillRect b="0" l="0" r="0" t="0"/>
            </a:stretch>
          </a:blipFill>
          <a:ln>
            <a:noFill/>
          </a:ln>
        </p:spPr>
      </p:sp>
      <p:sp>
        <p:nvSpPr>
          <p:cNvPr id="138" name="Google Shape;138;p16"/>
          <p:cNvSpPr/>
          <p:nvPr/>
        </p:nvSpPr>
        <p:spPr>
          <a:xfrm rot="-3755510">
            <a:off x="14637629" y="5499669"/>
            <a:ext cx="4096053" cy="7060062"/>
          </a:xfrm>
          <a:custGeom>
            <a:rect b="b" l="l" r="r" t="t"/>
            <a:pathLst>
              <a:path extrusionOk="0" h="7060062" w="4096053">
                <a:moveTo>
                  <a:pt x="0" y="0"/>
                </a:moveTo>
                <a:lnTo>
                  <a:pt x="4096053" y="0"/>
                </a:lnTo>
                <a:lnTo>
                  <a:pt x="4096053" y="7060062"/>
                </a:lnTo>
                <a:lnTo>
                  <a:pt x="0" y="7060062"/>
                </a:lnTo>
                <a:lnTo>
                  <a:pt x="0" y="0"/>
                </a:lnTo>
                <a:close/>
              </a:path>
            </a:pathLst>
          </a:custGeom>
          <a:blipFill rotWithShape="1">
            <a:blip r:embed="rId5">
              <a:alphaModFix/>
            </a:blip>
            <a:stretch>
              <a:fillRect b="0" l="0" r="0" t="0"/>
            </a:stretch>
          </a:blipFill>
          <a:ln>
            <a:noFill/>
          </a:ln>
        </p:spPr>
      </p:sp>
      <p:sp>
        <p:nvSpPr>
          <p:cNvPr id="139" name="Google Shape;139;p16"/>
          <p:cNvSpPr txBox="1"/>
          <p:nvPr/>
        </p:nvSpPr>
        <p:spPr>
          <a:xfrm>
            <a:off x="1028700" y="2414211"/>
            <a:ext cx="16230600" cy="13947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rPr lang="en-US" sz="9060">
                <a:latin typeface="Yeseva One"/>
                <a:ea typeface="Yeseva One"/>
                <a:cs typeface="Yeseva One"/>
                <a:sym typeface="Yeseva One"/>
              </a:rPr>
              <a:t>Background Information</a:t>
            </a:r>
            <a:endParaRPr/>
          </a:p>
        </p:txBody>
      </p:sp>
      <p:sp>
        <p:nvSpPr>
          <p:cNvPr id="140" name="Google Shape;140;p16"/>
          <p:cNvSpPr txBox="1"/>
          <p:nvPr/>
        </p:nvSpPr>
        <p:spPr>
          <a:xfrm>
            <a:off x="1147480" y="4653239"/>
            <a:ext cx="7877700" cy="215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t/>
            </a:r>
            <a:endParaRPr/>
          </a:p>
        </p:txBody>
      </p:sp>
      <p:sp>
        <p:nvSpPr>
          <p:cNvPr id="141" name="Google Shape;141;p16"/>
          <p:cNvSpPr txBox="1"/>
          <p:nvPr/>
        </p:nvSpPr>
        <p:spPr>
          <a:xfrm>
            <a:off x="1147480" y="4126189"/>
            <a:ext cx="3940500" cy="5388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lang="en-US" sz="3500">
                <a:latin typeface="Yeseva One"/>
                <a:ea typeface="Yeseva One"/>
                <a:cs typeface="Yeseva One"/>
                <a:sym typeface="Yeseva One"/>
              </a:rPr>
              <a:t>Food</a:t>
            </a:r>
            <a:endParaRPr/>
          </a:p>
        </p:txBody>
      </p:sp>
      <p:sp>
        <p:nvSpPr>
          <p:cNvPr id="142" name="Google Shape;142;p16"/>
          <p:cNvSpPr txBox="1"/>
          <p:nvPr/>
        </p:nvSpPr>
        <p:spPr>
          <a:xfrm>
            <a:off x="9262780" y="4653239"/>
            <a:ext cx="7877700" cy="215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t/>
            </a:r>
            <a:endParaRPr/>
          </a:p>
        </p:txBody>
      </p:sp>
      <p:sp>
        <p:nvSpPr>
          <p:cNvPr id="143" name="Google Shape;143;p16"/>
          <p:cNvSpPr txBox="1"/>
          <p:nvPr/>
        </p:nvSpPr>
        <p:spPr>
          <a:xfrm>
            <a:off x="1172300" y="4982300"/>
            <a:ext cx="7082700" cy="4567200"/>
          </a:xfrm>
          <a:prstGeom prst="rect">
            <a:avLst/>
          </a:prstGeom>
          <a:noFill/>
          <a:ln>
            <a:noFill/>
          </a:ln>
        </p:spPr>
        <p:txBody>
          <a:bodyPr anchorCtr="0" anchor="t" bIns="91425" lIns="91425" spcFirstLastPara="1" rIns="91425" wrap="square" tIns="91425">
            <a:noAutofit/>
          </a:bodyPr>
          <a:lstStyle/>
          <a:p>
            <a:pPr indent="-431800" lvl="0" marL="457200" rtl="0" algn="l">
              <a:spcBef>
                <a:spcPts val="0"/>
              </a:spcBef>
              <a:spcAft>
                <a:spcPts val="0"/>
              </a:spcAft>
              <a:buClr>
                <a:schemeClr val="dk1"/>
              </a:buClr>
              <a:buSzPts val="3200"/>
              <a:buFont typeface="Calibri"/>
              <a:buChar char="❖"/>
            </a:pPr>
            <a:r>
              <a:rPr lang="en-US" sz="3200">
                <a:solidFill>
                  <a:schemeClr val="dk1"/>
                </a:solidFill>
                <a:latin typeface="Calibri"/>
                <a:ea typeface="Calibri"/>
                <a:cs typeface="Calibri"/>
                <a:sym typeface="Calibri"/>
              </a:rPr>
              <a:t>Fresh Food: live seawood in the form it is found in nature by the animal.</a:t>
            </a:r>
            <a:endParaRPr sz="3200">
              <a:solidFill>
                <a:schemeClr val="dk1"/>
              </a:solidFill>
              <a:latin typeface="Calibri"/>
              <a:ea typeface="Calibri"/>
              <a:cs typeface="Calibri"/>
              <a:sym typeface="Calibri"/>
            </a:endParaRPr>
          </a:p>
          <a:p>
            <a:pPr indent="-431800" lvl="0" marL="457200" rtl="0" algn="l">
              <a:spcBef>
                <a:spcPts val="0"/>
              </a:spcBef>
              <a:spcAft>
                <a:spcPts val="0"/>
              </a:spcAft>
              <a:buClr>
                <a:schemeClr val="dk1"/>
              </a:buClr>
              <a:buSzPts val="3200"/>
              <a:buFont typeface="Calibri"/>
              <a:buChar char="❖"/>
            </a:pPr>
            <a:r>
              <a:rPr lang="en-US" sz="3200">
                <a:solidFill>
                  <a:schemeClr val="dk1"/>
                </a:solidFill>
                <a:latin typeface="Calibri"/>
                <a:ea typeface="Calibri"/>
                <a:cs typeface="Calibri"/>
                <a:sym typeface="Calibri"/>
              </a:rPr>
              <a:t>Regular nori: light and easy to swallow by the animal</a:t>
            </a:r>
            <a:endParaRPr sz="3200">
              <a:solidFill>
                <a:schemeClr val="dk1"/>
              </a:solidFill>
              <a:latin typeface="Calibri"/>
              <a:ea typeface="Calibri"/>
              <a:cs typeface="Calibri"/>
              <a:sym typeface="Calibri"/>
            </a:endParaRPr>
          </a:p>
          <a:p>
            <a:pPr indent="-431800" lvl="0" marL="457200" rtl="0" algn="l">
              <a:spcBef>
                <a:spcPts val="0"/>
              </a:spcBef>
              <a:spcAft>
                <a:spcPts val="0"/>
              </a:spcAft>
              <a:buClr>
                <a:schemeClr val="dk1"/>
              </a:buClr>
              <a:buSzPts val="3200"/>
              <a:buFont typeface="Calibri"/>
              <a:buChar char="❖"/>
            </a:pPr>
            <a:r>
              <a:rPr lang="en-US" sz="3200">
                <a:solidFill>
                  <a:schemeClr val="dk1"/>
                </a:solidFill>
                <a:latin typeface="Calibri"/>
                <a:ea typeface="Calibri"/>
                <a:cs typeface="Calibri"/>
                <a:sym typeface="Calibri"/>
              </a:rPr>
              <a:t>Tape nori: unbreakable two stripped plastic tape between nori </a:t>
            </a:r>
            <a:endParaRPr sz="3200">
              <a:solidFill>
                <a:schemeClr val="dk1"/>
              </a:solidFill>
              <a:latin typeface="Calibri"/>
              <a:ea typeface="Calibri"/>
              <a:cs typeface="Calibri"/>
              <a:sym typeface="Calibri"/>
            </a:endParaRPr>
          </a:p>
          <a:p>
            <a:pPr indent="-431800" lvl="0" marL="457200" rtl="0" algn="l">
              <a:spcBef>
                <a:spcPts val="0"/>
              </a:spcBef>
              <a:spcAft>
                <a:spcPts val="0"/>
              </a:spcAft>
              <a:buClr>
                <a:schemeClr val="dk1"/>
              </a:buClr>
              <a:buSzPts val="3200"/>
              <a:buFont typeface="Calibri"/>
              <a:buChar char="❖"/>
            </a:pPr>
            <a:r>
              <a:rPr lang="en-US" sz="3200">
                <a:solidFill>
                  <a:schemeClr val="dk1"/>
                </a:solidFill>
                <a:latin typeface="Calibri"/>
                <a:ea typeface="Calibri"/>
                <a:cs typeface="Calibri"/>
                <a:sym typeface="Calibri"/>
              </a:rPr>
              <a:t>Two-ply nori: widely cut stripes of nori bound together. Hard to swallow as well.</a:t>
            </a:r>
            <a:endParaRPr sz="3200">
              <a:solidFill>
                <a:schemeClr val="dk1"/>
              </a:solidFill>
              <a:latin typeface="Calibri"/>
              <a:ea typeface="Calibri"/>
              <a:cs typeface="Calibri"/>
              <a:sym typeface="Calibri"/>
            </a:endParaRPr>
          </a:p>
          <a:p>
            <a:pPr indent="0" lvl="0" marL="0" rtl="0" algn="l">
              <a:spcBef>
                <a:spcPts val="0"/>
              </a:spcBef>
              <a:spcAft>
                <a:spcPts val="0"/>
              </a:spcAft>
              <a:buNone/>
            </a:pPr>
            <a:r>
              <a:t/>
            </a:r>
            <a:endParaRPr sz="3200">
              <a:solidFill>
                <a:schemeClr val="dk1"/>
              </a:solidFill>
              <a:latin typeface="Calibri"/>
              <a:ea typeface="Calibri"/>
              <a:cs typeface="Calibri"/>
              <a:sym typeface="Calibri"/>
            </a:endParaRPr>
          </a:p>
        </p:txBody>
      </p:sp>
      <p:pic>
        <p:nvPicPr>
          <p:cNvPr descr="seaweeds.jpg" id="144" name="Google Shape;144;p16"/>
          <p:cNvPicPr preferRelativeResize="0"/>
          <p:nvPr/>
        </p:nvPicPr>
        <p:blipFill>
          <a:blip r:embed="rId6">
            <a:alphaModFix/>
          </a:blip>
          <a:stretch>
            <a:fillRect/>
          </a:stretch>
        </p:blipFill>
        <p:spPr>
          <a:xfrm>
            <a:off x="9866800" y="4393700"/>
            <a:ext cx="7281174" cy="5504270"/>
          </a:xfrm>
          <a:prstGeom prst="rect">
            <a:avLst/>
          </a:prstGeom>
          <a:noFill/>
          <a:ln>
            <a:noFill/>
          </a:ln>
        </p:spPr>
      </p:pic>
      <p:sp>
        <p:nvSpPr>
          <p:cNvPr id="145" name="Google Shape;145;p16"/>
          <p:cNvSpPr txBox="1"/>
          <p:nvPr/>
        </p:nvSpPr>
        <p:spPr>
          <a:xfrm>
            <a:off x="9305200" y="4835775"/>
            <a:ext cx="561600" cy="21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3200">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AD5D1"/>
        </a:solidFill>
      </p:bgPr>
    </p:bg>
    <p:spTree>
      <p:nvGrpSpPr>
        <p:cNvPr id="149" name="Shape 149"/>
        <p:cNvGrpSpPr/>
        <p:nvPr/>
      </p:nvGrpSpPr>
      <p:grpSpPr>
        <a:xfrm>
          <a:off x="0" y="0"/>
          <a:ext cx="0" cy="0"/>
          <a:chOff x="0" y="0"/>
          <a:chExt cx="0" cy="0"/>
        </a:xfrm>
      </p:grpSpPr>
      <p:sp>
        <p:nvSpPr>
          <p:cNvPr id="150" name="Google Shape;150;p17"/>
          <p:cNvSpPr/>
          <p:nvPr/>
        </p:nvSpPr>
        <p:spPr>
          <a:xfrm>
            <a:off x="12610204" y="-571500"/>
            <a:ext cx="6626483" cy="5715000"/>
          </a:xfrm>
          <a:custGeom>
            <a:rect b="b" l="l" r="r" t="t"/>
            <a:pathLst>
              <a:path extrusionOk="0" h="5715000" w="6626483">
                <a:moveTo>
                  <a:pt x="0" y="0"/>
                </a:moveTo>
                <a:lnTo>
                  <a:pt x="6626483" y="0"/>
                </a:lnTo>
                <a:lnTo>
                  <a:pt x="6626483" y="5715000"/>
                </a:lnTo>
                <a:lnTo>
                  <a:pt x="0" y="5715000"/>
                </a:lnTo>
                <a:lnTo>
                  <a:pt x="0" y="0"/>
                </a:lnTo>
                <a:close/>
              </a:path>
            </a:pathLst>
          </a:custGeom>
          <a:blipFill rotWithShape="1">
            <a:blip r:embed="rId3">
              <a:alphaModFix/>
            </a:blip>
            <a:stretch>
              <a:fillRect b="0" l="0" r="0" t="0"/>
            </a:stretch>
          </a:blipFill>
          <a:ln>
            <a:noFill/>
          </a:ln>
        </p:spPr>
      </p:sp>
      <p:sp>
        <p:nvSpPr>
          <p:cNvPr id="151" name="Google Shape;151;p17"/>
          <p:cNvSpPr/>
          <p:nvPr/>
        </p:nvSpPr>
        <p:spPr>
          <a:xfrm rot="-1266572">
            <a:off x="-1277378" y="5897763"/>
            <a:ext cx="5208570" cy="6718301"/>
          </a:xfrm>
          <a:custGeom>
            <a:rect b="b" l="l" r="r" t="t"/>
            <a:pathLst>
              <a:path extrusionOk="0" h="6721137" w="5210769">
                <a:moveTo>
                  <a:pt x="0" y="0"/>
                </a:moveTo>
                <a:lnTo>
                  <a:pt x="5210769" y="0"/>
                </a:lnTo>
                <a:lnTo>
                  <a:pt x="5210769" y="6721136"/>
                </a:lnTo>
                <a:lnTo>
                  <a:pt x="0" y="6721136"/>
                </a:lnTo>
                <a:lnTo>
                  <a:pt x="0" y="0"/>
                </a:lnTo>
                <a:close/>
              </a:path>
            </a:pathLst>
          </a:custGeom>
          <a:blipFill rotWithShape="1">
            <a:blip r:embed="rId4">
              <a:alphaModFix/>
            </a:blip>
            <a:stretch>
              <a:fillRect b="0" l="0" r="0" t="0"/>
            </a:stretch>
          </a:blipFill>
          <a:ln>
            <a:noFill/>
          </a:ln>
        </p:spPr>
      </p:sp>
      <p:sp>
        <p:nvSpPr>
          <p:cNvPr id="152" name="Google Shape;152;p17"/>
          <p:cNvSpPr/>
          <p:nvPr/>
        </p:nvSpPr>
        <p:spPr>
          <a:xfrm rot="-5571744">
            <a:off x="779975" y="-2278841"/>
            <a:ext cx="4101170" cy="7068882"/>
          </a:xfrm>
          <a:custGeom>
            <a:rect b="b" l="l" r="r" t="t"/>
            <a:pathLst>
              <a:path extrusionOk="0" h="7060062" w="4096053">
                <a:moveTo>
                  <a:pt x="0" y="0"/>
                </a:moveTo>
                <a:lnTo>
                  <a:pt x="4096053" y="0"/>
                </a:lnTo>
                <a:lnTo>
                  <a:pt x="4096053" y="7060062"/>
                </a:lnTo>
                <a:lnTo>
                  <a:pt x="0" y="7060062"/>
                </a:lnTo>
                <a:lnTo>
                  <a:pt x="0" y="0"/>
                </a:lnTo>
                <a:close/>
              </a:path>
            </a:pathLst>
          </a:custGeom>
          <a:blipFill rotWithShape="1">
            <a:blip r:embed="rId5">
              <a:alphaModFix/>
            </a:blip>
            <a:stretch>
              <a:fillRect b="0" l="0" r="0" t="0"/>
            </a:stretch>
          </a:blipFill>
          <a:ln>
            <a:noFill/>
          </a:ln>
        </p:spPr>
      </p:sp>
      <p:sp>
        <p:nvSpPr>
          <p:cNvPr id="153" name="Google Shape;153;p17"/>
          <p:cNvSpPr/>
          <p:nvPr/>
        </p:nvSpPr>
        <p:spPr>
          <a:xfrm rot="-3756111">
            <a:off x="14636841" y="5500342"/>
            <a:ext cx="4094529" cy="7057436"/>
          </a:xfrm>
          <a:custGeom>
            <a:rect b="b" l="l" r="r" t="t"/>
            <a:pathLst>
              <a:path extrusionOk="0" h="7060062" w="4096053">
                <a:moveTo>
                  <a:pt x="0" y="0"/>
                </a:moveTo>
                <a:lnTo>
                  <a:pt x="4096053" y="0"/>
                </a:lnTo>
                <a:lnTo>
                  <a:pt x="4096053" y="7060062"/>
                </a:lnTo>
                <a:lnTo>
                  <a:pt x="0" y="7060062"/>
                </a:lnTo>
                <a:lnTo>
                  <a:pt x="0" y="0"/>
                </a:lnTo>
                <a:close/>
              </a:path>
            </a:pathLst>
          </a:custGeom>
          <a:blipFill rotWithShape="1">
            <a:blip r:embed="rId5">
              <a:alphaModFix/>
            </a:blip>
            <a:stretch>
              <a:fillRect b="0" l="0" r="0" t="0"/>
            </a:stretch>
          </a:blipFill>
          <a:ln>
            <a:noFill/>
          </a:ln>
        </p:spPr>
      </p:sp>
      <p:sp>
        <p:nvSpPr>
          <p:cNvPr id="154" name="Google Shape;154;p17"/>
          <p:cNvSpPr txBox="1"/>
          <p:nvPr/>
        </p:nvSpPr>
        <p:spPr>
          <a:xfrm>
            <a:off x="1028700" y="2533236"/>
            <a:ext cx="16230600" cy="13947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rPr lang="en-US" sz="9060">
                <a:latin typeface="Yeseva One"/>
                <a:ea typeface="Yeseva One"/>
                <a:cs typeface="Yeseva One"/>
                <a:sym typeface="Yeseva One"/>
              </a:rPr>
              <a:t>Background Information</a:t>
            </a:r>
            <a:endParaRPr/>
          </a:p>
        </p:txBody>
      </p:sp>
      <p:sp>
        <p:nvSpPr>
          <p:cNvPr id="155" name="Google Shape;155;p17"/>
          <p:cNvSpPr txBox="1"/>
          <p:nvPr/>
        </p:nvSpPr>
        <p:spPr>
          <a:xfrm>
            <a:off x="1147480" y="4653239"/>
            <a:ext cx="7877700" cy="215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t/>
            </a:r>
            <a:endParaRPr/>
          </a:p>
        </p:txBody>
      </p:sp>
      <p:sp>
        <p:nvSpPr>
          <p:cNvPr id="156" name="Google Shape;156;p17"/>
          <p:cNvSpPr txBox="1"/>
          <p:nvPr/>
        </p:nvSpPr>
        <p:spPr>
          <a:xfrm>
            <a:off x="1147480" y="4126189"/>
            <a:ext cx="3940500" cy="5388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lang="en-US" sz="3500">
                <a:latin typeface="Yeseva One"/>
                <a:ea typeface="Yeseva One"/>
                <a:cs typeface="Yeseva One"/>
                <a:sym typeface="Yeseva One"/>
              </a:rPr>
              <a:t>Nerve</a:t>
            </a:r>
            <a:endParaRPr/>
          </a:p>
        </p:txBody>
      </p:sp>
      <p:sp>
        <p:nvSpPr>
          <p:cNvPr id="157" name="Google Shape;157;p17"/>
          <p:cNvSpPr txBox="1"/>
          <p:nvPr/>
        </p:nvSpPr>
        <p:spPr>
          <a:xfrm>
            <a:off x="9262780" y="4653239"/>
            <a:ext cx="7877700" cy="215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t/>
            </a:r>
            <a:endParaRPr/>
          </a:p>
        </p:txBody>
      </p:sp>
      <p:sp>
        <p:nvSpPr>
          <p:cNvPr id="158" name="Google Shape;158;p17"/>
          <p:cNvSpPr txBox="1"/>
          <p:nvPr/>
        </p:nvSpPr>
        <p:spPr>
          <a:xfrm>
            <a:off x="1172300" y="4982300"/>
            <a:ext cx="7082700" cy="456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3200">
                <a:solidFill>
                  <a:schemeClr val="dk1"/>
                </a:solidFill>
                <a:latin typeface="Calibri"/>
                <a:ea typeface="Calibri"/>
                <a:cs typeface="Calibri"/>
                <a:sym typeface="Calibri"/>
              </a:rPr>
              <a:t>Buccal Nerve 2 plays a significant role in both sensory and motor skills of an animal related to its feeding behaviors. </a:t>
            </a:r>
            <a:endParaRPr sz="3200">
              <a:solidFill>
                <a:schemeClr val="dk1"/>
              </a:solidFill>
              <a:latin typeface="Calibri"/>
              <a:ea typeface="Calibri"/>
              <a:cs typeface="Calibri"/>
              <a:sym typeface="Calibri"/>
            </a:endParaRPr>
          </a:p>
          <a:p>
            <a:pPr indent="0" lvl="0" marL="0" rtl="0" algn="l">
              <a:spcBef>
                <a:spcPts val="0"/>
              </a:spcBef>
              <a:spcAft>
                <a:spcPts val="0"/>
              </a:spcAft>
              <a:buNone/>
            </a:pPr>
            <a:r>
              <a:rPr lang="en-US" sz="3200">
                <a:solidFill>
                  <a:schemeClr val="dk1"/>
                </a:solidFill>
                <a:latin typeface="Calibri"/>
                <a:ea typeface="Calibri"/>
                <a:cs typeface="Calibri"/>
                <a:sym typeface="Calibri"/>
              </a:rPr>
              <a:t>It was important to use that specific nerve because by measuring its activity and the duration of it we can make conclusions on the animal’s digestive preferences.The recordings were obtain by the use of an electrode and were in the following form.</a:t>
            </a:r>
            <a:endParaRPr sz="3200">
              <a:solidFill>
                <a:schemeClr val="dk1"/>
              </a:solidFill>
              <a:latin typeface="Calibri"/>
              <a:ea typeface="Calibri"/>
              <a:cs typeface="Calibri"/>
              <a:sym typeface="Calibri"/>
            </a:endParaRPr>
          </a:p>
        </p:txBody>
      </p:sp>
      <p:sp>
        <p:nvSpPr>
          <p:cNvPr id="159" name="Google Shape;159;p17"/>
          <p:cNvSpPr txBox="1"/>
          <p:nvPr/>
        </p:nvSpPr>
        <p:spPr>
          <a:xfrm>
            <a:off x="9305200" y="4835775"/>
            <a:ext cx="561600" cy="21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3200">
              <a:solidFill>
                <a:schemeClr val="dk1"/>
              </a:solidFill>
              <a:latin typeface="Calibri"/>
              <a:ea typeface="Calibri"/>
              <a:cs typeface="Calibri"/>
              <a:sym typeface="Calibri"/>
            </a:endParaRPr>
          </a:p>
        </p:txBody>
      </p:sp>
      <p:pic>
        <p:nvPicPr>
          <p:cNvPr descr="recordings.png" id="160" name="Google Shape;160;p17"/>
          <p:cNvPicPr preferRelativeResize="0"/>
          <p:nvPr/>
        </p:nvPicPr>
        <p:blipFill>
          <a:blip r:embed="rId6">
            <a:alphaModFix/>
          </a:blip>
          <a:stretch>
            <a:fillRect/>
          </a:stretch>
        </p:blipFill>
        <p:spPr>
          <a:xfrm>
            <a:off x="9025175" y="5299825"/>
            <a:ext cx="7717699" cy="368967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AD5D1"/>
        </a:solidFill>
      </p:bgPr>
    </p:bg>
    <p:spTree>
      <p:nvGrpSpPr>
        <p:cNvPr id="164" name="Shape 164"/>
        <p:cNvGrpSpPr/>
        <p:nvPr/>
      </p:nvGrpSpPr>
      <p:grpSpPr>
        <a:xfrm>
          <a:off x="0" y="0"/>
          <a:ext cx="0" cy="0"/>
          <a:chOff x="0" y="0"/>
          <a:chExt cx="0" cy="0"/>
        </a:xfrm>
      </p:grpSpPr>
      <p:sp>
        <p:nvSpPr>
          <p:cNvPr id="165" name="Google Shape;165;p18"/>
          <p:cNvSpPr/>
          <p:nvPr/>
        </p:nvSpPr>
        <p:spPr>
          <a:xfrm>
            <a:off x="12610204" y="-571500"/>
            <a:ext cx="6626483" cy="5715000"/>
          </a:xfrm>
          <a:custGeom>
            <a:rect b="b" l="l" r="r" t="t"/>
            <a:pathLst>
              <a:path extrusionOk="0" h="5715000" w="6626483">
                <a:moveTo>
                  <a:pt x="0" y="0"/>
                </a:moveTo>
                <a:lnTo>
                  <a:pt x="6626483" y="0"/>
                </a:lnTo>
                <a:lnTo>
                  <a:pt x="6626483" y="5715000"/>
                </a:lnTo>
                <a:lnTo>
                  <a:pt x="0" y="5715000"/>
                </a:lnTo>
                <a:lnTo>
                  <a:pt x="0" y="0"/>
                </a:lnTo>
                <a:close/>
              </a:path>
            </a:pathLst>
          </a:custGeom>
          <a:blipFill rotWithShape="1">
            <a:blip r:embed="rId3">
              <a:alphaModFix/>
            </a:blip>
            <a:stretch>
              <a:fillRect b="0" l="0" r="0" t="0"/>
            </a:stretch>
          </a:blipFill>
          <a:ln>
            <a:noFill/>
          </a:ln>
        </p:spPr>
      </p:sp>
      <p:sp>
        <p:nvSpPr>
          <p:cNvPr id="166" name="Google Shape;166;p18"/>
          <p:cNvSpPr/>
          <p:nvPr/>
        </p:nvSpPr>
        <p:spPr>
          <a:xfrm rot="-1266137">
            <a:off x="-1277219" y="5897732"/>
            <a:ext cx="5210769" cy="6721137"/>
          </a:xfrm>
          <a:custGeom>
            <a:rect b="b" l="l" r="r" t="t"/>
            <a:pathLst>
              <a:path extrusionOk="0" h="6721137" w="5210769">
                <a:moveTo>
                  <a:pt x="0" y="0"/>
                </a:moveTo>
                <a:lnTo>
                  <a:pt x="5210769" y="0"/>
                </a:lnTo>
                <a:lnTo>
                  <a:pt x="5210769" y="6721136"/>
                </a:lnTo>
                <a:lnTo>
                  <a:pt x="0" y="6721136"/>
                </a:lnTo>
                <a:lnTo>
                  <a:pt x="0" y="0"/>
                </a:lnTo>
                <a:close/>
              </a:path>
            </a:pathLst>
          </a:custGeom>
          <a:blipFill rotWithShape="1">
            <a:blip r:embed="rId4">
              <a:alphaModFix/>
            </a:blip>
            <a:stretch>
              <a:fillRect b="0" l="0" r="0" t="0"/>
            </a:stretch>
          </a:blipFill>
          <a:ln>
            <a:noFill/>
          </a:ln>
        </p:spPr>
      </p:sp>
      <p:sp>
        <p:nvSpPr>
          <p:cNvPr id="167" name="Google Shape;167;p18"/>
          <p:cNvSpPr/>
          <p:nvPr/>
        </p:nvSpPr>
        <p:spPr>
          <a:xfrm rot="-5569636">
            <a:off x="779619" y="-2269556"/>
            <a:ext cx="4096053" cy="7060062"/>
          </a:xfrm>
          <a:custGeom>
            <a:rect b="b" l="l" r="r" t="t"/>
            <a:pathLst>
              <a:path extrusionOk="0" h="7060062" w="4096053">
                <a:moveTo>
                  <a:pt x="0" y="0"/>
                </a:moveTo>
                <a:lnTo>
                  <a:pt x="4096053" y="0"/>
                </a:lnTo>
                <a:lnTo>
                  <a:pt x="4096053" y="7060062"/>
                </a:lnTo>
                <a:lnTo>
                  <a:pt x="0" y="7060062"/>
                </a:lnTo>
                <a:lnTo>
                  <a:pt x="0" y="0"/>
                </a:lnTo>
                <a:close/>
              </a:path>
            </a:pathLst>
          </a:custGeom>
          <a:blipFill rotWithShape="1">
            <a:blip r:embed="rId5">
              <a:alphaModFix/>
            </a:blip>
            <a:stretch>
              <a:fillRect b="0" l="0" r="0" t="0"/>
            </a:stretch>
          </a:blipFill>
          <a:ln>
            <a:noFill/>
          </a:ln>
        </p:spPr>
      </p:sp>
      <p:sp>
        <p:nvSpPr>
          <p:cNvPr id="168" name="Google Shape;168;p18"/>
          <p:cNvSpPr txBox="1"/>
          <p:nvPr/>
        </p:nvSpPr>
        <p:spPr>
          <a:xfrm>
            <a:off x="3283182" y="8858250"/>
            <a:ext cx="11721600" cy="2154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t/>
            </a:r>
            <a:endParaRPr/>
          </a:p>
        </p:txBody>
      </p:sp>
      <p:sp>
        <p:nvSpPr>
          <p:cNvPr id="169" name="Google Shape;169;p18"/>
          <p:cNvSpPr/>
          <p:nvPr/>
        </p:nvSpPr>
        <p:spPr>
          <a:xfrm rot="-3755510">
            <a:off x="14637629" y="5499669"/>
            <a:ext cx="4096053" cy="7060062"/>
          </a:xfrm>
          <a:custGeom>
            <a:rect b="b" l="l" r="r" t="t"/>
            <a:pathLst>
              <a:path extrusionOk="0" h="7060062" w="4096053">
                <a:moveTo>
                  <a:pt x="0" y="0"/>
                </a:moveTo>
                <a:lnTo>
                  <a:pt x="4096053" y="0"/>
                </a:lnTo>
                <a:lnTo>
                  <a:pt x="4096053" y="7060062"/>
                </a:lnTo>
                <a:lnTo>
                  <a:pt x="0" y="7060062"/>
                </a:lnTo>
                <a:lnTo>
                  <a:pt x="0" y="0"/>
                </a:lnTo>
                <a:close/>
              </a:path>
            </a:pathLst>
          </a:custGeom>
          <a:blipFill rotWithShape="1">
            <a:blip r:embed="rId5">
              <a:alphaModFix/>
            </a:blip>
            <a:stretch>
              <a:fillRect b="0" l="0" r="0" t="0"/>
            </a:stretch>
          </a:blipFill>
          <a:ln>
            <a:noFill/>
          </a:ln>
        </p:spPr>
      </p:sp>
      <p:sp>
        <p:nvSpPr>
          <p:cNvPr id="170" name="Google Shape;170;p18"/>
          <p:cNvSpPr txBox="1"/>
          <p:nvPr/>
        </p:nvSpPr>
        <p:spPr>
          <a:xfrm>
            <a:off x="1028675" y="1025415"/>
            <a:ext cx="16230600" cy="13947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rPr b="0" i="0" lang="en-US" sz="9060" u="none" cap="none" strike="noStrike">
                <a:solidFill>
                  <a:srgbClr val="000000"/>
                </a:solidFill>
                <a:latin typeface="Yeseva One"/>
                <a:ea typeface="Yeseva One"/>
                <a:cs typeface="Yeseva One"/>
                <a:sym typeface="Yeseva One"/>
              </a:rPr>
              <a:t>Hypothesis</a:t>
            </a:r>
            <a:endParaRPr/>
          </a:p>
        </p:txBody>
      </p:sp>
      <p:sp>
        <p:nvSpPr>
          <p:cNvPr id="171" name="Google Shape;171;p18"/>
          <p:cNvSpPr txBox="1"/>
          <p:nvPr/>
        </p:nvSpPr>
        <p:spPr>
          <a:xfrm>
            <a:off x="10102048" y="4495518"/>
            <a:ext cx="7157400" cy="215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t/>
            </a:r>
            <a:endParaRPr/>
          </a:p>
        </p:txBody>
      </p:sp>
      <p:sp>
        <p:nvSpPr>
          <p:cNvPr id="172" name="Google Shape;172;p18"/>
          <p:cNvSpPr txBox="1"/>
          <p:nvPr/>
        </p:nvSpPr>
        <p:spPr>
          <a:xfrm>
            <a:off x="2222375" y="2820475"/>
            <a:ext cx="12782400" cy="127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US" sz="3700">
                <a:solidFill>
                  <a:schemeClr val="dk1"/>
                </a:solidFill>
                <a:latin typeface="Calibri"/>
                <a:ea typeface="Calibri"/>
                <a:cs typeface="Calibri"/>
                <a:sym typeface="Calibri"/>
              </a:rPr>
              <a:t>Original Hypothesis</a:t>
            </a:r>
            <a:endParaRPr i="1" sz="3700">
              <a:solidFill>
                <a:schemeClr val="dk1"/>
              </a:solidFill>
              <a:latin typeface="Calibri"/>
              <a:ea typeface="Calibri"/>
              <a:cs typeface="Calibri"/>
              <a:sym typeface="Calibri"/>
            </a:endParaRPr>
          </a:p>
          <a:p>
            <a:pPr indent="0" lvl="0" marL="0" rtl="0" algn="l">
              <a:spcBef>
                <a:spcPts val="0"/>
              </a:spcBef>
              <a:spcAft>
                <a:spcPts val="0"/>
              </a:spcAft>
              <a:buNone/>
            </a:pPr>
            <a:r>
              <a:rPr lang="en-US" sz="3200">
                <a:solidFill>
                  <a:schemeClr val="dk1"/>
                </a:solidFill>
                <a:latin typeface="Calibri"/>
                <a:ea typeface="Calibri"/>
                <a:cs typeface="Calibri"/>
                <a:sym typeface="Calibri"/>
              </a:rPr>
              <a:t>There is a positive correlation among all food types and the buccal nerve response, and the biggest one is with the Fresh Food, since that is what they find in nature.</a:t>
            </a:r>
            <a:endParaRPr sz="3200">
              <a:solidFill>
                <a:schemeClr val="dk1"/>
              </a:solidFill>
              <a:latin typeface="Calibri"/>
              <a:ea typeface="Calibri"/>
              <a:cs typeface="Calibri"/>
              <a:sym typeface="Calibri"/>
            </a:endParaRPr>
          </a:p>
        </p:txBody>
      </p:sp>
      <p:sp>
        <p:nvSpPr>
          <p:cNvPr id="173" name="Google Shape;173;p18"/>
          <p:cNvSpPr txBox="1"/>
          <p:nvPr/>
        </p:nvSpPr>
        <p:spPr>
          <a:xfrm>
            <a:off x="2381225" y="5503663"/>
            <a:ext cx="12464700" cy="194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US" sz="3700">
                <a:solidFill>
                  <a:schemeClr val="dk1"/>
                </a:solidFill>
                <a:latin typeface="Calibri"/>
                <a:ea typeface="Calibri"/>
                <a:cs typeface="Calibri"/>
                <a:sym typeface="Calibri"/>
              </a:rPr>
              <a:t>Null Hypothesis</a:t>
            </a:r>
            <a:endParaRPr i="1" sz="3700">
              <a:solidFill>
                <a:schemeClr val="dk1"/>
              </a:solidFill>
              <a:latin typeface="Calibri"/>
              <a:ea typeface="Calibri"/>
              <a:cs typeface="Calibri"/>
              <a:sym typeface="Calibri"/>
            </a:endParaRPr>
          </a:p>
          <a:p>
            <a:pPr indent="0" lvl="0" marL="0" rtl="0" algn="l">
              <a:spcBef>
                <a:spcPts val="0"/>
              </a:spcBef>
              <a:spcAft>
                <a:spcPts val="0"/>
              </a:spcAft>
              <a:buNone/>
            </a:pPr>
            <a:r>
              <a:rPr lang="en-US" sz="3200">
                <a:solidFill>
                  <a:schemeClr val="dk1"/>
                </a:solidFill>
                <a:latin typeface="Calibri"/>
                <a:ea typeface="Calibri"/>
                <a:cs typeface="Calibri"/>
                <a:sym typeface="Calibri"/>
              </a:rPr>
              <a:t>There is no correlation between the food types and the BN2 responses.</a:t>
            </a:r>
            <a:endParaRPr sz="3200">
              <a:solidFill>
                <a:schemeClr val="dk1"/>
              </a:solidFill>
              <a:latin typeface="Calibri"/>
              <a:ea typeface="Calibri"/>
              <a:cs typeface="Calibri"/>
              <a:sym typeface="Calibri"/>
            </a:endParaRPr>
          </a:p>
        </p:txBody>
      </p:sp>
      <p:sp>
        <p:nvSpPr>
          <p:cNvPr id="174" name="Google Shape;174;p18"/>
          <p:cNvSpPr txBox="1"/>
          <p:nvPr/>
        </p:nvSpPr>
        <p:spPr>
          <a:xfrm>
            <a:off x="2381225" y="7222475"/>
            <a:ext cx="12782400" cy="127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US" sz="3700">
                <a:solidFill>
                  <a:schemeClr val="dk1"/>
                </a:solidFill>
                <a:latin typeface="Calibri"/>
                <a:ea typeface="Calibri"/>
                <a:cs typeface="Calibri"/>
                <a:sym typeface="Calibri"/>
              </a:rPr>
              <a:t>Alternative</a:t>
            </a:r>
            <a:r>
              <a:rPr i="1" lang="en-US" sz="3700">
                <a:solidFill>
                  <a:schemeClr val="dk1"/>
                </a:solidFill>
                <a:latin typeface="Calibri"/>
                <a:ea typeface="Calibri"/>
                <a:cs typeface="Calibri"/>
                <a:sym typeface="Calibri"/>
              </a:rPr>
              <a:t> Hypothesis</a:t>
            </a:r>
            <a:endParaRPr i="1" sz="3700">
              <a:solidFill>
                <a:schemeClr val="dk1"/>
              </a:solidFill>
              <a:latin typeface="Calibri"/>
              <a:ea typeface="Calibri"/>
              <a:cs typeface="Calibri"/>
              <a:sym typeface="Calibri"/>
            </a:endParaRPr>
          </a:p>
          <a:p>
            <a:pPr indent="0" lvl="0" marL="0" rtl="0" algn="l">
              <a:spcBef>
                <a:spcPts val="0"/>
              </a:spcBef>
              <a:spcAft>
                <a:spcPts val="0"/>
              </a:spcAft>
              <a:buNone/>
            </a:pPr>
            <a:r>
              <a:rPr lang="en-US" sz="3200">
                <a:solidFill>
                  <a:schemeClr val="dk1"/>
                </a:solidFill>
                <a:latin typeface="Calibri"/>
                <a:ea typeface="Calibri"/>
                <a:cs typeface="Calibri"/>
                <a:sym typeface="Calibri"/>
              </a:rPr>
              <a:t>There is a negative correlation among all food types and the buccal nerve response, and the biggest one is with the Fresh Food.</a:t>
            </a:r>
            <a:endParaRPr sz="320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AD5D1"/>
        </a:solidFill>
      </p:bgPr>
    </p:bg>
    <p:spTree>
      <p:nvGrpSpPr>
        <p:cNvPr id="178" name="Shape 178"/>
        <p:cNvGrpSpPr/>
        <p:nvPr/>
      </p:nvGrpSpPr>
      <p:grpSpPr>
        <a:xfrm>
          <a:off x="0" y="0"/>
          <a:ext cx="0" cy="0"/>
          <a:chOff x="0" y="0"/>
          <a:chExt cx="0" cy="0"/>
        </a:xfrm>
      </p:grpSpPr>
      <p:sp>
        <p:nvSpPr>
          <p:cNvPr id="179" name="Google Shape;179;p19"/>
          <p:cNvSpPr/>
          <p:nvPr/>
        </p:nvSpPr>
        <p:spPr>
          <a:xfrm>
            <a:off x="12610204" y="-571500"/>
            <a:ext cx="6626483" cy="5715000"/>
          </a:xfrm>
          <a:custGeom>
            <a:rect b="b" l="l" r="r" t="t"/>
            <a:pathLst>
              <a:path extrusionOk="0" h="5715000" w="6626483">
                <a:moveTo>
                  <a:pt x="0" y="0"/>
                </a:moveTo>
                <a:lnTo>
                  <a:pt x="6626483" y="0"/>
                </a:lnTo>
                <a:lnTo>
                  <a:pt x="6626483" y="5715000"/>
                </a:lnTo>
                <a:lnTo>
                  <a:pt x="0" y="5715000"/>
                </a:lnTo>
                <a:lnTo>
                  <a:pt x="0" y="0"/>
                </a:lnTo>
                <a:close/>
              </a:path>
            </a:pathLst>
          </a:custGeom>
          <a:blipFill rotWithShape="1">
            <a:blip r:embed="rId3">
              <a:alphaModFix/>
            </a:blip>
            <a:stretch>
              <a:fillRect b="0" l="0" r="0" t="0"/>
            </a:stretch>
          </a:blipFill>
          <a:ln>
            <a:noFill/>
          </a:ln>
        </p:spPr>
      </p:sp>
      <p:sp>
        <p:nvSpPr>
          <p:cNvPr id="180" name="Google Shape;180;p19"/>
          <p:cNvSpPr/>
          <p:nvPr/>
        </p:nvSpPr>
        <p:spPr>
          <a:xfrm rot="-1266137">
            <a:off x="-1277219" y="5897732"/>
            <a:ext cx="5210769" cy="6721137"/>
          </a:xfrm>
          <a:custGeom>
            <a:rect b="b" l="l" r="r" t="t"/>
            <a:pathLst>
              <a:path extrusionOk="0" h="6721137" w="5210769">
                <a:moveTo>
                  <a:pt x="0" y="0"/>
                </a:moveTo>
                <a:lnTo>
                  <a:pt x="5210769" y="0"/>
                </a:lnTo>
                <a:lnTo>
                  <a:pt x="5210769" y="6721136"/>
                </a:lnTo>
                <a:lnTo>
                  <a:pt x="0" y="6721136"/>
                </a:lnTo>
                <a:lnTo>
                  <a:pt x="0" y="0"/>
                </a:lnTo>
                <a:close/>
              </a:path>
            </a:pathLst>
          </a:custGeom>
          <a:blipFill rotWithShape="1">
            <a:blip r:embed="rId4">
              <a:alphaModFix/>
            </a:blip>
            <a:stretch>
              <a:fillRect b="0" l="0" r="0" t="0"/>
            </a:stretch>
          </a:blipFill>
          <a:ln>
            <a:noFill/>
          </a:ln>
        </p:spPr>
      </p:sp>
      <p:sp>
        <p:nvSpPr>
          <p:cNvPr id="181" name="Google Shape;181;p19"/>
          <p:cNvSpPr/>
          <p:nvPr/>
        </p:nvSpPr>
        <p:spPr>
          <a:xfrm rot="-5569636">
            <a:off x="779619" y="-2269556"/>
            <a:ext cx="4096053" cy="7060062"/>
          </a:xfrm>
          <a:custGeom>
            <a:rect b="b" l="l" r="r" t="t"/>
            <a:pathLst>
              <a:path extrusionOk="0" h="7060062" w="4096053">
                <a:moveTo>
                  <a:pt x="0" y="0"/>
                </a:moveTo>
                <a:lnTo>
                  <a:pt x="4096053" y="0"/>
                </a:lnTo>
                <a:lnTo>
                  <a:pt x="4096053" y="7060062"/>
                </a:lnTo>
                <a:lnTo>
                  <a:pt x="0" y="7060062"/>
                </a:lnTo>
                <a:lnTo>
                  <a:pt x="0" y="0"/>
                </a:lnTo>
                <a:close/>
              </a:path>
            </a:pathLst>
          </a:custGeom>
          <a:blipFill rotWithShape="1">
            <a:blip r:embed="rId5">
              <a:alphaModFix/>
            </a:blip>
            <a:stretch>
              <a:fillRect b="0" l="0" r="0" t="0"/>
            </a:stretch>
          </a:blipFill>
          <a:ln>
            <a:noFill/>
          </a:ln>
        </p:spPr>
      </p:sp>
      <p:sp>
        <p:nvSpPr>
          <p:cNvPr id="182" name="Google Shape;182;p19"/>
          <p:cNvSpPr/>
          <p:nvPr/>
        </p:nvSpPr>
        <p:spPr>
          <a:xfrm rot="-3755510">
            <a:off x="14637629" y="5499669"/>
            <a:ext cx="4096053" cy="7060062"/>
          </a:xfrm>
          <a:custGeom>
            <a:rect b="b" l="l" r="r" t="t"/>
            <a:pathLst>
              <a:path extrusionOk="0" h="7060062" w="4096053">
                <a:moveTo>
                  <a:pt x="0" y="0"/>
                </a:moveTo>
                <a:lnTo>
                  <a:pt x="4096053" y="0"/>
                </a:lnTo>
                <a:lnTo>
                  <a:pt x="4096053" y="7060062"/>
                </a:lnTo>
                <a:lnTo>
                  <a:pt x="0" y="7060062"/>
                </a:lnTo>
                <a:lnTo>
                  <a:pt x="0" y="0"/>
                </a:lnTo>
                <a:close/>
              </a:path>
            </a:pathLst>
          </a:custGeom>
          <a:blipFill rotWithShape="1">
            <a:blip r:embed="rId5">
              <a:alphaModFix/>
            </a:blip>
            <a:stretch>
              <a:fillRect b="0" l="0" r="0" t="0"/>
            </a:stretch>
          </a:blipFill>
          <a:ln>
            <a:noFill/>
          </a:ln>
        </p:spPr>
      </p:sp>
      <p:sp>
        <p:nvSpPr>
          <p:cNvPr id="183" name="Google Shape;183;p19"/>
          <p:cNvSpPr txBox="1"/>
          <p:nvPr/>
        </p:nvSpPr>
        <p:spPr>
          <a:xfrm>
            <a:off x="1028700" y="1588661"/>
            <a:ext cx="16230600" cy="13947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rPr b="0" i="0" lang="en-US" sz="9060" u="none" cap="none" strike="noStrike">
                <a:solidFill>
                  <a:srgbClr val="000000"/>
                </a:solidFill>
                <a:latin typeface="Yeseva One"/>
                <a:ea typeface="Yeseva One"/>
                <a:cs typeface="Yeseva One"/>
                <a:sym typeface="Yeseva One"/>
              </a:rPr>
              <a:t>Methodology</a:t>
            </a:r>
            <a:endParaRPr/>
          </a:p>
        </p:txBody>
      </p:sp>
      <p:sp>
        <p:nvSpPr>
          <p:cNvPr id="184" name="Google Shape;184;p19"/>
          <p:cNvSpPr txBox="1"/>
          <p:nvPr/>
        </p:nvSpPr>
        <p:spPr>
          <a:xfrm>
            <a:off x="2134500" y="3429000"/>
            <a:ext cx="14263200" cy="571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3200" u="sng">
                <a:solidFill>
                  <a:schemeClr val="dk1"/>
                </a:solidFill>
                <a:latin typeface="Calibri"/>
                <a:ea typeface="Calibri"/>
                <a:cs typeface="Calibri"/>
                <a:sym typeface="Calibri"/>
              </a:rPr>
              <a:t>Variables:</a:t>
            </a:r>
            <a:r>
              <a:rPr lang="en-US" sz="3200">
                <a:solidFill>
                  <a:schemeClr val="dk1"/>
                </a:solidFill>
                <a:latin typeface="Calibri"/>
                <a:ea typeface="Calibri"/>
                <a:cs typeface="Calibri"/>
                <a:sym typeface="Calibri"/>
              </a:rPr>
              <a:t> Food, BN2 burst duration (s), BN2 burst mean rectified voltage (μV), Force Peak (mN)</a:t>
            </a:r>
            <a:endParaRPr sz="3200">
              <a:solidFill>
                <a:schemeClr val="dk1"/>
              </a:solidFill>
              <a:latin typeface="Calibri"/>
              <a:ea typeface="Calibri"/>
              <a:cs typeface="Calibri"/>
              <a:sym typeface="Calibri"/>
            </a:endParaRPr>
          </a:p>
          <a:p>
            <a:pPr indent="0" lvl="0" marL="0" rtl="0" algn="l">
              <a:spcBef>
                <a:spcPts val="0"/>
              </a:spcBef>
              <a:spcAft>
                <a:spcPts val="0"/>
              </a:spcAft>
              <a:buNone/>
            </a:pPr>
            <a:r>
              <a:t/>
            </a:r>
            <a:endParaRPr sz="3200">
              <a:solidFill>
                <a:schemeClr val="dk1"/>
              </a:solidFill>
              <a:latin typeface="Calibri"/>
              <a:ea typeface="Calibri"/>
              <a:cs typeface="Calibri"/>
              <a:sym typeface="Calibri"/>
            </a:endParaRPr>
          </a:p>
          <a:p>
            <a:pPr indent="0" lvl="0" marL="0" rtl="0" algn="l">
              <a:spcBef>
                <a:spcPts val="0"/>
              </a:spcBef>
              <a:spcAft>
                <a:spcPts val="0"/>
              </a:spcAft>
              <a:buNone/>
            </a:pPr>
            <a:r>
              <a:rPr lang="en-US" sz="3200" u="sng">
                <a:solidFill>
                  <a:schemeClr val="dk1"/>
                </a:solidFill>
                <a:latin typeface="Calibri"/>
                <a:ea typeface="Calibri"/>
                <a:cs typeface="Calibri"/>
                <a:sym typeface="Calibri"/>
              </a:rPr>
              <a:t>One-hot encoding</a:t>
            </a:r>
            <a:r>
              <a:rPr lang="en-US" sz="3200">
                <a:solidFill>
                  <a:schemeClr val="dk1"/>
                </a:solidFill>
                <a:latin typeface="Calibri"/>
                <a:ea typeface="Calibri"/>
                <a:cs typeface="Calibri"/>
                <a:sym typeface="Calibri"/>
              </a:rPr>
              <a:t>: Food variable, and set Tape nori as my baseline.</a:t>
            </a:r>
            <a:endParaRPr sz="3200">
              <a:solidFill>
                <a:schemeClr val="dk1"/>
              </a:solidFill>
              <a:latin typeface="Calibri"/>
              <a:ea typeface="Calibri"/>
              <a:cs typeface="Calibri"/>
              <a:sym typeface="Calibri"/>
            </a:endParaRPr>
          </a:p>
          <a:p>
            <a:pPr indent="0" lvl="0" marL="0" rtl="0" algn="l">
              <a:spcBef>
                <a:spcPts val="0"/>
              </a:spcBef>
              <a:spcAft>
                <a:spcPts val="0"/>
              </a:spcAft>
              <a:buNone/>
            </a:pPr>
            <a:r>
              <a:t/>
            </a:r>
            <a:endParaRPr sz="3200">
              <a:solidFill>
                <a:schemeClr val="dk1"/>
              </a:solidFill>
              <a:latin typeface="Calibri"/>
              <a:ea typeface="Calibri"/>
              <a:cs typeface="Calibri"/>
              <a:sym typeface="Calibri"/>
            </a:endParaRPr>
          </a:p>
          <a:p>
            <a:pPr indent="0" lvl="0" marL="0" rtl="0" algn="l">
              <a:spcBef>
                <a:spcPts val="0"/>
              </a:spcBef>
              <a:spcAft>
                <a:spcPts val="0"/>
              </a:spcAft>
              <a:buNone/>
            </a:pPr>
            <a:r>
              <a:rPr lang="en-US" sz="3200" u="sng">
                <a:solidFill>
                  <a:schemeClr val="dk1"/>
                </a:solidFill>
                <a:latin typeface="Calibri"/>
                <a:ea typeface="Calibri"/>
                <a:cs typeface="Calibri"/>
                <a:sym typeface="Calibri"/>
              </a:rPr>
              <a:t>Dropped</a:t>
            </a:r>
            <a:r>
              <a:rPr lang="en-US" sz="3200">
                <a:solidFill>
                  <a:schemeClr val="dk1"/>
                </a:solidFill>
                <a:latin typeface="Calibri"/>
                <a:ea typeface="Calibri"/>
                <a:cs typeface="Calibri"/>
                <a:sym typeface="Calibri"/>
              </a:rPr>
              <a:t>: 1. Force Peak, 80% of the values were NA.</a:t>
            </a:r>
            <a:endParaRPr sz="3200">
              <a:solidFill>
                <a:schemeClr val="dk1"/>
              </a:solidFill>
              <a:latin typeface="Calibri"/>
              <a:ea typeface="Calibri"/>
              <a:cs typeface="Calibri"/>
              <a:sym typeface="Calibri"/>
            </a:endParaRPr>
          </a:p>
          <a:p>
            <a:pPr indent="0" lvl="0" marL="0" rtl="0" algn="l">
              <a:spcBef>
                <a:spcPts val="0"/>
              </a:spcBef>
              <a:spcAft>
                <a:spcPts val="0"/>
              </a:spcAft>
              <a:buNone/>
            </a:pPr>
            <a:r>
              <a:rPr lang="en-US" sz="3200">
                <a:solidFill>
                  <a:schemeClr val="dk1"/>
                </a:solidFill>
                <a:latin typeface="Calibri"/>
                <a:ea typeface="Calibri"/>
                <a:cs typeface="Calibri"/>
                <a:sym typeface="Calibri"/>
              </a:rPr>
              <a:t>			   2. Food, it was a categorical variable.</a:t>
            </a:r>
            <a:endParaRPr sz="3200">
              <a:solidFill>
                <a:schemeClr val="dk1"/>
              </a:solidFill>
              <a:latin typeface="Calibri"/>
              <a:ea typeface="Calibri"/>
              <a:cs typeface="Calibri"/>
              <a:sym typeface="Calibri"/>
            </a:endParaRPr>
          </a:p>
          <a:p>
            <a:pPr indent="0" lvl="0" marL="0" rtl="0" algn="l">
              <a:spcBef>
                <a:spcPts val="0"/>
              </a:spcBef>
              <a:spcAft>
                <a:spcPts val="0"/>
              </a:spcAft>
              <a:buNone/>
            </a:pPr>
            <a:r>
              <a:rPr lang="en-US" sz="3200">
                <a:solidFill>
                  <a:schemeClr val="dk1"/>
                </a:solidFill>
                <a:latin typeface="Calibri"/>
                <a:ea typeface="Calibri"/>
                <a:cs typeface="Calibri"/>
                <a:sym typeface="Calibri"/>
              </a:rPr>
              <a:t>		        3. Tape nori, it was my baseline but it was represented by the intercept.</a:t>
            </a:r>
            <a:endParaRPr sz="3200">
              <a:solidFill>
                <a:schemeClr val="dk1"/>
              </a:solidFill>
              <a:latin typeface="Calibri"/>
              <a:ea typeface="Calibri"/>
              <a:cs typeface="Calibri"/>
              <a:sym typeface="Calibri"/>
            </a:endParaRPr>
          </a:p>
          <a:p>
            <a:pPr indent="0" lvl="0" marL="0" rtl="0" algn="l">
              <a:spcBef>
                <a:spcPts val="0"/>
              </a:spcBef>
              <a:spcAft>
                <a:spcPts val="0"/>
              </a:spcAft>
              <a:buNone/>
            </a:pPr>
            <a:r>
              <a:t/>
            </a:r>
            <a:endParaRPr sz="3200">
              <a:solidFill>
                <a:schemeClr val="dk1"/>
              </a:solidFill>
              <a:latin typeface="Calibri"/>
              <a:ea typeface="Calibri"/>
              <a:cs typeface="Calibri"/>
              <a:sym typeface="Calibri"/>
            </a:endParaRPr>
          </a:p>
          <a:p>
            <a:pPr indent="0" lvl="0" marL="0" rtl="0" algn="l">
              <a:spcBef>
                <a:spcPts val="0"/>
              </a:spcBef>
              <a:spcAft>
                <a:spcPts val="0"/>
              </a:spcAft>
              <a:buNone/>
            </a:pPr>
            <a:r>
              <a:rPr lang="en-US" sz="3200" u="sng">
                <a:solidFill>
                  <a:schemeClr val="dk1"/>
                </a:solidFill>
                <a:latin typeface="Calibri"/>
                <a:ea typeface="Calibri"/>
                <a:cs typeface="Calibri"/>
                <a:sym typeface="Calibri"/>
              </a:rPr>
              <a:t>Multiple Linear Regression:</a:t>
            </a:r>
            <a:endParaRPr sz="3200" u="sng">
              <a:solidFill>
                <a:schemeClr val="dk1"/>
              </a:solidFill>
              <a:latin typeface="Calibri"/>
              <a:ea typeface="Calibri"/>
              <a:cs typeface="Calibri"/>
              <a:sym typeface="Calibri"/>
            </a:endParaRPr>
          </a:p>
          <a:p>
            <a:pPr indent="0" lvl="0" marL="0" rtl="0" algn="l">
              <a:spcBef>
                <a:spcPts val="0"/>
              </a:spcBef>
              <a:spcAft>
                <a:spcPts val="0"/>
              </a:spcAft>
              <a:buNone/>
            </a:pPr>
            <a:r>
              <a:rPr i="1" lang="en-US" sz="3200">
                <a:solidFill>
                  <a:schemeClr val="dk1"/>
                </a:solidFill>
                <a:latin typeface="Calibri"/>
                <a:ea typeface="Calibri"/>
                <a:cs typeface="Calibri"/>
                <a:sym typeface="Calibri"/>
              </a:rPr>
              <a:t>Independent Variables:</a:t>
            </a:r>
            <a:r>
              <a:rPr lang="en-US" sz="3200">
                <a:solidFill>
                  <a:schemeClr val="dk1"/>
                </a:solidFill>
                <a:latin typeface="Calibri"/>
                <a:ea typeface="Calibri"/>
                <a:cs typeface="Calibri"/>
                <a:sym typeface="Calibri"/>
              </a:rPr>
              <a:t> </a:t>
            </a:r>
            <a:r>
              <a:rPr lang="en-US" sz="3200">
                <a:solidFill>
                  <a:schemeClr val="dk1"/>
                </a:solidFill>
                <a:latin typeface="Calibri"/>
                <a:ea typeface="Calibri"/>
                <a:cs typeface="Calibri"/>
                <a:sym typeface="Calibri"/>
              </a:rPr>
              <a:t>BN2 burst duration (s) + Food_Fresh_Food + Food_Regular_nori + Food_Two_ply_nori</a:t>
            </a:r>
            <a:endParaRPr sz="3200">
              <a:solidFill>
                <a:schemeClr val="dk1"/>
              </a:solidFill>
              <a:latin typeface="Calibri"/>
              <a:ea typeface="Calibri"/>
              <a:cs typeface="Calibri"/>
              <a:sym typeface="Calibri"/>
            </a:endParaRPr>
          </a:p>
          <a:p>
            <a:pPr indent="0" lvl="0" marL="0" rtl="0" algn="l">
              <a:spcBef>
                <a:spcPts val="0"/>
              </a:spcBef>
              <a:spcAft>
                <a:spcPts val="0"/>
              </a:spcAft>
              <a:buNone/>
            </a:pPr>
            <a:r>
              <a:rPr i="1" lang="en-US" sz="3200">
                <a:solidFill>
                  <a:schemeClr val="dk1"/>
                </a:solidFill>
                <a:latin typeface="Calibri"/>
                <a:ea typeface="Calibri"/>
                <a:cs typeface="Calibri"/>
                <a:sym typeface="Calibri"/>
              </a:rPr>
              <a:t>Dependent Variable:</a:t>
            </a:r>
            <a:r>
              <a:rPr lang="en-US" sz="3200">
                <a:solidFill>
                  <a:schemeClr val="dk1"/>
                </a:solidFill>
                <a:latin typeface="Calibri"/>
                <a:ea typeface="Calibri"/>
                <a:cs typeface="Calibri"/>
                <a:sym typeface="Calibri"/>
              </a:rPr>
              <a:t> </a:t>
            </a:r>
            <a:r>
              <a:rPr lang="en-US" sz="3200">
                <a:solidFill>
                  <a:schemeClr val="dk1"/>
                </a:solidFill>
                <a:latin typeface="Calibri"/>
                <a:ea typeface="Calibri"/>
                <a:cs typeface="Calibri"/>
                <a:sym typeface="Calibri"/>
              </a:rPr>
              <a:t>BN2 burst mean rectified voltage (μV)</a:t>
            </a:r>
            <a:endParaRPr sz="3200">
              <a:solidFill>
                <a:schemeClr val="dk1"/>
              </a:solidFill>
              <a:latin typeface="Calibri"/>
              <a:ea typeface="Calibri"/>
              <a:cs typeface="Calibri"/>
              <a:sym typeface="Calibri"/>
            </a:endParaRPr>
          </a:p>
          <a:p>
            <a:pPr indent="0" lvl="0" marL="0" rtl="0" algn="l">
              <a:spcBef>
                <a:spcPts val="0"/>
              </a:spcBef>
              <a:spcAft>
                <a:spcPts val="0"/>
              </a:spcAft>
              <a:buNone/>
            </a:pPr>
            <a:r>
              <a:t/>
            </a:r>
            <a:endParaRPr sz="3200">
              <a:solidFill>
                <a:schemeClr val="dk1"/>
              </a:solidFill>
              <a:latin typeface="Calibri"/>
              <a:ea typeface="Calibri"/>
              <a:cs typeface="Calibri"/>
              <a:sym typeface="Calibri"/>
            </a:endParaRPr>
          </a:p>
          <a:p>
            <a:pPr indent="0" lvl="0" marL="0" rtl="0" algn="l">
              <a:spcBef>
                <a:spcPts val="0"/>
              </a:spcBef>
              <a:spcAft>
                <a:spcPts val="0"/>
              </a:spcAft>
              <a:buNone/>
            </a:pPr>
            <a:r>
              <a:t/>
            </a:r>
            <a:endParaRPr sz="3200">
              <a:solidFill>
                <a:schemeClr val="dk1"/>
              </a:solidFill>
              <a:latin typeface="Calibri"/>
              <a:ea typeface="Calibri"/>
              <a:cs typeface="Calibri"/>
              <a:sym typeface="Calibri"/>
            </a:endParaRPr>
          </a:p>
          <a:p>
            <a:pPr indent="0" lvl="0" marL="0" rtl="0" algn="l">
              <a:spcBef>
                <a:spcPts val="0"/>
              </a:spcBef>
              <a:spcAft>
                <a:spcPts val="0"/>
              </a:spcAft>
              <a:buNone/>
            </a:pPr>
            <a:r>
              <a:t/>
            </a:r>
            <a:endParaRPr sz="3200">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AD5D1"/>
        </a:solidFill>
      </p:bgPr>
    </p:bg>
    <p:spTree>
      <p:nvGrpSpPr>
        <p:cNvPr id="188" name="Shape 188"/>
        <p:cNvGrpSpPr/>
        <p:nvPr/>
      </p:nvGrpSpPr>
      <p:grpSpPr>
        <a:xfrm>
          <a:off x="0" y="0"/>
          <a:ext cx="0" cy="0"/>
          <a:chOff x="0" y="0"/>
          <a:chExt cx="0" cy="0"/>
        </a:xfrm>
      </p:grpSpPr>
      <p:sp>
        <p:nvSpPr>
          <p:cNvPr id="189" name="Google Shape;189;p20"/>
          <p:cNvSpPr/>
          <p:nvPr/>
        </p:nvSpPr>
        <p:spPr>
          <a:xfrm>
            <a:off x="12610204" y="-571500"/>
            <a:ext cx="6626483" cy="5715000"/>
          </a:xfrm>
          <a:custGeom>
            <a:rect b="b" l="l" r="r" t="t"/>
            <a:pathLst>
              <a:path extrusionOk="0" h="5715000" w="6626483">
                <a:moveTo>
                  <a:pt x="0" y="0"/>
                </a:moveTo>
                <a:lnTo>
                  <a:pt x="6626483" y="0"/>
                </a:lnTo>
                <a:lnTo>
                  <a:pt x="6626483" y="5715000"/>
                </a:lnTo>
                <a:lnTo>
                  <a:pt x="0" y="5715000"/>
                </a:lnTo>
                <a:lnTo>
                  <a:pt x="0" y="0"/>
                </a:lnTo>
                <a:close/>
              </a:path>
            </a:pathLst>
          </a:custGeom>
          <a:blipFill rotWithShape="1">
            <a:blip r:embed="rId3">
              <a:alphaModFix/>
            </a:blip>
            <a:stretch>
              <a:fillRect b="0" l="0" r="0" t="0"/>
            </a:stretch>
          </a:blipFill>
          <a:ln>
            <a:noFill/>
          </a:ln>
        </p:spPr>
      </p:sp>
      <p:sp>
        <p:nvSpPr>
          <p:cNvPr id="190" name="Google Shape;190;p20"/>
          <p:cNvSpPr/>
          <p:nvPr/>
        </p:nvSpPr>
        <p:spPr>
          <a:xfrm rot="-1266572">
            <a:off x="-1277378" y="5897763"/>
            <a:ext cx="5208570" cy="6718301"/>
          </a:xfrm>
          <a:custGeom>
            <a:rect b="b" l="l" r="r" t="t"/>
            <a:pathLst>
              <a:path extrusionOk="0" h="6721137" w="5210769">
                <a:moveTo>
                  <a:pt x="0" y="0"/>
                </a:moveTo>
                <a:lnTo>
                  <a:pt x="5210769" y="0"/>
                </a:lnTo>
                <a:lnTo>
                  <a:pt x="5210769" y="6721136"/>
                </a:lnTo>
                <a:lnTo>
                  <a:pt x="0" y="6721136"/>
                </a:lnTo>
                <a:lnTo>
                  <a:pt x="0" y="0"/>
                </a:lnTo>
                <a:close/>
              </a:path>
            </a:pathLst>
          </a:custGeom>
          <a:blipFill rotWithShape="1">
            <a:blip r:embed="rId4">
              <a:alphaModFix/>
            </a:blip>
            <a:stretch>
              <a:fillRect b="0" l="0" r="0" t="0"/>
            </a:stretch>
          </a:blipFill>
          <a:ln>
            <a:noFill/>
          </a:ln>
        </p:spPr>
      </p:sp>
      <p:sp>
        <p:nvSpPr>
          <p:cNvPr id="191" name="Google Shape;191;p20"/>
          <p:cNvSpPr/>
          <p:nvPr/>
        </p:nvSpPr>
        <p:spPr>
          <a:xfrm rot="-5571744">
            <a:off x="779975" y="-2278841"/>
            <a:ext cx="4101170" cy="7068882"/>
          </a:xfrm>
          <a:custGeom>
            <a:rect b="b" l="l" r="r" t="t"/>
            <a:pathLst>
              <a:path extrusionOk="0" h="7060062" w="4096053">
                <a:moveTo>
                  <a:pt x="0" y="0"/>
                </a:moveTo>
                <a:lnTo>
                  <a:pt x="4096053" y="0"/>
                </a:lnTo>
                <a:lnTo>
                  <a:pt x="4096053" y="7060062"/>
                </a:lnTo>
                <a:lnTo>
                  <a:pt x="0" y="7060062"/>
                </a:lnTo>
                <a:lnTo>
                  <a:pt x="0" y="0"/>
                </a:lnTo>
                <a:close/>
              </a:path>
            </a:pathLst>
          </a:custGeom>
          <a:blipFill rotWithShape="1">
            <a:blip r:embed="rId5">
              <a:alphaModFix/>
            </a:blip>
            <a:stretch>
              <a:fillRect b="0" l="0" r="0" t="0"/>
            </a:stretch>
          </a:blipFill>
          <a:ln>
            <a:noFill/>
          </a:ln>
        </p:spPr>
      </p:sp>
      <p:sp>
        <p:nvSpPr>
          <p:cNvPr id="192" name="Google Shape;192;p20"/>
          <p:cNvSpPr txBox="1"/>
          <p:nvPr/>
        </p:nvSpPr>
        <p:spPr>
          <a:xfrm>
            <a:off x="3283182" y="1089025"/>
            <a:ext cx="11721600" cy="2154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t/>
            </a:r>
            <a:endParaRPr/>
          </a:p>
        </p:txBody>
      </p:sp>
      <p:sp>
        <p:nvSpPr>
          <p:cNvPr id="193" name="Google Shape;193;p20"/>
          <p:cNvSpPr txBox="1"/>
          <p:nvPr/>
        </p:nvSpPr>
        <p:spPr>
          <a:xfrm>
            <a:off x="3283182" y="8858250"/>
            <a:ext cx="11721600" cy="2154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t/>
            </a:r>
            <a:endParaRPr/>
          </a:p>
        </p:txBody>
      </p:sp>
      <p:sp>
        <p:nvSpPr>
          <p:cNvPr id="194" name="Google Shape;194;p20"/>
          <p:cNvSpPr/>
          <p:nvPr/>
        </p:nvSpPr>
        <p:spPr>
          <a:xfrm rot="-3756111">
            <a:off x="14636841" y="5500342"/>
            <a:ext cx="4094529" cy="7057436"/>
          </a:xfrm>
          <a:custGeom>
            <a:rect b="b" l="l" r="r" t="t"/>
            <a:pathLst>
              <a:path extrusionOk="0" h="7060062" w="4096053">
                <a:moveTo>
                  <a:pt x="0" y="0"/>
                </a:moveTo>
                <a:lnTo>
                  <a:pt x="4096053" y="0"/>
                </a:lnTo>
                <a:lnTo>
                  <a:pt x="4096053" y="7060062"/>
                </a:lnTo>
                <a:lnTo>
                  <a:pt x="0" y="7060062"/>
                </a:lnTo>
                <a:lnTo>
                  <a:pt x="0" y="0"/>
                </a:lnTo>
                <a:close/>
              </a:path>
            </a:pathLst>
          </a:custGeom>
          <a:blipFill rotWithShape="1">
            <a:blip r:embed="rId5">
              <a:alphaModFix/>
            </a:blip>
            <a:stretch>
              <a:fillRect b="0" l="0" r="0" t="0"/>
            </a:stretch>
          </a:blipFill>
          <a:ln>
            <a:noFill/>
          </a:ln>
        </p:spPr>
      </p:sp>
      <p:sp>
        <p:nvSpPr>
          <p:cNvPr id="195" name="Google Shape;195;p20"/>
          <p:cNvSpPr txBox="1"/>
          <p:nvPr/>
        </p:nvSpPr>
        <p:spPr>
          <a:xfrm>
            <a:off x="4895698" y="1304436"/>
            <a:ext cx="8496600" cy="13947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rPr lang="en-US" sz="9060">
                <a:latin typeface="Yeseva One"/>
                <a:ea typeface="Yeseva One"/>
                <a:cs typeface="Yeseva One"/>
                <a:sym typeface="Yeseva One"/>
              </a:rPr>
              <a:t>Methodology</a:t>
            </a:r>
            <a:endParaRPr/>
          </a:p>
        </p:txBody>
      </p:sp>
      <p:sp>
        <p:nvSpPr>
          <p:cNvPr id="196" name="Google Shape;196;p20"/>
          <p:cNvSpPr txBox="1"/>
          <p:nvPr/>
        </p:nvSpPr>
        <p:spPr>
          <a:xfrm>
            <a:off x="1590450" y="4467675"/>
            <a:ext cx="15041700" cy="215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t/>
            </a:r>
            <a:endParaRPr/>
          </a:p>
        </p:txBody>
      </p:sp>
      <p:sp>
        <p:nvSpPr>
          <p:cNvPr id="197" name="Google Shape;197;p20"/>
          <p:cNvSpPr txBox="1"/>
          <p:nvPr/>
        </p:nvSpPr>
        <p:spPr>
          <a:xfrm>
            <a:off x="442550" y="3153188"/>
            <a:ext cx="14873700" cy="860400"/>
          </a:xfrm>
          <a:prstGeom prst="rect">
            <a:avLst/>
          </a:prstGeom>
          <a:noFill/>
          <a:ln>
            <a:noFill/>
          </a:ln>
        </p:spPr>
        <p:txBody>
          <a:bodyPr anchorCtr="0" anchor="t" bIns="91425" lIns="91425" spcFirstLastPara="1" rIns="91425" wrap="square" tIns="91425">
            <a:noAutofit/>
          </a:bodyPr>
          <a:lstStyle/>
          <a:p>
            <a:pPr indent="-431800" lvl="0" marL="457200" rtl="0" algn="l">
              <a:spcBef>
                <a:spcPts val="0"/>
              </a:spcBef>
              <a:spcAft>
                <a:spcPts val="0"/>
              </a:spcAft>
              <a:buClr>
                <a:schemeClr val="dk1"/>
              </a:buClr>
              <a:buSzPts val="3200"/>
              <a:buFont typeface="Calibri"/>
              <a:buChar char="❖"/>
            </a:pPr>
            <a:r>
              <a:rPr lang="en-US" sz="3200">
                <a:solidFill>
                  <a:schemeClr val="dk1"/>
                </a:solidFill>
                <a:latin typeface="Calibri"/>
                <a:ea typeface="Calibri"/>
                <a:cs typeface="Calibri"/>
                <a:sym typeface="Calibri"/>
              </a:rPr>
              <a:t>I calculated the Coefficient and Intercept which represented the Tape nori: </a:t>
            </a:r>
            <a:endParaRPr sz="3200">
              <a:solidFill>
                <a:schemeClr val="dk1"/>
              </a:solidFill>
              <a:latin typeface="Calibri"/>
              <a:ea typeface="Calibri"/>
              <a:cs typeface="Calibri"/>
              <a:sym typeface="Calibri"/>
            </a:endParaRPr>
          </a:p>
        </p:txBody>
      </p:sp>
      <p:pic>
        <p:nvPicPr>
          <p:cNvPr id="198" name="Google Shape;198;p20"/>
          <p:cNvPicPr preferRelativeResize="0"/>
          <p:nvPr/>
        </p:nvPicPr>
        <p:blipFill>
          <a:blip r:embed="rId6">
            <a:alphaModFix/>
          </a:blip>
          <a:stretch>
            <a:fillRect/>
          </a:stretch>
        </p:blipFill>
        <p:spPr>
          <a:xfrm>
            <a:off x="10842483" y="4013600"/>
            <a:ext cx="6305550" cy="2514600"/>
          </a:xfrm>
          <a:prstGeom prst="rect">
            <a:avLst/>
          </a:prstGeom>
          <a:noFill/>
          <a:ln>
            <a:noFill/>
          </a:ln>
        </p:spPr>
      </p:pic>
      <p:sp>
        <p:nvSpPr>
          <p:cNvPr id="199" name="Google Shape;199;p20"/>
          <p:cNvSpPr txBox="1"/>
          <p:nvPr/>
        </p:nvSpPr>
        <p:spPr>
          <a:xfrm>
            <a:off x="632125" y="6740775"/>
            <a:ext cx="15853500" cy="1394700"/>
          </a:xfrm>
          <a:prstGeom prst="rect">
            <a:avLst/>
          </a:prstGeom>
          <a:noFill/>
          <a:ln>
            <a:noFill/>
          </a:ln>
        </p:spPr>
        <p:txBody>
          <a:bodyPr anchorCtr="0" anchor="t" bIns="91425" lIns="91425" spcFirstLastPara="1" rIns="91425" wrap="square" tIns="91425">
            <a:noAutofit/>
          </a:bodyPr>
          <a:lstStyle/>
          <a:p>
            <a:pPr indent="-431800" lvl="0" marL="457200" rtl="0" algn="l">
              <a:spcBef>
                <a:spcPts val="0"/>
              </a:spcBef>
              <a:spcAft>
                <a:spcPts val="0"/>
              </a:spcAft>
              <a:buClr>
                <a:schemeClr val="dk1"/>
              </a:buClr>
              <a:buSzPts val="3200"/>
              <a:buFont typeface="Calibri"/>
              <a:buChar char="❖"/>
            </a:pPr>
            <a:r>
              <a:rPr lang="en-US" sz="3200">
                <a:solidFill>
                  <a:schemeClr val="dk1"/>
                </a:solidFill>
                <a:latin typeface="Calibri"/>
                <a:ea typeface="Calibri"/>
                <a:cs typeface="Calibri"/>
                <a:sym typeface="Calibri"/>
              </a:rPr>
              <a:t>I made sure to </a:t>
            </a:r>
            <a:r>
              <a:rPr lang="en-US" sz="3200">
                <a:solidFill>
                  <a:schemeClr val="dk1"/>
                </a:solidFill>
                <a:latin typeface="Calibri"/>
                <a:ea typeface="Calibri"/>
                <a:cs typeface="Calibri"/>
                <a:sym typeface="Calibri"/>
              </a:rPr>
              <a:t>calculate</a:t>
            </a:r>
            <a:r>
              <a:rPr lang="en-US" sz="3200">
                <a:solidFill>
                  <a:schemeClr val="dk1"/>
                </a:solidFill>
                <a:latin typeface="Calibri"/>
                <a:ea typeface="Calibri"/>
                <a:cs typeface="Calibri"/>
                <a:sym typeface="Calibri"/>
              </a:rPr>
              <a:t> and plot the residuals.</a:t>
            </a:r>
            <a:endParaRPr sz="3200">
              <a:solidFill>
                <a:schemeClr val="dk1"/>
              </a:solidFill>
              <a:latin typeface="Calibri"/>
              <a:ea typeface="Calibri"/>
              <a:cs typeface="Calibri"/>
              <a:sym typeface="Calibri"/>
            </a:endParaRPr>
          </a:p>
          <a:p>
            <a:pPr indent="0" lvl="0" marL="457200" rtl="0" algn="l">
              <a:spcBef>
                <a:spcPts val="0"/>
              </a:spcBef>
              <a:spcAft>
                <a:spcPts val="0"/>
              </a:spcAft>
              <a:buNone/>
            </a:pPr>
            <a:r>
              <a:t/>
            </a:r>
            <a:endParaRPr sz="3200">
              <a:solidFill>
                <a:schemeClr val="dk1"/>
              </a:solidFill>
              <a:latin typeface="Calibri"/>
              <a:ea typeface="Calibri"/>
              <a:cs typeface="Calibri"/>
              <a:sym typeface="Calibri"/>
            </a:endParaRPr>
          </a:p>
          <a:p>
            <a:pPr indent="-431800" lvl="0" marL="457200" rtl="0" algn="l">
              <a:spcBef>
                <a:spcPts val="0"/>
              </a:spcBef>
              <a:spcAft>
                <a:spcPts val="0"/>
              </a:spcAft>
              <a:buClr>
                <a:schemeClr val="dk1"/>
              </a:buClr>
              <a:buSzPts val="3200"/>
              <a:buFont typeface="Calibri"/>
              <a:buChar char="❖"/>
            </a:pPr>
            <a:r>
              <a:rPr lang="en-US" sz="3200">
                <a:solidFill>
                  <a:schemeClr val="dk1"/>
                </a:solidFill>
                <a:latin typeface="Calibri"/>
                <a:ea typeface="Calibri"/>
                <a:cs typeface="Calibri"/>
                <a:sym typeface="Calibri"/>
              </a:rPr>
              <a:t>Finally, I found the R-squared equal to </a:t>
            </a:r>
            <a:r>
              <a:rPr lang="en-US" sz="3200">
                <a:solidFill>
                  <a:schemeClr val="dk1"/>
                </a:solidFill>
                <a:latin typeface="Calibri"/>
                <a:ea typeface="Calibri"/>
                <a:cs typeface="Calibri"/>
                <a:sym typeface="Calibri"/>
              </a:rPr>
              <a:t>approximately</a:t>
            </a:r>
            <a:r>
              <a:rPr lang="en-US" sz="3200">
                <a:solidFill>
                  <a:schemeClr val="dk1"/>
                </a:solidFill>
                <a:latin typeface="Calibri"/>
                <a:ea typeface="Calibri"/>
                <a:cs typeface="Calibri"/>
                <a:sym typeface="Calibri"/>
              </a:rPr>
              <a:t> 0.61, which is typically considered strong for biological measurements.</a:t>
            </a:r>
            <a:endParaRPr sz="3200">
              <a:solidFill>
                <a:schemeClr val="dk1"/>
              </a:solidFill>
              <a:latin typeface="Calibri"/>
              <a:ea typeface="Calibri"/>
              <a:cs typeface="Calibri"/>
              <a:sym typeface="Calibri"/>
            </a:endParaRPr>
          </a:p>
        </p:txBody>
      </p:sp>
      <p:pic>
        <p:nvPicPr>
          <p:cNvPr id="200" name="Google Shape;200;p20"/>
          <p:cNvPicPr preferRelativeResize="0"/>
          <p:nvPr/>
        </p:nvPicPr>
        <p:blipFill>
          <a:blip r:embed="rId7">
            <a:alphaModFix/>
          </a:blip>
          <a:stretch>
            <a:fillRect/>
          </a:stretch>
        </p:blipFill>
        <p:spPr>
          <a:xfrm>
            <a:off x="10842472" y="8475450"/>
            <a:ext cx="6305550" cy="73144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AD5D1"/>
        </a:solidFill>
      </p:bgPr>
    </p:bg>
    <p:spTree>
      <p:nvGrpSpPr>
        <p:cNvPr id="204" name="Shape 204"/>
        <p:cNvGrpSpPr/>
        <p:nvPr/>
      </p:nvGrpSpPr>
      <p:grpSpPr>
        <a:xfrm>
          <a:off x="0" y="0"/>
          <a:ext cx="0" cy="0"/>
          <a:chOff x="0" y="0"/>
          <a:chExt cx="0" cy="0"/>
        </a:xfrm>
      </p:grpSpPr>
      <p:sp>
        <p:nvSpPr>
          <p:cNvPr id="205" name="Google Shape;205;p21"/>
          <p:cNvSpPr/>
          <p:nvPr/>
        </p:nvSpPr>
        <p:spPr>
          <a:xfrm>
            <a:off x="12610204" y="-571500"/>
            <a:ext cx="6626483" cy="5715000"/>
          </a:xfrm>
          <a:custGeom>
            <a:rect b="b" l="l" r="r" t="t"/>
            <a:pathLst>
              <a:path extrusionOk="0" h="5715000" w="6626483">
                <a:moveTo>
                  <a:pt x="0" y="0"/>
                </a:moveTo>
                <a:lnTo>
                  <a:pt x="6626483" y="0"/>
                </a:lnTo>
                <a:lnTo>
                  <a:pt x="6626483" y="5715000"/>
                </a:lnTo>
                <a:lnTo>
                  <a:pt x="0" y="5715000"/>
                </a:lnTo>
                <a:lnTo>
                  <a:pt x="0" y="0"/>
                </a:lnTo>
                <a:close/>
              </a:path>
            </a:pathLst>
          </a:custGeom>
          <a:blipFill rotWithShape="1">
            <a:blip r:embed="rId3">
              <a:alphaModFix/>
            </a:blip>
            <a:stretch>
              <a:fillRect b="0" l="0" r="0" t="0"/>
            </a:stretch>
          </a:blipFill>
          <a:ln>
            <a:noFill/>
          </a:ln>
        </p:spPr>
      </p:sp>
      <p:sp>
        <p:nvSpPr>
          <p:cNvPr id="206" name="Google Shape;206;p21"/>
          <p:cNvSpPr/>
          <p:nvPr/>
        </p:nvSpPr>
        <p:spPr>
          <a:xfrm rot="-1266137">
            <a:off x="-1277219" y="5897732"/>
            <a:ext cx="5210769" cy="6721137"/>
          </a:xfrm>
          <a:custGeom>
            <a:rect b="b" l="l" r="r" t="t"/>
            <a:pathLst>
              <a:path extrusionOk="0" h="6721137" w="5210769">
                <a:moveTo>
                  <a:pt x="0" y="0"/>
                </a:moveTo>
                <a:lnTo>
                  <a:pt x="5210769" y="0"/>
                </a:lnTo>
                <a:lnTo>
                  <a:pt x="5210769" y="6721136"/>
                </a:lnTo>
                <a:lnTo>
                  <a:pt x="0" y="6721136"/>
                </a:lnTo>
                <a:lnTo>
                  <a:pt x="0" y="0"/>
                </a:lnTo>
                <a:close/>
              </a:path>
            </a:pathLst>
          </a:custGeom>
          <a:blipFill rotWithShape="1">
            <a:blip r:embed="rId4">
              <a:alphaModFix/>
            </a:blip>
            <a:stretch>
              <a:fillRect b="0" l="0" r="0" t="0"/>
            </a:stretch>
          </a:blipFill>
          <a:ln>
            <a:noFill/>
          </a:ln>
        </p:spPr>
      </p:sp>
      <p:sp>
        <p:nvSpPr>
          <p:cNvPr id="207" name="Google Shape;207;p21"/>
          <p:cNvSpPr/>
          <p:nvPr/>
        </p:nvSpPr>
        <p:spPr>
          <a:xfrm rot="-5569636">
            <a:off x="779619" y="-2269556"/>
            <a:ext cx="4096053" cy="7060062"/>
          </a:xfrm>
          <a:custGeom>
            <a:rect b="b" l="l" r="r" t="t"/>
            <a:pathLst>
              <a:path extrusionOk="0" h="7060062" w="4096053">
                <a:moveTo>
                  <a:pt x="0" y="0"/>
                </a:moveTo>
                <a:lnTo>
                  <a:pt x="4096053" y="0"/>
                </a:lnTo>
                <a:lnTo>
                  <a:pt x="4096053" y="7060062"/>
                </a:lnTo>
                <a:lnTo>
                  <a:pt x="0" y="7060062"/>
                </a:lnTo>
                <a:lnTo>
                  <a:pt x="0" y="0"/>
                </a:lnTo>
                <a:close/>
              </a:path>
            </a:pathLst>
          </a:custGeom>
          <a:blipFill rotWithShape="1">
            <a:blip r:embed="rId5">
              <a:alphaModFix/>
            </a:blip>
            <a:stretch>
              <a:fillRect b="0" l="0" r="0" t="0"/>
            </a:stretch>
          </a:blipFill>
          <a:ln>
            <a:noFill/>
          </a:ln>
        </p:spPr>
      </p:sp>
      <p:sp>
        <p:nvSpPr>
          <p:cNvPr id="208" name="Google Shape;208;p21"/>
          <p:cNvSpPr/>
          <p:nvPr/>
        </p:nvSpPr>
        <p:spPr>
          <a:xfrm rot="-3755510">
            <a:off x="14637629" y="5499669"/>
            <a:ext cx="4096053" cy="7060062"/>
          </a:xfrm>
          <a:custGeom>
            <a:rect b="b" l="l" r="r" t="t"/>
            <a:pathLst>
              <a:path extrusionOk="0" h="7060062" w="4096053">
                <a:moveTo>
                  <a:pt x="0" y="0"/>
                </a:moveTo>
                <a:lnTo>
                  <a:pt x="4096053" y="0"/>
                </a:lnTo>
                <a:lnTo>
                  <a:pt x="4096053" y="7060062"/>
                </a:lnTo>
                <a:lnTo>
                  <a:pt x="0" y="7060062"/>
                </a:lnTo>
                <a:lnTo>
                  <a:pt x="0" y="0"/>
                </a:lnTo>
                <a:close/>
              </a:path>
            </a:pathLst>
          </a:custGeom>
          <a:blipFill rotWithShape="1">
            <a:blip r:embed="rId5">
              <a:alphaModFix/>
            </a:blip>
            <a:stretch>
              <a:fillRect b="0" l="0" r="0" t="0"/>
            </a:stretch>
          </a:blipFill>
          <a:ln>
            <a:noFill/>
          </a:ln>
        </p:spPr>
      </p:sp>
      <p:sp>
        <p:nvSpPr>
          <p:cNvPr id="209" name="Google Shape;209;p21"/>
          <p:cNvSpPr txBox="1"/>
          <p:nvPr/>
        </p:nvSpPr>
        <p:spPr>
          <a:xfrm>
            <a:off x="3149275" y="563119"/>
            <a:ext cx="11696400" cy="13947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rPr lang="en-US" sz="9060">
                <a:latin typeface="Yeseva One"/>
                <a:ea typeface="Yeseva One"/>
                <a:cs typeface="Yeseva One"/>
                <a:sym typeface="Yeseva One"/>
              </a:rPr>
              <a:t>Charts and Tables</a:t>
            </a:r>
            <a:endParaRPr/>
          </a:p>
        </p:txBody>
      </p:sp>
      <p:sp>
        <p:nvSpPr>
          <p:cNvPr id="210" name="Google Shape;210;p21"/>
          <p:cNvSpPr txBox="1"/>
          <p:nvPr/>
        </p:nvSpPr>
        <p:spPr>
          <a:xfrm>
            <a:off x="12120423" y="4678531"/>
            <a:ext cx="4852200" cy="215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t/>
            </a:r>
            <a:endParaRPr/>
          </a:p>
        </p:txBody>
      </p:sp>
      <p:pic>
        <p:nvPicPr>
          <p:cNvPr id="211" name="Google Shape;211;p21"/>
          <p:cNvPicPr preferRelativeResize="0"/>
          <p:nvPr/>
        </p:nvPicPr>
        <p:blipFill>
          <a:blip r:embed="rId6">
            <a:alphaModFix/>
          </a:blip>
          <a:stretch>
            <a:fillRect/>
          </a:stretch>
        </p:blipFill>
        <p:spPr>
          <a:xfrm>
            <a:off x="7082700" y="2141375"/>
            <a:ext cx="10624025" cy="7974676"/>
          </a:xfrm>
          <a:prstGeom prst="rect">
            <a:avLst/>
          </a:prstGeom>
          <a:noFill/>
          <a:ln>
            <a:noFill/>
          </a:ln>
        </p:spPr>
      </p:pic>
      <p:sp>
        <p:nvSpPr>
          <p:cNvPr id="212" name="Google Shape;212;p21"/>
          <p:cNvSpPr txBox="1"/>
          <p:nvPr/>
        </p:nvSpPr>
        <p:spPr>
          <a:xfrm>
            <a:off x="464050" y="3394800"/>
            <a:ext cx="5990100" cy="1953900"/>
          </a:xfrm>
          <a:prstGeom prst="rect">
            <a:avLst/>
          </a:prstGeom>
          <a:noFill/>
          <a:ln>
            <a:noFill/>
          </a:ln>
        </p:spPr>
        <p:txBody>
          <a:bodyPr anchorCtr="0" anchor="t" bIns="91425" lIns="91425" spcFirstLastPara="1" rIns="91425" wrap="square" tIns="91425">
            <a:noAutofit/>
          </a:bodyPr>
          <a:lstStyle/>
          <a:p>
            <a:pPr indent="-431800" lvl="0" marL="457200" rtl="0" algn="l">
              <a:spcBef>
                <a:spcPts val="0"/>
              </a:spcBef>
              <a:spcAft>
                <a:spcPts val="0"/>
              </a:spcAft>
              <a:buClr>
                <a:schemeClr val="dk1"/>
              </a:buClr>
              <a:buSzPts val="3200"/>
              <a:buFont typeface="Calibri"/>
              <a:buChar char="❖"/>
            </a:pPr>
            <a:r>
              <a:rPr lang="en-US" sz="3200">
                <a:solidFill>
                  <a:schemeClr val="dk1"/>
                </a:solidFill>
                <a:latin typeface="Calibri"/>
                <a:ea typeface="Calibri"/>
                <a:cs typeface="Calibri"/>
                <a:sym typeface="Calibri"/>
              </a:rPr>
              <a:t>This shows that they all have positive regression </a:t>
            </a:r>
            <a:r>
              <a:rPr lang="en-US" sz="3200">
                <a:solidFill>
                  <a:schemeClr val="dk1"/>
                </a:solidFill>
                <a:latin typeface="Calibri"/>
                <a:ea typeface="Calibri"/>
                <a:cs typeface="Calibri"/>
                <a:sym typeface="Calibri"/>
              </a:rPr>
              <a:t>coefficients,</a:t>
            </a:r>
            <a:r>
              <a:rPr lang="en-US" sz="3200">
                <a:solidFill>
                  <a:schemeClr val="dk1"/>
                </a:solidFill>
                <a:latin typeface="Calibri"/>
                <a:ea typeface="Calibri"/>
                <a:cs typeface="Calibri"/>
                <a:sym typeface="Calibri"/>
              </a:rPr>
              <a:t> therefore a positive correlation with BN2 burst mean voltage.</a:t>
            </a:r>
            <a:endParaRPr sz="3200">
              <a:solidFill>
                <a:schemeClr val="dk1"/>
              </a:solidFill>
              <a:latin typeface="Calibri"/>
              <a:ea typeface="Calibri"/>
              <a:cs typeface="Calibri"/>
              <a:sym typeface="Calibri"/>
            </a:endParaRPr>
          </a:p>
          <a:p>
            <a:pPr indent="-431800" lvl="1" marL="914400" rtl="0" algn="l">
              <a:spcBef>
                <a:spcPts val="0"/>
              </a:spcBef>
              <a:spcAft>
                <a:spcPts val="0"/>
              </a:spcAft>
              <a:buClr>
                <a:schemeClr val="dk1"/>
              </a:buClr>
              <a:buSzPts val="3200"/>
              <a:buFont typeface="Calibri"/>
              <a:buChar char="➢"/>
            </a:pPr>
            <a:r>
              <a:rPr lang="en-US" sz="3200">
                <a:solidFill>
                  <a:schemeClr val="dk1"/>
                </a:solidFill>
                <a:latin typeface="Calibri"/>
                <a:ea typeface="Calibri"/>
                <a:cs typeface="Calibri"/>
                <a:sym typeface="Calibri"/>
              </a:rPr>
              <a:t>verifying original hypothesis</a:t>
            </a:r>
            <a:endParaRPr sz="3200">
              <a:solidFill>
                <a:schemeClr val="dk1"/>
              </a:solidFill>
              <a:latin typeface="Calibri"/>
              <a:ea typeface="Calibri"/>
              <a:cs typeface="Calibri"/>
              <a:sym typeface="Calibri"/>
            </a:endParaRPr>
          </a:p>
          <a:p>
            <a:pPr indent="-431800" lvl="0" marL="457200" rtl="0" algn="l">
              <a:spcBef>
                <a:spcPts val="0"/>
              </a:spcBef>
              <a:spcAft>
                <a:spcPts val="0"/>
              </a:spcAft>
              <a:buClr>
                <a:schemeClr val="dk1"/>
              </a:buClr>
              <a:buSzPts val="3200"/>
              <a:buFont typeface="Calibri"/>
              <a:buChar char="❖"/>
            </a:pPr>
            <a:r>
              <a:rPr lang="en-US" sz="3200">
                <a:solidFill>
                  <a:schemeClr val="dk1"/>
                </a:solidFill>
                <a:latin typeface="Calibri"/>
                <a:ea typeface="Calibri"/>
                <a:cs typeface="Calibri"/>
                <a:sym typeface="Calibri"/>
              </a:rPr>
              <a:t>The highest coefficient is that of Two ply nori and not the Fresh Food</a:t>
            </a:r>
            <a:endParaRPr sz="3200">
              <a:solidFill>
                <a:schemeClr val="dk1"/>
              </a:solidFill>
              <a:latin typeface="Calibri"/>
              <a:ea typeface="Calibri"/>
              <a:cs typeface="Calibri"/>
              <a:sym typeface="Calibri"/>
            </a:endParaRPr>
          </a:p>
          <a:p>
            <a:pPr indent="-431800" lvl="1" marL="914400" rtl="0" algn="l">
              <a:spcBef>
                <a:spcPts val="0"/>
              </a:spcBef>
              <a:spcAft>
                <a:spcPts val="0"/>
              </a:spcAft>
              <a:buClr>
                <a:schemeClr val="dk1"/>
              </a:buClr>
              <a:buSzPts val="3200"/>
              <a:buFont typeface="Calibri"/>
              <a:buChar char="➢"/>
            </a:pPr>
            <a:r>
              <a:rPr lang="en-US" sz="3200">
                <a:solidFill>
                  <a:schemeClr val="dk1"/>
                </a:solidFill>
                <a:latin typeface="Calibri"/>
                <a:ea typeface="Calibri"/>
                <a:cs typeface="Calibri"/>
                <a:sym typeface="Calibri"/>
              </a:rPr>
              <a:t>rejecting original hypothesis</a:t>
            </a:r>
            <a:endParaRPr sz="3200">
              <a:solidFill>
                <a:schemeClr val="dk1"/>
              </a:solidFill>
              <a:latin typeface="Calibri"/>
              <a:ea typeface="Calibri"/>
              <a:cs typeface="Calibri"/>
              <a:sym typeface="Calibri"/>
            </a:endParaRPr>
          </a:p>
          <a:p>
            <a:pPr indent="0" lvl="0" marL="457200" rtl="0" algn="l">
              <a:spcBef>
                <a:spcPts val="0"/>
              </a:spcBef>
              <a:spcAft>
                <a:spcPts val="0"/>
              </a:spcAft>
              <a:buNone/>
            </a:pPr>
            <a:r>
              <a:t/>
            </a:r>
            <a:endParaRPr sz="3200">
              <a:solidFill>
                <a:schemeClr val="dk1"/>
              </a:solidFill>
              <a:latin typeface="Calibri"/>
              <a:ea typeface="Calibri"/>
              <a:cs typeface="Calibri"/>
              <a:sym typeface="Calibri"/>
            </a:endParaRPr>
          </a:p>
          <a:p>
            <a:pPr indent="0" lvl="0" marL="0" rtl="0" algn="l">
              <a:spcBef>
                <a:spcPts val="0"/>
              </a:spcBef>
              <a:spcAft>
                <a:spcPts val="0"/>
              </a:spcAft>
              <a:buNone/>
            </a:pPr>
            <a:r>
              <a:t/>
            </a:r>
            <a:endParaRPr sz="32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