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53A6-CC58-F44B-A68D-C74720C0D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Hacker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A1BC0-1F78-EB4E-AC0B-D6A782666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A java project for Advanced Computer programming  methods</a:t>
            </a:r>
          </a:p>
        </p:txBody>
      </p:sp>
    </p:spTree>
    <p:extLst>
      <p:ext uri="{BB962C8B-B14F-4D97-AF65-F5344CB8AC3E}">
        <p14:creationId xmlns:p14="http://schemas.microsoft.com/office/powerpoint/2010/main" val="46713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52A-C731-BE48-AD13-14C704DC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Dettagli implementativi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35CA-AC2B-4E41-831D-81CD5F18BF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2431915"/>
            <a:ext cx="10394707" cy="2290916"/>
          </a:xfrm>
        </p:spPr>
        <p:txBody>
          <a:bodyPr>
            <a:noAutofit/>
          </a:bodyPr>
          <a:lstStyle/>
          <a:p>
            <a:r>
              <a:rPr lang="en-GB" sz="1200" dirty="0">
                <a:latin typeface="Courier" pitchFamily="2" charset="0"/>
              </a:rPr>
              <a:t>Le </a:t>
            </a:r>
            <a:r>
              <a:rPr lang="en-GB" sz="1200" dirty="0" err="1">
                <a:latin typeface="Courier" pitchFamily="2" charset="0"/>
              </a:rPr>
              <a:t>classi</a:t>
            </a:r>
            <a:r>
              <a:rPr lang="en-GB" sz="1200" dirty="0">
                <a:latin typeface="Courier" pitchFamily="2" charset="0"/>
              </a:rPr>
              <a:t> Db e Sound </a:t>
            </a:r>
            <a:r>
              <a:rPr lang="en-GB" sz="1200" dirty="0" err="1">
                <a:latin typeface="Courier" pitchFamily="2" charset="0"/>
              </a:rPr>
              <a:t>sono</a:t>
            </a:r>
            <a:r>
              <a:rPr lang="en-GB" sz="1200" dirty="0">
                <a:latin typeface="Courier" pitchFamily="2" charset="0"/>
              </a:rPr>
              <a:t> state </a:t>
            </a:r>
            <a:r>
              <a:rPr lang="en-GB" sz="1200" dirty="0" err="1">
                <a:latin typeface="Courier" pitchFamily="2" charset="0"/>
              </a:rPr>
              <a:t>introdotte</a:t>
            </a:r>
            <a:r>
              <a:rPr lang="en-GB" sz="1200" dirty="0">
                <a:latin typeface="Courier" pitchFamily="2" charset="0"/>
              </a:rPr>
              <a:t> per </a:t>
            </a:r>
            <a:r>
              <a:rPr lang="en-GB" sz="1200" dirty="0" err="1">
                <a:latin typeface="Courier" pitchFamily="2" charset="0"/>
              </a:rPr>
              <a:t>dimostrare</a:t>
            </a:r>
            <a:r>
              <a:rPr lang="en-GB" sz="1200" dirty="0">
                <a:latin typeface="Courier" pitchFamily="2" charset="0"/>
              </a:rPr>
              <a:t> le </a:t>
            </a:r>
            <a:r>
              <a:rPr lang="en-GB" sz="1200" dirty="0" err="1">
                <a:latin typeface="Courier" pitchFamily="2" charset="0"/>
              </a:rPr>
              <a:t>conoscenze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acquisite</a:t>
            </a:r>
            <a:r>
              <a:rPr lang="en-GB" sz="1200" dirty="0">
                <a:latin typeface="Courier" pitchFamily="2" charset="0"/>
              </a:rPr>
              <a:t> per </a:t>
            </a:r>
            <a:r>
              <a:rPr lang="en-GB" sz="1200" dirty="0" err="1">
                <a:latin typeface="Courier" pitchFamily="2" charset="0"/>
              </a:rPr>
              <a:t>quanto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concerne</a:t>
            </a:r>
            <a:r>
              <a:rPr lang="en-GB" sz="1200" dirty="0">
                <a:latin typeface="Courier" pitchFamily="2" charset="0"/>
              </a:rPr>
              <a:t> la </a:t>
            </a:r>
            <a:r>
              <a:rPr lang="en-GB" sz="1200" dirty="0" err="1">
                <a:latin typeface="Courier" pitchFamily="2" charset="0"/>
              </a:rPr>
              <a:t>gestione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delle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basi</a:t>
            </a:r>
            <a:r>
              <a:rPr lang="en-GB" sz="1200" dirty="0">
                <a:latin typeface="Courier" pitchFamily="2" charset="0"/>
              </a:rPr>
              <a:t> di </a:t>
            </a:r>
            <a:r>
              <a:rPr lang="en-GB" sz="1200" dirty="0" err="1">
                <a:latin typeface="Courier" pitchFamily="2" charset="0"/>
              </a:rPr>
              <a:t>dati</a:t>
            </a:r>
            <a:r>
              <a:rPr lang="en-GB" sz="1200" dirty="0">
                <a:latin typeface="Courier" pitchFamily="2" charset="0"/>
              </a:rPr>
              <a:t> e la gestion </a:t>
            </a:r>
            <a:r>
              <a:rPr lang="en-GB" sz="1200" dirty="0" err="1">
                <a:latin typeface="Courier" pitchFamily="2" charset="0"/>
              </a:rPr>
              <a:t>dei</a:t>
            </a:r>
            <a:r>
              <a:rPr lang="en-GB" sz="1200" dirty="0">
                <a:latin typeface="Courier" pitchFamily="2" charset="0"/>
              </a:rPr>
              <a:t> thread. </a:t>
            </a:r>
            <a:r>
              <a:rPr lang="en-GB" sz="1200" dirty="0" err="1">
                <a:latin typeface="Courier" pitchFamily="2" charset="0"/>
              </a:rPr>
              <a:t>Inoltre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è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stato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introdotto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anche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l’uso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della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Serializzazione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degli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oggetti</a:t>
            </a:r>
            <a:r>
              <a:rPr lang="en-GB" sz="1200" dirty="0">
                <a:latin typeface="Courier" pitchFamily="2" charset="0"/>
              </a:rPr>
              <a:t> per </a:t>
            </a:r>
            <a:r>
              <a:rPr lang="en-GB" sz="1200" dirty="0" err="1">
                <a:latin typeface="Courier" pitchFamily="2" charset="0"/>
              </a:rPr>
              <a:t>consentire</a:t>
            </a:r>
            <a:r>
              <a:rPr lang="en-GB" sz="1200" dirty="0">
                <a:latin typeface="Courier" pitchFamily="2" charset="0"/>
              </a:rPr>
              <a:t> il </a:t>
            </a:r>
            <a:r>
              <a:rPr lang="en-GB" sz="1200" dirty="0" err="1">
                <a:latin typeface="Courier" pitchFamily="2" charset="0"/>
              </a:rPr>
              <a:t>salvataggio</a:t>
            </a:r>
            <a:r>
              <a:rPr lang="en-GB" sz="1200" dirty="0">
                <a:latin typeface="Courier" pitchFamily="2" charset="0"/>
              </a:rPr>
              <a:t> ed il </a:t>
            </a:r>
            <a:r>
              <a:rPr lang="en-GB" sz="1200" dirty="0" err="1">
                <a:latin typeface="Courier" pitchFamily="2" charset="0"/>
              </a:rPr>
              <a:t>ricaricamento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della</a:t>
            </a:r>
            <a:r>
              <a:rPr lang="en-GB" sz="1200" dirty="0">
                <a:latin typeface="Courier" pitchFamily="2" charset="0"/>
              </a:rPr>
              <a:t> partite. Per </a:t>
            </a:r>
            <a:r>
              <a:rPr lang="en-GB" sz="1200" dirty="0" err="1">
                <a:latin typeface="Courier" pitchFamily="2" charset="0"/>
              </a:rPr>
              <a:t>l’interfaccia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grafica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è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stato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usato</a:t>
            </a:r>
            <a:r>
              <a:rPr lang="en-GB" sz="1200" dirty="0">
                <a:latin typeface="Courier" pitchFamily="2" charset="0"/>
              </a:rPr>
              <a:t> il framework SWING.</a:t>
            </a:r>
          </a:p>
          <a:p>
            <a:pPr marL="0" indent="0">
              <a:buNone/>
            </a:pP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A </a:t>
            </a:r>
            <a:r>
              <a:rPr lang="en-GB" sz="1200" dirty="0" err="1">
                <a:latin typeface="Courier" pitchFamily="2" charset="0"/>
              </a:rPr>
              <a:t>titolo</a:t>
            </a:r>
            <a:r>
              <a:rPr lang="en-GB" sz="1200" dirty="0">
                <a:latin typeface="Courier" pitchFamily="2" charset="0"/>
              </a:rPr>
              <a:t> di </a:t>
            </a:r>
            <a:r>
              <a:rPr lang="en-GB" sz="1200" dirty="0" err="1">
                <a:latin typeface="Courier" pitchFamily="2" charset="0"/>
              </a:rPr>
              <a:t>esempio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è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stata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inserita</a:t>
            </a:r>
            <a:r>
              <a:rPr lang="en-GB" sz="1200" dirty="0">
                <a:latin typeface="Courier" pitchFamily="2" charset="0"/>
              </a:rPr>
              <a:t> una </a:t>
            </a:r>
            <a:r>
              <a:rPr lang="en-GB" sz="1200" dirty="0" err="1">
                <a:latin typeface="Courier" pitchFamily="2" charset="0"/>
              </a:rPr>
              <a:t>espressione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lamda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all’interno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della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classe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Hacker.java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contenente</a:t>
            </a:r>
            <a:r>
              <a:rPr lang="en-GB" sz="1200" dirty="0">
                <a:latin typeface="Courier" pitchFamily="2" charset="0"/>
              </a:rPr>
              <a:t> il main. In tale </a:t>
            </a:r>
            <a:r>
              <a:rPr lang="en-GB" sz="1200" dirty="0" err="1">
                <a:latin typeface="Courier" pitchFamily="2" charset="0"/>
              </a:rPr>
              <a:t>occasione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si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è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voluto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dimostrare</a:t>
            </a:r>
            <a:r>
              <a:rPr lang="en-GB" sz="1200" dirty="0">
                <a:latin typeface="Courier" pitchFamily="2" charset="0"/>
              </a:rPr>
              <a:t> come le </a:t>
            </a:r>
            <a:r>
              <a:rPr lang="en-GB" sz="1200" dirty="0" err="1">
                <a:latin typeface="Courier" pitchFamily="2" charset="0"/>
              </a:rPr>
              <a:t>espressioni</a:t>
            </a:r>
            <a:r>
              <a:rPr lang="en-GB" sz="1200" dirty="0">
                <a:latin typeface="Courier" pitchFamily="2" charset="0"/>
              </a:rPr>
              <a:t> lambda (</a:t>
            </a:r>
            <a:r>
              <a:rPr lang="en-GB" sz="1200" dirty="0" err="1">
                <a:latin typeface="Courier" pitchFamily="2" charset="0"/>
              </a:rPr>
              <a:t>introdotte</a:t>
            </a:r>
            <a:r>
              <a:rPr lang="en-GB" sz="1200" dirty="0">
                <a:latin typeface="Courier" pitchFamily="2" charset="0"/>
              </a:rPr>
              <a:t> a </a:t>
            </a:r>
            <a:r>
              <a:rPr lang="en-GB" sz="1200" dirty="0" err="1">
                <a:latin typeface="Courier" pitchFamily="2" charset="0"/>
              </a:rPr>
              <a:t>partire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dalla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versione</a:t>
            </a:r>
            <a:r>
              <a:rPr lang="en-GB" sz="1200" dirty="0">
                <a:latin typeface="Courier" pitchFamily="2" charset="0"/>
              </a:rPr>
              <a:t> 8 di Java) </a:t>
            </a:r>
            <a:r>
              <a:rPr lang="en-GB" sz="1200" dirty="0" err="1">
                <a:latin typeface="Courier" pitchFamily="2" charset="0"/>
              </a:rPr>
              <a:t>possano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compattare</a:t>
            </a:r>
            <a:r>
              <a:rPr lang="en-GB" sz="1200" dirty="0">
                <a:latin typeface="Courier" pitchFamily="2" charset="0"/>
              </a:rPr>
              <a:t> il </a:t>
            </a:r>
            <a:r>
              <a:rPr lang="en-GB" sz="1200" dirty="0" err="1">
                <a:latin typeface="Courier" pitchFamily="2" charset="0"/>
              </a:rPr>
              <a:t>codice</a:t>
            </a:r>
            <a:r>
              <a:rPr lang="en-GB" sz="1200" dirty="0">
                <a:latin typeface="Courier" pitchFamily="2" charset="0"/>
              </a:rPr>
              <a:t> e </a:t>
            </a:r>
            <a:r>
              <a:rPr lang="en-GB" sz="1200" dirty="0" err="1">
                <a:latin typeface="Courier" pitchFamily="2" charset="0"/>
              </a:rPr>
              <a:t>semplificare</a:t>
            </a:r>
            <a:r>
              <a:rPr lang="en-GB" sz="1200" dirty="0">
                <a:latin typeface="Courier" pitchFamily="2" charset="0"/>
              </a:rPr>
              <a:t> la </a:t>
            </a:r>
            <a:r>
              <a:rPr lang="en-GB" sz="1200" dirty="0" err="1">
                <a:latin typeface="Courier" pitchFamily="2" charset="0"/>
              </a:rPr>
              <a:t>programmazione</a:t>
            </a:r>
            <a:r>
              <a:rPr lang="en-GB" sz="1200" dirty="0">
                <a:latin typeface="Courier" pitchFamily="2" charset="0"/>
              </a:rPr>
              <a:t>.</a:t>
            </a:r>
          </a:p>
          <a:p>
            <a:endParaRPr lang="en-GB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4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406-AE2E-5E49-848A-C3A481EE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IT" dirty="0"/>
              <a:t>pecifica algebrica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50A-6B6F-A34E-8321-969BF8F0EB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92614"/>
            <a:ext cx="10394707" cy="36819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Classe</a:t>
            </a:r>
            <a:r>
              <a:rPr lang="en-GB" dirty="0">
                <a:latin typeface="Courier" pitchFamily="2" charset="0"/>
              </a:rPr>
              <a:t> "Rebus" - </a:t>
            </a:r>
            <a:r>
              <a:rPr lang="en-GB" dirty="0" err="1">
                <a:latin typeface="Courier" pitchFamily="2" charset="0"/>
              </a:rPr>
              <a:t>Specifica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Algebrica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Specifica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SintatticA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Sorts: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integer, String, </a:t>
            </a:r>
            <a:r>
              <a:rPr lang="en-GB" dirty="0" err="1">
                <a:latin typeface="Courier" pitchFamily="2" charset="0"/>
              </a:rPr>
              <a:t>boolean</a:t>
            </a:r>
            <a:r>
              <a:rPr lang="en-GB" dirty="0">
                <a:latin typeface="Courier" pitchFamily="2" charset="0"/>
              </a:rPr>
              <a:t>, Room, Item, Command, Target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Operations: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Rebus(integer, String, </a:t>
            </a:r>
            <a:r>
              <a:rPr lang="en-GB" dirty="0" err="1">
                <a:latin typeface="Courier" pitchFamily="2" charset="0"/>
              </a:rPr>
              <a:t>boolean</a:t>
            </a:r>
            <a:r>
              <a:rPr lang="en-GB" dirty="0">
                <a:latin typeface="Courier" pitchFamily="2" charset="0"/>
              </a:rPr>
              <a:t>, Item, Command, Target, Room, String) -&gt; Rebus</a:t>
            </a: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setRebus</a:t>
            </a:r>
            <a:r>
              <a:rPr lang="en-GB" dirty="0">
                <a:latin typeface="Courier" pitchFamily="2" charset="0"/>
              </a:rPr>
              <a:t>(integer, String, </a:t>
            </a:r>
            <a:r>
              <a:rPr lang="en-GB" dirty="0" err="1">
                <a:latin typeface="Courier" pitchFamily="2" charset="0"/>
              </a:rPr>
              <a:t>boolean</a:t>
            </a:r>
            <a:r>
              <a:rPr lang="en-GB" dirty="0">
                <a:latin typeface="Courier" pitchFamily="2" charset="0"/>
              </a:rPr>
              <a:t>, Item, Command, Target, Room, String) -&gt; Rebus</a:t>
            </a: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setSolved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boolean</a:t>
            </a:r>
            <a:r>
              <a:rPr lang="en-GB" dirty="0">
                <a:latin typeface="Courier" pitchFamily="2" charset="0"/>
              </a:rPr>
              <a:t>) -&gt; Rebus</a:t>
            </a: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isSolved</a:t>
            </a:r>
            <a:r>
              <a:rPr lang="en-GB" dirty="0">
                <a:latin typeface="Courier" pitchFamily="2" charset="0"/>
              </a:rPr>
              <a:t>() -&gt; </a:t>
            </a:r>
            <a:r>
              <a:rPr lang="en-GB" dirty="0" err="1">
                <a:latin typeface="Courier" pitchFamily="2" charset="0"/>
              </a:rPr>
              <a:t>boolean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equals(Rebus) -&gt; </a:t>
            </a:r>
            <a:r>
              <a:rPr lang="en-GB" dirty="0" err="1">
                <a:latin typeface="Courier" pitchFamily="2" charset="0"/>
              </a:rPr>
              <a:t>boolean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3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406-AE2E-5E49-848A-C3A481EE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IT" dirty="0"/>
              <a:t>pecifica algebrica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50A-6B6F-A34E-8321-969BF8F0EB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92613"/>
            <a:ext cx="10394707" cy="14299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Classe</a:t>
            </a:r>
            <a:r>
              <a:rPr lang="en-GB" dirty="0">
                <a:latin typeface="Courier" pitchFamily="2" charset="0"/>
              </a:rPr>
              <a:t> "Rebus" - </a:t>
            </a:r>
            <a:r>
              <a:rPr lang="en-GB" dirty="0" err="1">
                <a:latin typeface="Courier" pitchFamily="2" charset="0"/>
              </a:rPr>
              <a:t>Specifica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Algebrica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Specifica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semantica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cap="none" dirty="0">
                <a:latin typeface="Courier" pitchFamily="2" charset="0"/>
              </a:rPr>
              <a:t>Declare id: integer; b: Boolean; s, d: String; r: Room; </a:t>
            </a:r>
            <a:r>
              <a:rPr lang="en-GB" cap="none" dirty="0" err="1">
                <a:latin typeface="Courier" pitchFamily="2" charset="0"/>
              </a:rPr>
              <a:t>i</a:t>
            </a:r>
            <a:r>
              <a:rPr lang="en-GB" cap="none" dirty="0">
                <a:latin typeface="Courier" pitchFamily="2" charset="0"/>
              </a:rPr>
              <a:t>: Item; c: Command; t: Target; rebus: Rebus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D81D8-C250-274A-96B5-989FC809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35010"/>
              </p:ext>
            </p:extLst>
          </p:nvPr>
        </p:nvGraphicFramePr>
        <p:xfrm>
          <a:off x="1001948" y="3122578"/>
          <a:ext cx="9581746" cy="871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7439">
                  <a:extLst>
                    <a:ext uri="{9D8B030D-6E8A-4147-A177-3AD203B41FA5}">
                      <a16:colId xmlns:a16="http://schemas.microsoft.com/office/drawing/2014/main" val="1572818278"/>
                    </a:ext>
                  </a:extLst>
                </a:gridCol>
                <a:gridCol w="4467616">
                  <a:extLst>
                    <a:ext uri="{9D8B030D-6E8A-4147-A177-3AD203B41FA5}">
                      <a16:colId xmlns:a16="http://schemas.microsoft.com/office/drawing/2014/main" val="486862734"/>
                    </a:ext>
                  </a:extLst>
                </a:gridCol>
                <a:gridCol w="3236691">
                  <a:extLst>
                    <a:ext uri="{9D8B030D-6E8A-4147-A177-3AD203B41FA5}">
                      <a16:colId xmlns:a16="http://schemas.microsoft.com/office/drawing/2014/main" val="258806595"/>
                    </a:ext>
                  </a:extLst>
                </a:gridCol>
              </a:tblGrid>
              <a:tr h="290418">
                <a:tc rowSpan="2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effectLst/>
                          <a:latin typeface="Courier" pitchFamily="2" charset="0"/>
                        </a:rPr>
                        <a:t>Osservazioni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effectLst/>
                          <a:latin typeface="Courier" pitchFamily="2" charset="0"/>
                        </a:rPr>
                        <a:t>Costruttori di rebus’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8340"/>
                  </a:ext>
                </a:extLst>
              </a:tr>
              <a:tr h="290418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ourier" pitchFamily="2" charset="0"/>
                        </a:rPr>
                        <a:t>Rebus(id, s, b, i, c, t, r, d)</a:t>
                      </a:r>
                      <a:endParaRPr lang="en-IT" sz="120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Courier" pitchFamily="2" charset="0"/>
                        </a:rPr>
                        <a:t>setRebus</a:t>
                      </a:r>
                      <a:r>
                        <a:rPr lang="en-US" sz="1200" dirty="0">
                          <a:effectLst/>
                          <a:latin typeface="Courier" pitchFamily="2" charset="0"/>
                        </a:rPr>
                        <a:t>(id, s, b,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" pitchFamily="2" charset="0"/>
                        </a:rPr>
                        <a:t>, c, t, r, d)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54846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r>
                        <a:rPr lang="it-IT" sz="1200">
                          <a:effectLst/>
                          <a:latin typeface="Courier" pitchFamily="2" charset="0"/>
                        </a:rPr>
                        <a:t>isSolved()</a:t>
                      </a:r>
                      <a:endParaRPr lang="en-IT" sz="120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effectLst/>
                          <a:latin typeface="Courier" pitchFamily="2" charset="0"/>
                        </a:rPr>
                        <a:t>false</a:t>
                      </a:r>
                      <a:endParaRPr lang="en-IT" sz="120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ourier" pitchFamily="2" charset="0"/>
                        </a:rPr>
                        <a:t>If b=true then true else false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47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39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406-AE2E-5E49-848A-C3A481EE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IT" dirty="0"/>
              <a:t>pecifica algebrica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50A-6B6F-A34E-8321-969BF8F0EB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7684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Classe</a:t>
            </a:r>
            <a:r>
              <a:rPr lang="en-GB" dirty="0">
                <a:latin typeface="Courier" pitchFamily="2" charset="0"/>
              </a:rPr>
              <a:t> "Rebus" - </a:t>
            </a:r>
            <a:r>
              <a:rPr lang="en-GB" dirty="0" err="1">
                <a:latin typeface="Courier" pitchFamily="2" charset="0"/>
              </a:rPr>
              <a:t>Specifica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Algebrica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Osservazione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binaria</a:t>
            </a:r>
            <a:r>
              <a:rPr lang="en-GB" dirty="0">
                <a:latin typeface="Courier" pitchFamily="2" charset="0"/>
              </a:rPr>
              <a:t>: equals(</a:t>
            </a:r>
            <a:r>
              <a:rPr lang="en-GB" dirty="0" err="1">
                <a:latin typeface="Courier" pitchFamily="2" charset="0"/>
              </a:rPr>
              <a:t>rebus’,rebus</a:t>
            </a:r>
            <a:r>
              <a:rPr lang="en-GB" dirty="0">
                <a:latin typeface="Courier" pitchFamily="2" charset="0"/>
              </a:rPr>
              <a:t>’’)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D58554-B373-3342-9011-6418BD8AB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51252"/>
              </p:ext>
            </p:extLst>
          </p:nvPr>
        </p:nvGraphicFramePr>
        <p:xfrm>
          <a:off x="685801" y="2843814"/>
          <a:ext cx="10394706" cy="2176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1558">
                  <a:extLst>
                    <a:ext uri="{9D8B030D-6E8A-4147-A177-3AD203B41FA5}">
                      <a16:colId xmlns:a16="http://schemas.microsoft.com/office/drawing/2014/main" val="3065339571"/>
                    </a:ext>
                  </a:extLst>
                </a:gridCol>
                <a:gridCol w="3671574">
                  <a:extLst>
                    <a:ext uri="{9D8B030D-6E8A-4147-A177-3AD203B41FA5}">
                      <a16:colId xmlns:a16="http://schemas.microsoft.com/office/drawing/2014/main" val="3346879534"/>
                    </a:ext>
                  </a:extLst>
                </a:gridCol>
                <a:gridCol w="3671574">
                  <a:extLst>
                    <a:ext uri="{9D8B030D-6E8A-4147-A177-3AD203B41FA5}">
                      <a16:colId xmlns:a16="http://schemas.microsoft.com/office/drawing/2014/main" val="194007244"/>
                    </a:ext>
                  </a:extLst>
                </a:gridCol>
              </a:tblGrid>
              <a:tr h="435284">
                <a:tc rowSpan="2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effectLst/>
                          <a:latin typeface="Courier" pitchFamily="2" charset="0"/>
                        </a:rPr>
                        <a:t>Costruttore di rebus’’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>
                          <a:effectLst/>
                          <a:latin typeface="Courier" pitchFamily="2" charset="0"/>
                        </a:rPr>
                        <a:t>Costruttore di rebus’</a:t>
                      </a:r>
                      <a:endParaRPr lang="en-IT" sz="120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79829"/>
                  </a:ext>
                </a:extLst>
              </a:tr>
              <a:tr h="435284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ourier" pitchFamily="2" charset="0"/>
                        </a:rPr>
                        <a:t>Rebus(id, s, b,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" pitchFamily="2" charset="0"/>
                        </a:rPr>
                        <a:t>, c, t, r, d)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ourier" pitchFamily="2" charset="0"/>
                        </a:rPr>
                        <a:t>setRebus(id, s, b, i, c, t, r, d)</a:t>
                      </a:r>
                      <a:endParaRPr lang="en-IT" sz="120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25973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r>
                        <a:rPr lang="en-IT" sz="1200">
                          <a:effectLst/>
                          <a:latin typeface="Courier" pitchFamily="2" charset="0"/>
                        </a:rPr>
                        <a:t>Rebus(id’, s’, b’, I’, c’, t’, r’, d’)</a:t>
                      </a:r>
                      <a:endParaRPr lang="en-IT" sz="120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ourier" pitchFamily="2" charset="0"/>
                        </a:rPr>
                        <a:t>If id=id’ then true else false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ourier" pitchFamily="2" charset="0"/>
                        </a:rPr>
                        <a:t>If id=id’ then true else false</a:t>
                      </a:r>
                      <a:endParaRPr lang="en-IT" sz="120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549082"/>
                  </a:ext>
                </a:extLst>
              </a:tr>
              <a:tr h="870569">
                <a:tc>
                  <a:txBody>
                    <a:bodyPr/>
                    <a:lstStyle/>
                    <a:p>
                      <a:r>
                        <a:rPr lang="en-IT" sz="1200">
                          <a:effectLst/>
                          <a:latin typeface="Courier" pitchFamily="2" charset="0"/>
                        </a:rPr>
                        <a:t>setRebus(id’, s’, b’, I’, c’, t’, r’, d’)</a:t>
                      </a:r>
                      <a:endParaRPr lang="en-IT" sz="120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ourier" pitchFamily="2" charset="0"/>
                        </a:rPr>
                        <a:t>If id=id’ then true else false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ourier" pitchFamily="2" charset="0"/>
                        </a:rPr>
                        <a:t>If id=id’ then true else false</a:t>
                      </a:r>
                      <a:endParaRPr lang="en-IT" sz="1200" dirty="0">
                        <a:effectLst/>
                        <a:latin typeface="Courier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25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2474-030B-184E-82F6-EDC52F04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7D03-FB1D-BF4D-A0FF-7D98563B1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>
                <a:latin typeface="Cordia New" panose="020B0304020202020204" pitchFamily="34" charset="-34"/>
              </a:rPr>
              <a:t>Il progetto</a:t>
            </a:r>
            <a:r>
              <a:rPr lang="it-IT" dirty="0">
                <a:latin typeface="Cordia New" panose="020B0304020202020204" pitchFamily="34" charset="-34"/>
              </a:rPr>
              <a:t>, un videogioco ispirato alle avventure testuali “di un tempo”, è stato concepito con l’intento di riassumere e rappresentare i principali aspetti e le tecniche tipiche della programmazione ad oggetti: ereditarietà, polimorfismo, incapsulamento, </a:t>
            </a:r>
            <a:r>
              <a:rPr lang="it-IT" dirty="0" err="1">
                <a:latin typeface="Cordia New" panose="020B0304020202020204" pitchFamily="34" charset="-34"/>
              </a:rPr>
              <a:t>ecc</a:t>
            </a:r>
            <a:r>
              <a:rPr lang="it-IT" dirty="0">
                <a:latin typeface="Cordia New" panose="020B0304020202020204" pitchFamily="34" charset="-34"/>
              </a:rPr>
              <a:t>…</a:t>
            </a:r>
            <a:endParaRPr lang="en-IT" dirty="0">
              <a:latin typeface="Cordia New" panose="020B0304020202020204" pitchFamily="34" charset="-34"/>
            </a:endParaRPr>
          </a:p>
          <a:p>
            <a:r>
              <a:rPr lang="it-IT" dirty="0">
                <a:latin typeface="Cordia New" panose="020B0304020202020204" pitchFamily="34" charset="-34"/>
              </a:rPr>
              <a:t>Inoltre, è stato ritenuto importante introdurre nel progetto anche l’uso delle interfacce grafiche, delle basi di dati, dei </a:t>
            </a:r>
            <a:r>
              <a:rPr lang="it-IT" dirty="0" err="1">
                <a:latin typeface="Cordia New" panose="020B0304020202020204" pitchFamily="34" charset="-34"/>
              </a:rPr>
              <a:t>thread</a:t>
            </a:r>
            <a:r>
              <a:rPr lang="it-IT" dirty="0">
                <a:latin typeface="Cordia New" panose="020B0304020202020204" pitchFamily="34" charset="-34"/>
              </a:rPr>
              <a:t> e dei concetti relativi alla serializzazione degli oggetti al fine di evidenziarne l’estrema utilità e semplicità di gestione.</a:t>
            </a:r>
            <a:endParaRPr lang="en-IT" dirty="0">
              <a:latin typeface="Cordia New" panose="020B0304020202020204" pitchFamily="34" charset="-34"/>
            </a:endParaRPr>
          </a:p>
          <a:p>
            <a:r>
              <a:rPr lang="it-IT" dirty="0">
                <a:latin typeface="Cordia New" panose="020B0304020202020204" pitchFamily="34" charset="-34"/>
              </a:rPr>
              <a:t>L’aggiunta di una “veste” grafica, ottenuta tramite l’uso delle librerie fornite da “SWING GUI </a:t>
            </a:r>
            <a:r>
              <a:rPr lang="it-IT" dirty="0" err="1">
                <a:latin typeface="Cordia New" panose="020B0304020202020204" pitchFamily="34" charset="-34"/>
              </a:rPr>
              <a:t>toolkit</a:t>
            </a:r>
            <a:r>
              <a:rPr lang="it-IT" dirty="0">
                <a:latin typeface="Cordia New" panose="020B0304020202020204" pitchFamily="34" charset="-34"/>
              </a:rPr>
              <a:t>”, ha consentito di migliorare l’interazione e, più in generale, la </a:t>
            </a:r>
            <a:r>
              <a:rPr lang="it-IT" dirty="0" err="1">
                <a:latin typeface="Cordia New" panose="020B0304020202020204" pitchFamily="34" charset="-34"/>
              </a:rPr>
              <a:t>user-experience</a:t>
            </a:r>
            <a:r>
              <a:rPr lang="it-IT" dirty="0">
                <a:latin typeface="Cordia New" panose="020B0304020202020204" pitchFamily="34" charset="-34"/>
              </a:rPr>
              <a:t> durante la fase di gioco pur conservando, tuttavia, il sapore vintage dell’interazione testuale.</a:t>
            </a:r>
            <a:endParaRPr lang="en-IT" dirty="0">
              <a:latin typeface="Cordia New" panose="020B0304020202020204" pitchFamily="34" charset="-34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276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4FD7-7691-7B47-8E3D-F255661A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IT" dirty="0"/>
              <a:t>rama del gioco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2D1D-4B04-3E49-9660-D302ACB7F8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>
                <a:latin typeface="Courier New" panose="02070309020205020404" pitchFamily="49" charset="0"/>
              </a:rPr>
              <a:t>I recenti eventi bellici tra </a:t>
            </a:r>
            <a:r>
              <a:rPr lang="it-IT" dirty="0" err="1">
                <a:latin typeface="Courier New" panose="02070309020205020404" pitchFamily="49" charset="0"/>
              </a:rPr>
              <a:t>russia</a:t>
            </a:r>
            <a:r>
              <a:rPr lang="it-IT" dirty="0">
                <a:latin typeface="Courier New" panose="02070309020205020404" pitchFamily="49" charset="0"/>
              </a:rPr>
              <a:t> ed ucraina hanno determinato una crescita esponenziale del numero di attacchi informatici rilevati in tutto il mondo. Tali attacchi, rilevati e contrastati anche nel mio ambito lavorativo, hanno rievocato il ricordo di un film del 2015, «</a:t>
            </a:r>
            <a:r>
              <a:rPr lang="it-IT" dirty="0" err="1">
                <a:latin typeface="Courier New" panose="02070309020205020404" pitchFamily="49" charset="0"/>
              </a:rPr>
              <a:t>blackhat</a:t>
            </a:r>
            <a:r>
              <a:rPr lang="it-IT" dirty="0">
                <a:latin typeface="Courier New" panose="02070309020205020404" pitchFamily="49" charset="0"/>
              </a:rPr>
              <a:t>».</a:t>
            </a:r>
          </a:p>
          <a:p>
            <a:r>
              <a:rPr lang="it-IT" dirty="0">
                <a:latin typeface="Courier New" panose="02070309020205020404" pitchFamily="49" charset="0"/>
              </a:rPr>
              <a:t>Protagonista del gioco (e del film) è Nicholas </a:t>
            </a:r>
            <a:r>
              <a:rPr lang="it-IT" dirty="0" err="1">
                <a:latin typeface="Courier New" panose="02070309020205020404" pitchFamily="49" charset="0"/>
              </a:rPr>
              <a:t>Hathaway</a:t>
            </a:r>
            <a:r>
              <a:rPr lang="it-IT" dirty="0">
                <a:latin typeface="Courier New" panose="02070309020205020404" pitchFamily="49" charset="0"/>
              </a:rPr>
              <a:t> (Nick), un abile e spregiudicato hacker che si ritrova a scontare una condanna per alcuni reati di pirateria informatica.</a:t>
            </a:r>
            <a:endParaRPr lang="en-IT" dirty="0">
              <a:latin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</a:rPr>
              <a:t>"Una svolta per lui arriva nel momento in cui l’agente FBI Chen </a:t>
            </a:r>
            <a:r>
              <a:rPr lang="it-IT" dirty="0" err="1">
                <a:latin typeface="Courier New" panose="02070309020205020404" pitchFamily="49" charset="0"/>
              </a:rPr>
              <a:t>Dawai</a:t>
            </a:r>
            <a:r>
              <a:rPr lang="it-IT" dirty="0">
                <a:latin typeface="Courier New" panose="02070309020205020404" pitchFamily="49" charset="0"/>
              </a:rPr>
              <a:t> decide di avvalersi della sua esperienza per una missione altamente complicata. I servizi segreti si trovano infatti a dover fronteggiare una RAT, ovvero un </a:t>
            </a:r>
            <a:r>
              <a:rPr lang="it-IT" dirty="0" err="1">
                <a:latin typeface="Courier New" panose="02070309020205020404" pitchFamily="49" charset="0"/>
              </a:rPr>
              <a:t>malware</a:t>
            </a:r>
            <a:r>
              <a:rPr lang="it-IT" dirty="0">
                <a:latin typeface="Courier New" panose="02070309020205020404" pitchFamily="49" charset="0"/>
              </a:rPr>
              <a:t> in grado di controllare un sistema da remoto scavalcando le autorizzazioni previste.</a:t>
            </a:r>
            <a:endParaRPr lang="en-IT" dirty="0">
              <a:latin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</a:rPr>
              <a:t>Un gruppo di anonimi criminali informatici ha preso il controllo di una centrale nucleare di Hong Kong e del Chicago Mercantile </a:t>
            </a:r>
            <a:r>
              <a:rPr lang="it-IT" dirty="0" err="1">
                <a:latin typeface="Courier New" panose="02070309020205020404" pitchFamily="49" charset="0"/>
              </a:rPr>
              <a:t>Exange</a:t>
            </a:r>
            <a:r>
              <a:rPr lang="it-IT" dirty="0">
                <a:latin typeface="Courier New" panose="02070309020205020404" pitchFamily="49" charset="0"/>
              </a:rPr>
              <a:t>. A patto di un annullamento della pena, Nicholas decide di accettare l’offerta.</a:t>
            </a:r>
            <a:endParaRPr lang="en-IT" dirty="0">
              <a:latin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</a:rPr>
              <a:t>Nicholas dovrà dunque indagare sul misterioso hacker (capo del gruppo anonimo), cercando di scoprirne l’identità prima che questi lanci l'ultimo e definitivo attacco alla centrale nucleare.</a:t>
            </a:r>
            <a:endParaRPr lang="en-IT" dirty="0">
              <a:latin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</a:rPr>
              <a:t>Per riuscirci, però, si troverà a dover fare i conti con il caso più complesso in cui si sia mai imbattuto.</a:t>
            </a:r>
            <a:endParaRPr lang="en-IT" dirty="0">
              <a:latin typeface="Courier New" panose="02070309020205020404" pitchFamily="49" charset="0"/>
            </a:endParaRPr>
          </a:p>
          <a:p>
            <a:endParaRPr lang="en-IT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ABF-CA39-B541-A56E-2858F552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modello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2122-5AB3-D143-A362-1C029DCF60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750820"/>
            <a:ext cx="10394707" cy="3311189"/>
          </a:xfrm>
        </p:spPr>
        <p:txBody>
          <a:bodyPr>
            <a:normAutofit/>
          </a:bodyPr>
          <a:lstStyle/>
          <a:p>
            <a:r>
              <a:rPr lang="en-IT" sz="1600" dirty="0">
                <a:latin typeface="Courier" pitchFamily="2" charset="0"/>
              </a:rPr>
              <a:t>Il progetto implementa il pattern architetturale Model-View-</a:t>
            </a:r>
            <a:r>
              <a:rPr lang="it-IT" sz="1600" dirty="0">
                <a:latin typeface="Courier" pitchFamily="2" charset="0"/>
              </a:rPr>
              <a:t>Controller</a:t>
            </a:r>
            <a:r>
              <a:rPr lang="en-IT" sz="1600" dirty="0">
                <a:latin typeface="Courier" pitchFamily="2" charset="0"/>
              </a:rPr>
              <a:t>. </a:t>
            </a:r>
          </a:p>
          <a:p>
            <a:r>
              <a:rPr lang="en-IT" sz="1600" dirty="0">
                <a:latin typeface="Courier" pitchFamily="2" charset="0"/>
              </a:rPr>
              <a:t>MVC prevede un'architettura composta da tre parti diverse: i dati (Model), la visualizzazione dei dati (View) e la gestione degli input (Controller). Questi tre componenti sono interconnessi: il Model viene mostrato tramite la View all'utente, il quale produce gli input con cui il Controller aggiorna il Model.</a:t>
            </a:r>
          </a:p>
          <a:p>
            <a:r>
              <a:rPr lang="en-IT" sz="1600" dirty="0">
                <a:latin typeface="Courier" pitchFamily="2" charset="0"/>
              </a:rPr>
              <a:t>Mantenerli logicamente separati però ha grandi vantaggi nella gestione del codice, infatti questo pattern favorisce lo sviluppo, il test e la manutenzione di ciascuna parte indipendentemente dall'altra.</a:t>
            </a:r>
          </a:p>
          <a:p>
            <a:endParaRPr lang="en-IT" sz="1600" dirty="0">
              <a:latin typeface="Courier" pitchFamily="2" charset="0"/>
            </a:endParaRPr>
          </a:p>
          <a:p>
            <a:endParaRPr lang="en-IT" sz="1600" dirty="0">
              <a:latin typeface="Courier" pitchFamily="2" charset="0"/>
            </a:endParaRPr>
          </a:p>
          <a:p>
            <a:endParaRPr lang="en-IT" sz="1600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9C095-4895-BC43-BA43-C9FD2015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00" y="313445"/>
            <a:ext cx="439039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3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ABF-CA39-B541-A56E-2858F552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 package e le classi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2122-5AB3-D143-A362-1C029DCF60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33696"/>
            <a:ext cx="10394707" cy="3311189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urier" pitchFamily="2" charset="0"/>
              </a:rPr>
              <a:t>Al fine di </a:t>
            </a:r>
            <a:r>
              <a:rPr lang="en-GB" sz="1600" dirty="0" err="1">
                <a:latin typeface="Courier" pitchFamily="2" charset="0"/>
              </a:rPr>
              <a:t>separare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logicamente</a:t>
            </a:r>
            <a:r>
              <a:rPr lang="en-GB" sz="1600" dirty="0">
                <a:latin typeface="Courier" pitchFamily="2" charset="0"/>
              </a:rPr>
              <a:t> le </a:t>
            </a:r>
            <a:r>
              <a:rPr lang="en-GB" sz="1600" dirty="0" err="1">
                <a:latin typeface="Courier" pitchFamily="2" charset="0"/>
              </a:rPr>
              <a:t>entità</a:t>
            </a:r>
            <a:r>
              <a:rPr lang="en-GB" sz="1600" dirty="0">
                <a:latin typeface="Courier" pitchFamily="2" charset="0"/>
              </a:rPr>
              <a:t> definite </a:t>
            </a:r>
            <a:r>
              <a:rPr lang="en-GB" sz="1600" dirty="0" err="1">
                <a:latin typeface="Courier" pitchFamily="2" charset="0"/>
              </a:rPr>
              <a:t>all’interno</a:t>
            </a:r>
            <a:r>
              <a:rPr lang="en-GB" sz="1600" dirty="0">
                <a:latin typeface="Courier" pitchFamily="2" charset="0"/>
              </a:rPr>
              <a:t> del </a:t>
            </a:r>
            <a:r>
              <a:rPr lang="en-GB" sz="1600" dirty="0" err="1">
                <a:latin typeface="Courier" pitchFamily="2" charset="0"/>
              </a:rPr>
              <a:t>progetto</a:t>
            </a:r>
            <a:r>
              <a:rPr lang="en-GB" sz="1600" dirty="0">
                <a:latin typeface="Courier" pitchFamily="2" charset="0"/>
              </a:rPr>
              <a:t> (</a:t>
            </a:r>
            <a:r>
              <a:rPr lang="en-GB" sz="1600" dirty="0" err="1">
                <a:latin typeface="Courier" pitchFamily="2" charset="0"/>
              </a:rPr>
              <a:t>classi</a:t>
            </a:r>
            <a:r>
              <a:rPr lang="en-GB" sz="1600" dirty="0">
                <a:latin typeface="Courier" pitchFamily="2" charset="0"/>
              </a:rPr>
              <a:t>, </a:t>
            </a:r>
            <a:r>
              <a:rPr lang="en-GB" sz="1600" dirty="0" err="1">
                <a:latin typeface="Courier" pitchFamily="2" charset="0"/>
              </a:rPr>
              <a:t>interfacce</a:t>
            </a:r>
            <a:r>
              <a:rPr lang="en-GB" sz="1600" dirty="0">
                <a:latin typeface="Courier" pitchFamily="2" charset="0"/>
              </a:rPr>
              <a:t>, </a:t>
            </a:r>
            <a:r>
              <a:rPr lang="en-GB" sz="1600" dirty="0" err="1">
                <a:latin typeface="Courier" pitchFamily="2" charset="0"/>
              </a:rPr>
              <a:t>enumerazioni</a:t>
            </a:r>
            <a:r>
              <a:rPr lang="en-GB" sz="1600" dirty="0">
                <a:latin typeface="Courier" pitchFamily="2" charset="0"/>
              </a:rPr>
              <a:t>, </a:t>
            </a:r>
            <a:r>
              <a:rPr lang="en-GB" sz="1600" dirty="0" err="1">
                <a:latin typeface="Courier" pitchFamily="2" charset="0"/>
              </a:rPr>
              <a:t>ecc</a:t>
            </a:r>
            <a:r>
              <a:rPr lang="en-GB" sz="1600" dirty="0">
                <a:latin typeface="Courier" pitchFamily="2" charset="0"/>
              </a:rPr>
              <a:t>…)  </a:t>
            </a:r>
            <a:r>
              <a:rPr lang="en-GB" sz="1600" dirty="0" err="1">
                <a:latin typeface="Courier" pitchFamily="2" charset="0"/>
              </a:rPr>
              <a:t>sono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stati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creati</a:t>
            </a:r>
            <a:r>
              <a:rPr lang="en-GB" sz="1600" dirty="0">
                <a:latin typeface="Courier" pitchFamily="2" charset="0"/>
              </a:rPr>
              <a:t> 3 package - </a:t>
            </a:r>
            <a:r>
              <a:rPr lang="en-GB" sz="1600" dirty="0" err="1">
                <a:latin typeface="Courier" pitchFamily="2" charset="0"/>
              </a:rPr>
              <a:t>denominati</a:t>
            </a:r>
            <a:r>
              <a:rPr lang="en-GB" sz="1600" dirty="0">
                <a:latin typeface="Courier" pitchFamily="2" charset="0"/>
              </a:rPr>
              <a:t> “model”, “view” e ”controller” - </a:t>
            </a:r>
            <a:r>
              <a:rPr lang="en-GB" sz="1600" dirty="0" err="1">
                <a:latin typeface="Courier" pitchFamily="2" charset="0"/>
              </a:rPr>
              <a:t>destinati</a:t>
            </a:r>
            <a:r>
              <a:rPr lang="en-GB" sz="1600" dirty="0">
                <a:latin typeface="Courier" pitchFamily="2" charset="0"/>
              </a:rPr>
              <a:t> a </a:t>
            </a:r>
            <a:r>
              <a:rPr lang="en-GB" sz="1600" dirty="0" err="1">
                <a:latin typeface="Courier" pitchFamily="2" charset="0"/>
              </a:rPr>
              <a:t>raccogliere</a:t>
            </a:r>
            <a:r>
              <a:rPr lang="en-GB" sz="1600" dirty="0">
                <a:latin typeface="Courier" pitchFamily="2" charset="0"/>
              </a:rPr>
              <a:t> ed a </a:t>
            </a:r>
            <a:r>
              <a:rPr lang="en-GB" sz="1600" dirty="0" err="1">
                <a:latin typeface="Courier" pitchFamily="2" charset="0"/>
              </a:rPr>
              <a:t>raggruppare</a:t>
            </a:r>
            <a:r>
              <a:rPr lang="en-GB" sz="1600" dirty="0">
                <a:latin typeface="Courier" pitchFamily="2" charset="0"/>
              </a:rPr>
              <a:t> le </a:t>
            </a:r>
            <a:r>
              <a:rPr lang="en-GB" sz="1600" dirty="0" err="1">
                <a:latin typeface="Courier" pitchFamily="2" charset="0"/>
              </a:rPr>
              <a:t>stesse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entità</a:t>
            </a:r>
            <a:r>
              <a:rPr lang="en-GB" sz="1600" dirty="0">
                <a:latin typeface="Courier" pitchFamily="2" charset="0"/>
              </a:rPr>
              <a:t> secondo </a:t>
            </a:r>
            <a:r>
              <a:rPr lang="en-GB" sz="1600" dirty="0" err="1">
                <a:latin typeface="Courier" pitchFamily="2" charset="0"/>
              </a:rPr>
              <a:t>quanto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proposto</a:t>
            </a:r>
            <a:r>
              <a:rPr lang="en-GB" sz="1600" dirty="0">
                <a:latin typeface="Courier" pitchFamily="2" charset="0"/>
              </a:rPr>
              <a:t> dal </a:t>
            </a:r>
            <a:r>
              <a:rPr lang="en-GB" sz="1600" dirty="0" err="1">
                <a:latin typeface="Courier" pitchFamily="2" charset="0"/>
              </a:rPr>
              <a:t>modello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architetturale</a:t>
            </a:r>
            <a:r>
              <a:rPr lang="en-GB" sz="1600" dirty="0">
                <a:latin typeface="Courier" pitchFamily="2" charset="0"/>
              </a:rPr>
              <a:t> MVC.</a:t>
            </a:r>
          </a:p>
          <a:p>
            <a:r>
              <a:rPr lang="en-GB" sz="1600" b="1" dirty="0">
                <a:latin typeface="Courier" pitchFamily="2" charset="0"/>
              </a:rPr>
              <a:t>Package view</a:t>
            </a:r>
          </a:p>
          <a:p>
            <a:r>
              <a:rPr lang="en-GB" sz="1600" dirty="0" err="1">
                <a:latin typeface="Courier" pitchFamily="2" charset="0"/>
              </a:rPr>
              <a:t>GameGUI</a:t>
            </a:r>
            <a:r>
              <a:rPr lang="en-GB" sz="1600" dirty="0">
                <a:latin typeface="Courier" pitchFamily="2" charset="0"/>
              </a:rPr>
              <a:t>: la </a:t>
            </a:r>
            <a:r>
              <a:rPr lang="en-GB" sz="1600" dirty="0" err="1">
                <a:latin typeface="Courier" pitchFamily="2" charset="0"/>
              </a:rPr>
              <a:t>classe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responsabile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della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gestione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dell'interfaccia</a:t>
            </a:r>
            <a:r>
              <a:rPr lang="en-GB" sz="1600" dirty="0">
                <a:latin typeface="Courier" pitchFamily="2" charset="0"/>
              </a:rPr>
              <a:t> di </a:t>
            </a:r>
            <a:r>
              <a:rPr lang="en-GB" sz="1600" dirty="0" err="1">
                <a:latin typeface="Courier" pitchFamily="2" charset="0"/>
              </a:rPr>
              <a:t>gioco</a:t>
            </a:r>
            <a:r>
              <a:rPr lang="en-GB" sz="1600" dirty="0">
                <a:latin typeface="Courier" pitchFamily="2" charset="0"/>
              </a:rPr>
              <a:t>.</a:t>
            </a:r>
          </a:p>
          <a:p>
            <a:endParaRPr lang="en-GB" sz="1600" dirty="0">
              <a:latin typeface="Courier" pitchFamily="2" charset="0"/>
            </a:endParaRPr>
          </a:p>
          <a:p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6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ABF-CA39-B541-A56E-2858F552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 package e le classi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2122-5AB3-D143-A362-1C029DCF60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05064"/>
            <a:ext cx="10394707" cy="4260715"/>
          </a:xfrm>
        </p:spPr>
        <p:txBody>
          <a:bodyPr>
            <a:normAutofit fontScale="77500" lnSpcReduction="20000"/>
          </a:bodyPr>
          <a:lstStyle/>
          <a:p>
            <a:r>
              <a:rPr lang="en-GB" sz="1600" b="1" dirty="0">
                <a:latin typeface="Courier" pitchFamily="2" charset="0"/>
              </a:rPr>
              <a:t>Package model</a:t>
            </a:r>
          </a:p>
          <a:p>
            <a:r>
              <a:rPr lang="en-GB" sz="1600" dirty="0">
                <a:latin typeface="Courier" pitchFamily="2" charset="0"/>
              </a:rPr>
              <a:t>Room: la </a:t>
            </a:r>
            <a:r>
              <a:rPr lang="en-GB" sz="1600" dirty="0" err="1">
                <a:latin typeface="Courier" pitchFamily="2" charset="0"/>
              </a:rPr>
              <a:t>classe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contiene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attributi</a:t>
            </a:r>
            <a:r>
              <a:rPr lang="en-GB" sz="1600" dirty="0">
                <a:latin typeface="Courier" pitchFamily="2" charset="0"/>
              </a:rPr>
              <a:t> ed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metodi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definire</a:t>
            </a:r>
            <a:r>
              <a:rPr lang="en-GB" sz="1600" dirty="0">
                <a:latin typeface="Courier" pitchFamily="2" charset="0"/>
              </a:rPr>
              <a:t> e </a:t>
            </a:r>
            <a:r>
              <a:rPr lang="en-GB" sz="1600" dirty="0" err="1">
                <a:latin typeface="Courier" pitchFamily="2" charset="0"/>
              </a:rPr>
              <a:t>gestire</a:t>
            </a:r>
            <a:r>
              <a:rPr lang="en-GB" sz="1600" dirty="0">
                <a:latin typeface="Courier" pitchFamily="2" charset="0"/>
              </a:rPr>
              <a:t> le </a:t>
            </a:r>
            <a:r>
              <a:rPr lang="en-GB" sz="1600" dirty="0" err="1">
                <a:latin typeface="Courier" pitchFamily="2" charset="0"/>
              </a:rPr>
              <a:t>stanze</a:t>
            </a:r>
            <a:r>
              <a:rPr lang="en-GB" sz="1600" dirty="0">
                <a:latin typeface="Courier" pitchFamily="2" charset="0"/>
              </a:rPr>
              <a:t> definite </a:t>
            </a:r>
            <a:r>
              <a:rPr lang="en-GB" sz="1600" dirty="0" err="1">
                <a:latin typeface="Courier" pitchFamily="2" charset="0"/>
              </a:rPr>
              <a:t>nel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gioco</a:t>
            </a:r>
            <a:r>
              <a:rPr lang="en-GB" sz="1600" dirty="0">
                <a:latin typeface="Courier" pitchFamily="2" charset="0"/>
              </a:rPr>
              <a:t>. </a:t>
            </a:r>
          </a:p>
          <a:p>
            <a:r>
              <a:rPr lang="en-GB" sz="1600" dirty="0">
                <a:latin typeface="Courier" pitchFamily="2" charset="0"/>
              </a:rPr>
              <a:t>Item: la </a:t>
            </a:r>
            <a:r>
              <a:rPr lang="en-GB" sz="1600" dirty="0" err="1">
                <a:latin typeface="Courier" pitchFamily="2" charset="0"/>
              </a:rPr>
              <a:t>classe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contiene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attributi</a:t>
            </a:r>
            <a:r>
              <a:rPr lang="en-GB" sz="1600" dirty="0">
                <a:latin typeface="Courier" pitchFamily="2" charset="0"/>
              </a:rPr>
              <a:t> ed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metodi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definire</a:t>
            </a:r>
            <a:r>
              <a:rPr lang="en-GB" sz="1600" dirty="0">
                <a:latin typeface="Courier" pitchFamily="2" charset="0"/>
              </a:rPr>
              <a:t> e </a:t>
            </a:r>
            <a:r>
              <a:rPr lang="en-GB" sz="1600" dirty="0" err="1">
                <a:latin typeface="Courier" pitchFamily="2" charset="0"/>
              </a:rPr>
              <a:t>gestire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oggetti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usabili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risolvere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rebus </a:t>
            </a:r>
            <a:r>
              <a:rPr lang="en-GB" sz="1600" dirty="0" err="1">
                <a:latin typeface="Courier" pitchFamily="2" charset="0"/>
              </a:rPr>
              <a:t>durante</a:t>
            </a:r>
            <a:r>
              <a:rPr lang="en-GB" sz="1600" dirty="0">
                <a:latin typeface="Courier" pitchFamily="2" charset="0"/>
              </a:rPr>
              <a:t> la </a:t>
            </a:r>
            <a:r>
              <a:rPr lang="en-GB" sz="1600" dirty="0" err="1">
                <a:latin typeface="Courier" pitchFamily="2" charset="0"/>
              </a:rPr>
              <a:t>fase</a:t>
            </a:r>
            <a:r>
              <a:rPr lang="en-GB" sz="1600" dirty="0">
                <a:latin typeface="Courier" pitchFamily="2" charset="0"/>
              </a:rPr>
              <a:t> di </a:t>
            </a:r>
            <a:r>
              <a:rPr lang="en-GB" sz="1600" dirty="0" err="1">
                <a:latin typeface="Courier" pitchFamily="2" charset="0"/>
              </a:rPr>
              <a:t>gioco</a:t>
            </a:r>
            <a:r>
              <a:rPr lang="en-GB" sz="1600" dirty="0">
                <a:latin typeface="Courier" pitchFamily="2" charset="0"/>
              </a:rPr>
              <a:t>.</a:t>
            </a:r>
          </a:p>
          <a:p>
            <a:r>
              <a:rPr lang="en-GB" sz="1600" dirty="0">
                <a:latin typeface="Courier" pitchFamily="2" charset="0"/>
              </a:rPr>
              <a:t>Command: la </a:t>
            </a:r>
            <a:r>
              <a:rPr lang="en-GB" sz="1600" dirty="0" err="1">
                <a:latin typeface="Courier" pitchFamily="2" charset="0"/>
              </a:rPr>
              <a:t>classe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contiene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attributi</a:t>
            </a:r>
            <a:r>
              <a:rPr lang="en-GB" sz="1600" dirty="0">
                <a:latin typeface="Courier" pitchFamily="2" charset="0"/>
              </a:rPr>
              <a:t> ed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metodi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definire</a:t>
            </a:r>
            <a:r>
              <a:rPr lang="en-GB" sz="1600" dirty="0">
                <a:latin typeface="Courier" pitchFamily="2" charset="0"/>
              </a:rPr>
              <a:t> e </a:t>
            </a:r>
            <a:r>
              <a:rPr lang="en-GB" sz="1600" dirty="0" err="1">
                <a:latin typeface="Courier" pitchFamily="2" charset="0"/>
              </a:rPr>
              <a:t>gestire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comandi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risolvere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rebus </a:t>
            </a:r>
            <a:r>
              <a:rPr lang="en-GB" sz="1600" dirty="0" err="1">
                <a:latin typeface="Courier" pitchFamily="2" charset="0"/>
              </a:rPr>
              <a:t>durante</a:t>
            </a:r>
            <a:r>
              <a:rPr lang="en-GB" sz="1600" dirty="0">
                <a:latin typeface="Courier" pitchFamily="2" charset="0"/>
              </a:rPr>
              <a:t> la </a:t>
            </a:r>
            <a:r>
              <a:rPr lang="en-GB" sz="1600" dirty="0" err="1">
                <a:latin typeface="Courier" pitchFamily="2" charset="0"/>
              </a:rPr>
              <a:t>fase</a:t>
            </a:r>
            <a:r>
              <a:rPr lang="en-GB" sz="1600" dirty="0">
                <a:latin typeface="Courier" pitchFamily="2" charset="0"/>
              </a:rPr>
              <a:t> di </a:t>
            </a:r>
            <a:r>
              <a:rPr lang="en-GB" sz="1600" dirty="0" err="1">
                <a:latin typeface="Courier" pitchFamily="2" charset="0"/>
              </a:rPr>
              <a:t>gioco</a:t>
            </a:r>
            <a:r>
              <a:rPr lang="en-GB" sz="1600" dirty="0">
                <a:latin typeface="Courier" pitchFamily="2" charset="0"/>
              </a:rPr>
              <a:t>.</a:t>
            </a:r>
          </a:p>
          <a:p>
            <a:r>
              <a:rPr lang="en-GB" sz="1600" dirty="0">
                <a:latin typeface="Courier" pitchFamily="2" charset="0"/>
              </a:rPr>
              <a:t>Target: la </a:t>
            </a:r>
            <a:r>
              <a:rPr lang="en-GB" sz="1600" dirty="0" err="1">
                <a:latin typeface="Courier" pitchFamily="2" charset="0"/>
              </a:rPr>
              <a:t>classe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contiene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attributi</a:t>
            </a:r>
            <a:r>
              <a:rPr lang="en-GB" sz="1600" dirty="0">
                <a:latin typeface="Courier" pitchFamily="2" charset="0"/>
              </a:rPr>
              <a:t> ed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metodi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definire</a:t>
            </a:r>
            <a:r>
              <a:rPr lang="en-GB" sz="1600" dirty="0">
                <a:latin typeface="Courier" pitchFamily="2" charset="0"/>
              </a:rPr>
              <a:t> e </a:t>
            </a:r>
            <a:r>
              <a:rPr lang="en-GB" sz="1600" dirty="0" err="1">
                <a:latin typeface="Courier" pitchFamily="2" charset="0"/>
              </a:rPr>
              <a:t>gestire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oggetti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passivi</a:t>
            </a:r>
            <a:r>
              <a:rPr lang="en-GB" sz="1600" dirty="0">
                <a:latin typeface="Courier" pitchFamily="2" charset="0"/>
              </a:rPr>
              <a:t> (target, </a:t>
            </a:r>
            <a:r>
              <a:rPr lang="en-GB" sz="1600" dirty="0" err="1">
                <a:latin typeface="Courier" pitchFamily="2" charset="0"/>
              </a:rPr>
              <a:t>appunto</a:t>
            </a:r>
            <a:r>
              <a:rPr lang="en-GB" sz="1600" dirty="0">
                <a:latin typeface="Courier" pitchFamily="2" charset="0"/>
              </a:rPr>
              <a:t>) “</a:t>
            </a:r>
            <a:r>
              <a:rPr lang="en-GB" sz="1600" dirty="0" err="1">
                <a:latin typeface="Courier" pitchFamily="2" charset="0"/>
              </a:rPr>
              <a:t>contro</a:t>
            </a:r>
            <a:r>
              <a:rPr lang="en-GB" sz="1600" dirty="0">
                <a:latin typeface="Courier" pitchFamily="2" charset="0"/>
              </a:rPr>
              <a:t>”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quali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è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possibile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esercitare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un’azione</a:t>
            </a:r>
            <a:r>
              <a:rPr lang="en-GB" sz="1600" dirty="0">
                <a:latin typeface="Courier" pitchFamily="2" charset="0"/>
              </a:rPr>
              <a:t> al fine di </a:t>
            </a:r>
            <a:r>
              <a:rPr lang="en-GB" sz="1600" dirty="0" err="1">
                <a:latin typeface="Courier" pitchFamily="2" charset="0"/>
              </a:rPr>
              <a:t>risolvere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rebus </a:t>
            </a:r>
            <a:r>
              <a:rPr lang="en-GB" sz="1600" dirty="0" err="1">
                <a:latin typeface="Courier" pitchFamily="2" charset="0"/>
              </a:rPr>
              <a:t>durante</a:t>
            </a:r>
            <a:r>
              <a:rPr lang="en-GB" sz="1600" dirty="0">
                <a:latin typeface="Courier" pitchFamily="2" charset="0"/>
              </a:rPr>
              <a:t> la </a:t>
            </a:r>
            <a:r>
              <a:rPr lang="en-GB" sz="1600" dirty="0" err="1">
                <a:latin typeface="Courier" pitchFamily="2" charset="0"/>
              </a:rPr>
              <a:t>fase</a:t>
            </a:r>
            <a:r>
              <a:rPr lang="en-GB" sz="1600" dirty="0">
                <a:latin typeface="Courier" pitchFamily="2" charset="0"/>
              </a:rPr>
              <a:t> di </a:t>
            </a:r>
            <a:r>
              <a:rPr lang="en-GB" sz="1600" dirty="0" err="1">
                <a:latin typeface="Courier" pitchFamily="2" charset="0"/>
              </a:rPr>
              <a:t>gioco</a:t>
            </a:r>
            <a:r>
              <a:rPr lang="en-GB" sz="1600" dirty="0">
                <a:latin typeface="Courier" pitchFamily="2" charset="0"/>
              </a:rPr>
              <a:t>. Ad </a:t>
            </a:r>
            <a:r>
              <a:rPr lang="en-GB" sz="1600" dirty="0" err="1">
                <a:latin typeface="Courier" pitchFamily="2" charset="0"/>
              </a:rPr>
              <a:t>esempio</a:t>
            </a:r>
            <a:r>
              <a:rPr lang="en-GB" sz="1600" dirty="0">
                <a:latin typeface="Courier" pitchFamily="2" charset="0"/>
              </a:rPr>
              <a:t>, “</a:t>
            </a:r>
            <a:r>
              <a:rPr lang="en-GB" sz="1600" dirty="0" err="1">
                <a:latin typeface="Courier" pitchFamily="2" charset="0"/>
              </a:rPr>
              <a:t>lancia</a:t>
            </a:r>
            <a:r>
              <a:rPr lang="en-GB" sz="1600" dirty="0">
                <a:latin typeface="Courier" pitchFamily="2" charset="0"/>
              </a:rPr>
              <a:t> la </a:t>
            </a:r>
            <a:r>
              <a:rPr lang="en-GB" sz="1600" dirty="0" err="1">
                <a:latin typeface="Courier" pitchFamily="2" charset="0"/>
              </a:rPr>
              <a:t>dinamite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contro</a:t>
            </a:r>
            <a:r>
              <a:rPr lang="en-GB" sz="1600" dirty="0">
                <a:latin typeface="Courier" pitchFamily="2" charset="0"/>
              </a:rPr>
              <a:t> la porta” </a:t>
            </a:r>
            <a:r>
              <a:rPr lang="en-GB" sz="1600" dirty="0" err="1">
                <a:latin typeface="Courier" pitchFamily="2" charset="0"/>
              </a:rPr>
              <a:t>è</a:t>
            </a:r>
            <a:r>
              <a:rPr lang="en-GB" sz="1600" dirty="0">
                <a:latin typeface="Courier" pitchFamily="2" charset="0"/>
              </a:rPr>
              <a:t> una </a:t>
            </a:r>
            <a:r>
              <a:rPr lang="en-GB" sz="1600" dirty="0" err="1">
                <a:latin typeface="Courier" pitchFamily="2" charset="0"/>
              </a:rPr>
              <a:t>frase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composta</a:t>
            </a:r>
            <a:r>
              <a:rPr lang="en-GB" sz="1600" dirty="0">
                <a:latin typeface="Courier" pitchFamily="2" charset="0"/>
              </a:rPr>
              <a:t> dal </a:t>
            </a:r>
            <a:r>
              <a:rPr lang="en-GB" sz="1600" dirty="0" err="1">
                <a:latin typeface="Courier" pitchFamily="2" charset="0"/>
              </a:rPr>
              <a:t>comando</a:t>
            </a:r>
            <a:r>
              <a:rPr lang="en-GB" sz="1600" dirty="0">
                <a:latin typeface="Courier" pitchFamily="2" charset="0"/>
              </a:rPr>
              <a:t> “</a:t>
            </a:r>
            <a:r>
              <a:rPr lang="en-GB" sz="1600" dirty="0" err="1">
                <a:latin typeface="Courier" pitchFamily="2" charset="0"/>
              </a:rPr>
              <a:t>lancia</a:t>
            </a:r>
            <a:r>
              <a:rPr lang="en-GB" sz="1600" dirty="0">
                <a:latin typeface="Courier" pitchFamily="2" charset="0"/>
              </a:rPr>
              <a:t>”, </a:t>
            </a:r>
            <a:r>
              <a:rPr lang="en-GB" sz="1600" dirty="0" err="1">
                <a:latin typeface="Courier" pitchFamily="2" charset="0"/>
              </a:rPr>
              <a:t>l’item</a:t>
            </a:r>
            <a:r>
              <a:rPr lang="en-GB" sz="1600" dirty="0">
                <a:latin typeface="Courier" pitchFamily="2" charset="0"/>
              </a:rPr>
              <a:t> “</a:t>
            </a:r>
            <a:r>
              <a:rPr lang="en-GB" sz="1600" dirty="0" err="1">
                <a:latin typeface="Courier" pitchFamily="2" charset="0"/>
              </a:rPr>
              <a:t>dinamite</a:t>
            </a:r>
            <a:r>
              <a:rPr lang="en-GB" sz="1600" dirty="0">
                <a:latin typeface="Courier" pitchFamily="2" charset="0"/>
              </a:rPr>
              <a:t>” ed il target “porta”.</a:t>
            </a:r>
          </a:p>
          <a:p>
            <a:r>
              <a:rPr lang="en-GB" sz="1600" dirty="0">
                <a:latin typeface="Courier" pitchFamily="2" charset="0"/>
              </a:rPr>
              <a:t>Rebus: la </a:t>
            </a:r>
            <a:r>
              <a:rPr lang="en-GB" sz="1600" dirty="0" err="1">
                <a:latin typeface="Courier" pitchFamily="2" charset="0"/>
              </a:rPr>
              <a:t>classe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contiene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attributi</a:t>
            </a:r>
            <a:r>
              <a:rPr lang="en-GB" sz="1600" dirty="0">
                <a:latin typeface="Courier" pitchFamily="2" charset="0"/>
              </a:rPr>
              <a:t> ed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metodi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definire</a:t>
            </a:r>
            <a:r>
              <a:rPr lang="en-GB" sz="1600" dirty="0">
                <a:latin typeface="Courier" pitchFamily="2" charset="0"/>
              </a:rPr>
              <a:t> e </a:t>
            </a:r>
            <a:r>
              <a:rPr lang="en-GB" sz="1600" dirty="0" err="1">
                <a:latin typeface="Courier" pitchFamily="2" charset="0"/>
              </a:rPr>
              <a:t>gestire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rebus </a:t>
            </a:r>
            <a:r>
              <a:rPr lang="en-GB" sz="1600" dirty="0" err="1">
                <a:latin typeface="Courier" pitchFamily="2" charset="0"/>
              </a:rPr>
              <a:t>che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sarà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necessario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risolvere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arrivare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alla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soluzione</a:t>
            </a:r>
            <a:r>
              <a:rPr lang="en-GB" sz="1600" dirty="0">
                <a:latin typeface="Courier" pitchFamily="2" charset="0"/>
              </a:rPr>
              <a:t> del </a:t>
            </a:r>
            <a:r>
              <a:rPr lang="en-GB" sz="1600" dirty="0" err="1">
                <a:latin typeface="Courier" pitchFamily="2" charset="0"/>
              </a:rPr>
              <a:t>gioco</a:t>
            </a:r>
            <a:r>
              <a:rPr lang="en-GB" sz="1600" dirty="0">
                <a:latin typeface="Courier" pitchFamily="2" charset="0"/>
              </a:rPr>
              <a:t>.</a:t>
            </a:r>
          </a:p>
          <a:p>
            <a:r>
              <a:rPr lang="en-GB" sz="1600" dirty="0">
                <a:latin typeface="Courier" pitchFamily="2" charset="0"/>
              </a:rPr>
              <a:t>Collector: la </a:t>
            </a:r>
            <a:r>
              <a:rPr lang="en-GB" sz="1600" dirty="0" err="1">
                <a:latin typeface="Courier" pitchFamily="2" charset="0"/>
              </a:rPr>
              <a:t>classe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contiene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attributi</a:t>
            </a:r>
            <a:r>
              <a:rPr lang="en-GB" sz="1600" dirty="0">
                <a:latin typeface="Courier" pitchFamily="2" charset="0"/>
              </a:rPr>
              <a:t> ed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metodi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centralizzare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l’accesso</a:t>
            </a:r>
            <a:r>
              <a:rPr lang="en-GB" sz="1600" dirty="0">
                <a:latin typeface="Courier" pitchFamily="2" charset="0"/>
              </a:rPr>
              <a:t> ai </a:t>
            </a:r>
            <a:r>
              <a:rPr lang="en-GB" sz="1600" dirty="0" err="1">
                <a:latin typeface="Courier" pitchFamily="2" charset="0"/>
              </a:rPr>
              <a:t>dati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utilizzati</a:t>
            </a:r>
            <a:r>
              <a:rPr lang="en-GB" sz="1600" dirty="0">
                <a:latin typeface="Courier" pitchFamily="2" charset="0"/>
              </a:rPr>
              <a:t> dal </a:t>
            </a:r>
            <a:r>
              <a:rPr lang="en-GB" sz="1600" dirty="0" err="1">
                <a:latin typeface="Courier" pitchFamily="2" charset="0"/>
              </a:rPr>
              <a:t>gioco</a:t>
            </a:r>
            <a:r>
              <a:rPr lang="en-GB" sz="1600" dirty="0">
                <a:latin typeface="Courier" pitchFamily="2" charset="0"/>
              </a:rPr>
              <a:t> ed </a:t>
            </a:r>
            <a:r>
              <a:rPr lang="en-GB" sz="1600" dirty="0" err="1">
                <a:latin typeface="Courier" pitchFamily="2" charset="0"/>
              </a:rPr>
              <a:t>continui</a:t>
            </a:r>
            <a:r>
              <a:rPr lang="en-GB" sz="1600" dirty="0">
                <a:latin typeface="Courier" pitchFamily="2" charset="0"/>
              </a:rPr>
              <a:t> aggiornamenti a cui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stessi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sono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sottoposti</a:t>
            </a:r>
            <a:r>
              <a:rPr lang="en-GB" sz="1600" dirty="0">
                <a:latin typeface="Courier" pitchFamily="2" charset="0"/>
              </a:rPr>
              <a:t>.</a:t>
            </a:r>
          </a:p>
          <a:p>
            <a:r>
              <a:rPr lang="en-GB" sz="1600" dirty="0" err="1">
                <a:latin typeface="Courier" pitchFamily="2" charset="0"/>
              </a:rPr>
              <a:t>Crono</a:t>
            </a:r>
            <a:r>
              <a:rPr lang="en-GB" sz="1600" dirty="0">
                <a:latin typeface="Courier" pitchFamily="2" charset="0"/>
              </a:rPr>
              <a:t>: la </a:t>
            </a:r>
            <a:r>
              <a:rPr lang="en-GB" sz="1600" dirty="0" err="1">
                <a:latin typeface="Courier" pitchFamily="2" charset="0"/>
              </a:rPr>
              <a:t>classe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contiene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gli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attributi</a:t>
            </a:r>
            <a:r>
              <a:rPr lang="en-GB" sz="1600" dirty="0">
                <a:latin typeface="Courier" pitchFamily="2" charset="0"/>
              </a:rPr>
              <a:t> ed </a:t>
            </a:r>
            <a:r>
              <a:rPr lang="en-GB" sz="1600" dirty="0" err="1">
                <a:latin typeface="Courier" pitchFamily="2" charset="0"/>
              </a:rPr>
              <a:t>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metodi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necessari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cronometrare</a:t>
            </a:r>
            <a:r>
              <a:rPr lang="en-GB" sz="1600" dirty="0">
                <a:latin typeface="Courier" pitchFamily="2" charset="0"/>
              </a:rPr>
              <a:t> il tempo </a:t>
            </a:r>
            <a:r>
              <a:rPr lang="en-GB" sz="1600" dirty="0" err="1">
                <a:latin typeface="Courier" pitchFamily="2" charset="0"/>
              </a:rPr>
              <a:t>impiegato</a:t>
            </a:r>
            <a:r>
              <a:rPr lang="en-GB" sz="1600" dirty="0">
                <a:latin typeface="Courier" pitchFamily="2" charset="0"/>
              </a:rPr>
              <a:t> dal </a:t>
            </a:r>
            <a:r>
              <a:rPr lang="en-GB" sz="1600" dirty="0" err="1">
                <a:latin typeface="Courier" pitchFamily="2" charset="0"/>
              </a:rPr>
              <a:t>giocatore</a:t>
            </a:r>
            <a:r>
              <a:rPr lang="en-GB" sz="1600" dirty="0">
                <a:latin typeface="Courier" pitchFamily="2" charset="0"/>
              </a:rPr>
              <a:t> per </a:t>
            </a:r>
            <a:r>
              <a:rPr lang="en-GB" sz="1600" dirty="0" err="1">
                <a:latin typeface="Courier" pitchFamily="2" charset="0"/>
              </a:rPr>
              <a:t>completare</a:t>
            </a:r>
            <a:r>
              <a:rPr lang="en-GB" sz="1600" dirty="0">
                <a:latin typeface="Courier" pitchFamily="2" charset="0"/>
              </a:rPr>
              <a:t> il </a:t>
            </a:r>
            <a:r>
              <a:rPr lang="en-GB" sz="1600" dirty="0" err="1">
                <a:latin typeface="Courier" pitchFamily="2" charset="0"/>
              </a:rPr>
              <a:t>gioco</a:t>
            </a:r>
            <a:r>
              <a:rPr lang="en-GB" sz="1600" dirty="0">
                <a:latin typeface="Courier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3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ABF-CA39-B541-A56E-2858F552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 package e le classi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2122-5AB3-D143-A362-1C029DCF60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926078"/>
            <a:ext cx="10394707" cy="3415172"/>
          </a:xfrm>
        </p:spPr>
        <p:txBody>
          <a:bodyPr>
            <a:normAutofit fontScale="77500" lnSpcReduction="20000"/>
          </a:bodyPr>
          <a:lstStyle/>
          <a:p>
            <a:r>
              <a:rPr lang="en-GB" sz="2100" b="1" dirty="0">
                <a:latin typeface="Courier" pitchFamily="2" charset="0"/>
              </a:rPr>
              <a:t>Package controller</a:t>
            </a:r>
          </a:p>
          <a:p>
            <a:r>
              <a:rPr lang="en-GB" sz="2100" dirty="0">
                <a:latin typeface="Courier" pitchFamily="2" charset="0"/>
              </a:rPr>
              <a:t>Hacker: </a:t>
            </a:r>
            <a:r>
              <a:rPr lang="en-GB" sz="2100" dirty="0" err="1">
                <a:latin typeface="Courier" pitchFamily="2" charset="0"/>
              </a:rPr>
              <a:t>contiene</a:t>
            </a:r>
            <a:r>
              <a:rPr lang="en-GB" sz="2100" dirty="0">
                <a:latin typeface="Courier" pitchFamily="2" charset="0"/>
              </a:rPr>
              <a:t> il main del </a:t>
            </a:r>
            <a:r>
              <a:rPr lang="en-GB" sz="2100" dirty="0" err="1">
                <a:latin typeface="Courier" pitchFamily="2" charset="0"/>
              </a:rPr>
              <a:t>gioco</a:t>
            </a:r>
            <a:r>
              <a:rPr lang="en-GB" sz="2100" dirty="0">
                <a:latin typeface="Courier" pitchFamily="2" charset="0"/>
              </a:rPr>
              <a:t> ed </a:t>
            </a:r>
            <a:r>
              <a:rPr lang="en-GB" sz="2100" dirty="0" err="1">
                <a:latin typeface="Courier" pitchFamily="2" charset="0"/>
              </a:rPr>
              <a:t>avvia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l’interfaccia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grafica</a:t>
            </a:r>
            <a:endParaRPr lang="en-GB" sz="2100" dirty="0">
              <a:latin typeface="Courier" pitchFamily="2" charset="0"/>
            </a:endParaRPr>
          </a:p>
          <a:p>
            <a:r>
              <a:rPr lang="en-GB" sz="2100" dirty="0">
                <a:latin typeface="Courier" pitchFamily="2" charset="0"/>
              </a:rPr>
              <a:t>Game: </a:t>
            </a:r>
            <a:r>
              <a:rPr lang="en-GB" sz="2100" dirty="0" err="1">
                <a:latin typeface="Courier" pitchFamily="2" charset="0"/>
              </a:rPr>
              <a:t>inizializza</a:t>
            </a:r>
            <a:r>
              <a:rPr lang="en-GB" sz="2100" dirty="0">
                <a:latin typeface="Courier" pitchFamily="2" charset="0"/>
              </a:rPr>
              <a:t> tutti </a:t>
            </a:r>
            <a:r>
              <a:rPr lang="en-GB" sz="2100" dirty="0" err="1">
                <a:latin typeface="Courier" pitchFamily="2" charset="0"/>
              </a:rPr>
              <a:t>i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dati</a:t>
            </a:r>
            <a:r>
              <a:rPr lang="en-GB" sz="2100" dirty="0">
                <a:latin typeface="Courier" pitchFamily="2" charset="0"/>
              </a:rPr>
              <a:t> e </a:t>
            </a:r>
            <a:r>
              <a:rPr lang="en-GB" sz="2100" dirty="0" err="1">
                <a:latin typeface="Courier" pitchFamily="2" charset="0"/>
              </a:rPr>
              <a:t>gli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oggetti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necessari</a:t>
            </a:r>
            <a:r>
              <a:rPr lang="en-GB" sz="2100" dirty="0">
                <a:latin typeface="Courier" pitchFamily="2" charset="0"/>
              </a:rPr>
              <a:t> per il </a:t>
            </a:r>
            <a:r>
              <a:rPr lang="en-GB" sz="2100" dirty="0" err="1">
                <a:latin typeface="Courier" pitchFamily="2" charset="0"/>
              </a:rPr>
              <a:t>corretto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funzionamento</a:t>
            </a:r>
            <a:r>
              <a:rPr lang="en-GB" sz="2100" dirty="0">
                <a:latin typeface="Courier" pitchFamily="2" charset="0"/>
              </a:rPr>
              <a:t> del </a:t>
            </a:r>
            <a:r>
              <a:rPr lang="en-GB" sz="2100" dirty="0" err="1">
                <a:latin typeface="Courier" pitchFamily="2" charset="0"/>
              </a:rPr>
              <a:t>gioco</a:t>
            </a:r>
            <a:r>
              <a:rPr lang="en-GB" sz="2100" dirty="0">
                <a:latin typeface="Courier" pitchFamily="2" charset="0"/>
              </a:rPr>
              <a:t>.</a:t>
            </a:r>
          </a:p>
          <a:p>
            <a:r>
              <a:rPr lang="en-GB" sz="2100" dirty="0">
                <a:latin typeface="Courier" pitchFamily="2" charset="0"/>
              </a:rPr>
              <a:t>Parser: </a:t>
            </a:r>
            <a:r>
              <a:rPr lang="en-GB" sz="2100" dirty="0" err="1">
                <a:latin typeface="Courier" pitchFamily="2" charset="0"/>
              </a:rPr>
              <a:t>è</a:t>
            </a:r>
            <a:r>
              <a:rPr lang="en-GB" sz="2100" dirty="0">
                <a:latin typeface="Courier" pitchFamily="2" charset="0"/>
              </a:rPr>
              <a:t> la </a:t>
            </a:r>
            <a:r>
              <a:rPr lang="en-GB" sz="2100" dirty="0" err="1">
                <a:latin typeface="Courier" pitchFamily="2" charset="0"/>
              </a:rPr>
              <a:t>classe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responsabile</a:t>
            </a:r>
            <a:r>
              <a:rPr lang="en-GB" sz="2100" dirty="0">
                <a:latin typeface="Courier" pitchFamily="2" charset="0"/>
              </a:rPr>
              <a:t> del parsing </a:t>
            </a:r>
            <a:r>
              <a:rPr lang="en-GB" sz="2100" dirty="0" err="1">
                <a:latin typeface="Courier" pitchFamily="2" charset="0"/>
              </a:rPr>
              <a:t>dei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comandi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inseriti</a:t>
            </a:r>
            <a:r>
              <a:rPr lang="en-GB" sz="2100" dirty="0">
                <a:latin typeface="Courier" pitchFamily="2" charset="0"/>
              </a:rPr>
              <a:t> in input dal </a:t>
            </a:r>
            <a:r>
              <a:rPr lang="en-GB" sz="2100" dirty="0" err="1">
                <a:latin typeface="Courier" pitchFamily="2" charset="0"/>
              </a:rPr>
              <a:t>giocatore</a:t>
            </a:r>
            <a:r>
              <a:rPr lang="en-GB" sz="2100" dirty="0">
                <a:latin typeface="Courier" pitchFamily="2" charset="0"/>
              </a:rPr>
              <a:t>.</a:t>
            </a:r>
          </a:p>
          <a:p>
            <a:r>
              <a:rPr lang="en-GB" sz="2100" dirty="0">
                <a:latin typeface="Courier" pitchFamily="2" charset="0"/>
              </a:rPr>
              <a:t>Sound: </a:t>
            </a:r>
            <a:r>
              <a:rPr lang="en-GB" sz="2100" dirty="0" err="1">
                <a:latin typeface="Courier" pitchFamily="2" charset="0"/>
              </a:rPr>
              <a:t>è</a:t>
            </a:r>
            <a:r>
              <a:rPr lang="en-GB" sz="2100" dirty="0">
                <a:latin typeface="Courier" pitchFamily="2" charset="0"/>
              </a:rPr>
              <a:t> la </a:t>
            </a:r>
            <a:r>
              <a:rPr lang="en-GB" sz="2100" dirty="0" err="1">
                <a:latin typeface="Courier" pitchFamily="2" charset="0"/>
              </a:rPr>
              <a:t>classe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necessaria</a:t>
            </a:r>
            <a:r>
              <a:rPr lang="en-GB" sz="2100" dirty="0">
                <a:latin typeface="Courier" pitchFamily="2" charset="0"/>
              </a:rPr>
              <a:t> per la </a:t>
            </a:r>
            <a:r>
              <a:rPr lang="en-GB" sz="2100" dirty="0" err="1">
                <a:latin typeface="Courier" pitchFamily="2" charset="0"/>
              </a:rPr>
              <a:t>gestione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dello</a:t>
            </a:r>
            <a:r>
              <a:rPr lang="en-GB" sz="2100" dirty="0">
                <a:latin typeface="Courier" pitchFamily="2" charset="0"/>
              </a:rPr>
              <a:t> stream audio (</a:t>
            </a:r>
            <a:r>
              <a:rPr lang="en-GB" sz="2100" dirty="0" err="1">
                <a:latin typeface="Courier" pitchFamily="2" charset="0"/>
              </a:rPr>
              <a:t>colonna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sonora</a:t>
            </a:r>
            <a:r>
              <a:rPr lang="en-GB" sz="2100" dirty="0">
                <a:latin typeface="Courier" pitchFamily="2" charset="0"/>
              </a:rPr>
              <a:t>) </a:t>
            </a:r>
            <a:r>
              <a:rPr lang="en-GB" sz="2100" dirty="0" err="1">
                <a:latin typeface="Courier" pitchFamily="2" charset="0"/>
              </a:rPr>
              <a:t>opzionalmente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abilitabile</a:t>
            </a:r>
            <a:r>
              <a:rPr lang="en-GB" sz="2100" dirty="0">
                <a:latin typeface="Courier" pitchFamily="2" charset="0"/>
              </a:rPr>
              <a:t> da </a:t>
            </a:r>
            <a:r>
              <a:rPr lang="en-GB" sz="2100" dirty="0" err="1">
                <a:latin typeface="Courier" pitchFamily="2" charset="0"/>
              </a:rPr>
              <a:t>parte</a:t>
            </a:r>
            <a:r>
              <a:rPr lang="en-GB" sz="2100" dirty="0">
                <a:latin typeface="Courier" pitchFamily="2" charset="0"/>
              </a:rPr>
              <a:t> del </a:t>
            </a:r>
            <a:r>
              <a:rPr lang="en-GB" sz="2100" dirty="0" err="1">
                <a:latin typeface="Courier" pitchFamily="2" charset="0"/>
              </a:rPr>
              <a:t>giocatore</a:t>
            </a:r>
            <a:r>
              <a:rPr lang="en-GB" sz="2100" dirty="0">
                <a:latin typeface="Courier" pitchFamily="2" charset="0"/>
              </a:rPr>
              <a:t>.</a:t>
            </a:r>
          </a:p>
          <a:p>
            <a:r>
              <a:rPr lang="en-GB" sz="2100" dirty="0">
                <a:latin typeface="Courier" pitchFamily="2" charset="0"/>
              </a:rPr>
              <a:t>Db: </a:t>
            </a:r>
            <a:r>
              <a:rPr lang="en-GB" sz="2100" dirty="0" err="1">
                <a:latin typeface="Courier" pitchFamily="2" charset="0"/>
              </a:rPr>
              <a:t>è</a:t>
            </a:r>
            <a:r>
              <a:rPr lang="en-GB" sz="2100" dirty="0">
                <a:latin typeface="Courier" pitchFamily="2" charset="0"/>
              </a:rPr>
              <a:t> la </a:t>
            </a:r>
            <a:r>
              <a:rPr lang="en-GB" sz="2100" dirty="0" err="1">
                <a:latin typeface="Courier" pitchFamily="2" charset="0"/>
              </a:rPr>
              <a:t>classe</a:t>
            </a:r>
            <a:r>
              <a:rPr lang="en-GB" sz="2100" dirty="0">
                <a:latin typeface="Courier" pitchFamily="2" charset="0"/>
              </a:rPr>
              <a:t> per </a:t>
            </a:r>
            <a:r>
              <a:rPr lang="en-GB" sz="2100" dirty="0" err="1">
                <a:latin typeface="Courier" pitchFamily="2" charset="0"/>
              </a:rPr>
              <a:t>accedere</a:t>
            </a:r>
            <a:r>
              <a:rPr lang="en-GB" sz="2100" dirty="0">
                <a:latin typeface="Courier" pitchFamily="2" charset="0"/>
              </a:rPr>
              <a:t> al database di </a:t>
            </a:r>
            <a:r>
              <a:rPr lang="en-GB" sz="2100" dirty="0" err="1">
                <a:latin typeface="Courier" pitchFamily="2" charset="0"/>
              </a:rPr>
              <a:t>tipo</a:t>
            </a:r>
            <a:r>
              <a:rPr lang="en-GB" sz="2100" dirty="0">
                <a:latin typeface="Courier" pitchFamily="2" charset="0"/>
              </a:rPr>
              <a:t> H2 e </a:t>
            </a:r>
            <a:r>
              <a:rPr lang="en-GB" sz="2100" dirty="0" err="1">
                <a:latin typeface="Courier" pitchFamily="2" charset="0"/>
              </a:rPr>
              <a:t>memorizzare</a:t>
            </a:r>
            <a:r>
              <a:rPr lang="en-GB" sz="2100" dirty="0">
                <a:latin typeface="Courier" pitchFamily="2" charset="0"/>
              </a:rPr>
              <a:t>/</a:t>
            </a:r>
            <a:r>
              <a:rPr lang="en-GB" sz="2100" dirty="0" err="1">
                <a:latin typeface="Courier" pitchFamily="2" charset="0"/>
              </a:rPr>
              <a:t>leggere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i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dati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relativa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alla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classifica</a:t>
            </a:r>
            <a:r>
              <a:rPr lang="en-GB" sz="2100" dirty="0">
                <a:latin typeface="Courier" pitchFamily="2" charset="0"/>
              </a:rPr>
              <a:t> </a:t>
            </a:r>
            <a:r>
              <a:rPr lang="en-GB" sz="2100" dirty="0" err="1">
                <a:latin typeface="Courier" pitchFamily="2" charset="0"/>
              </a:rPr>
              <a:t>dei</a:t>
            </a:r>
            <a:r>
              <a:rPr lang="en-GB" sz="2100" dirty="0">
                <a:latin typeface="Courier" pitchFamily="2" charset="0"/>
              </a:rPr>
              <a:t> TOP5 (</a:t>
            </a:r>
            <a:r>
              <a:rPr lang="en-GB" sz="2100" dirty="0" err="1">
                <a:latin typeface="Courier" pitchFamily="2" charset="0"/>
              </a:rPr>
              <a:t>migliori</a:t>
            </a:r>
            <a:r>
              <a:rPr lang="en-GB" sz="2100" dirty="0">
                <a:latin typeface="Courier" pitchFamily="2" charset="0"/>
              </a:rPr>
              <a:t> 5 </a:t>
            </a:r>
            <a:r>
              <a:rPr lang="en-GB" sz="2100" dirty="0" err="1">
                <a:latin typeface="Courier" pitchFamily="2" charset="0"/>
              </a:rPr>
              <a:t>giocatori</a:t>
            </a:r>
            <a:r>
              <a:rPr lang="en-GB" sz="2100" dirty="0">
                <a:latin typeface="Courier" pitchFamily="2" charset="0"/>
              </a:rPr>
              <a:t>)</a:t>
            </a:r>
          </a:p>
          <a:p>
            <a:endParaRPr lang="en-GB" sz="16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2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60E8B-9529-9945-B6CF-A7F7FFD2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9" y="114946"/>
            <a:ext cx="11141413" cy="5839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EB353-53AD-F046-BADF-BBA41B72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551" y="4877429"/>
            <a:ext cx="3526276" cy="1055450"/>
          </a:xfrm>
        </p:spPr>
        <p:txBody>
          <a:bodyPr>
            <a:normAutofit/>
          </a:bodyPr>
          <a:lstStyle/>
          <a:p>
            <a:r>
              <a:rPr lang="en-IT" sz="3600" dirty="0"/>
              <a:t>Diagramma UML </a:t>
            </a:r>
          </a:p>
        </p:txBody>
      </p:sp>
    </p:spTree>
    <p:extLst>
      <p:ext uri="{BB962C8B-B14F-4D97-AF65-F5344CB8AC3E}">
        <p14:creationId xmlns:p14="http://schemas.microsoft.com/office/powerpoint/2010/main" val="1702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52A-C731-BE48-AD13-14C704DC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Dettagli implementativi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35CA-AC2B-4E41-831D-81CD5F18BF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3103123"/>
            <a:ext cx="10394707" cy="1619708"/>
          </a:xfrm>
        </p:spPr>
        <p:txBody>
          <a:bodyPr>
            <a:noAutofit/>
          </a:bodyPr>
          <a:lstStyle/>
          <a:p>
            <a:r>
              <a:rPr lang="en-GB" sz="1200" dirty="0">
                <a:latin typeface="Courier" pitchFamily="2" charset="0"/>
              </a:rPr>
              <a:t>La </a:t>
            </a:r>
            <a:r>
              <a:rPr lang="en-GB" sz="1200" dirty="0" err="1">
                <a:latin typeface="Courier" pitchFamily="2" charset="0"/>
              </a:rPr>
              <a:t>fase</a:t>
            </a:r>
            <a:r>
              <a:rPr lang="en-GB" sz="1200" dirty="0">
                <a:latin typeface="Courier" pitchFamily="2" charset="0"/>
              </a:rPr>
              <a:t> di </a:t>
            </a:r>
            <a:r>
              <a:rPr lang="en-GB" sz="1200" dirty="0" err="1">
                <a:latin typeface="Courier" pitchFamily="2" charset="0"/>
              </a:rPr>
              <a:t>gioco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prevede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essenzialmente</a:t>
            </a:r>
            <a:r>
              <a:rPr lang="en-GB" sz="1200" dirty="0">
                <a:latin typeface="Courier" pitchFamily="2" charset="0"/>
              </a:rPr>
              <a:t>, il </a:t>
            </a:r>
            <a:r>
              <a:rPr lang="en-GB" sz="1200" dirty="0" err="1">
                <a:latin typeface="Courier" pitchFamily="2" charset="0"/>
              </a:rPr>
              <a:t>superamento</a:t>
            </a:r>
            <a:r>
              <a:rPr lang="en-GB" sz="1200" dirty="0">
                <a:latin typeface="Courier" pitchFamily="2" charset="0"/>
              </a:rPr>
              <a:t> di un </a:t>
            </a:r>
            <a:r>
              <a:rPr lang="en-GB" sz="1200" dirty="0" err="1">
                <a:latin typeface="Courier" pitchFamily="2" charset="0"/>
              </a:rPr>
              <a:t>percorso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predefinito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risolvendo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enigmi</a:t>
            </a:r>
            <a:r>
              <a:rPr lang="en-GB" sz="1200" dirty="0">
                <a:latin typeface="Courier" pitchFamily="2" charset="0"/>
              </a:rPr>
              <a:t> di varia natura.</a:t>
            </a:r>
          </a:p>
          <a:p>
            <a:r>
              <a:rPr lang="en-GB" sz="1200" dirty="0">
                <a:latin typeface="Courier" pitchFamily="2" charset="0"/>
              </a:rPr>
              <a:t>Ad </a:t>
            </a:r>
            <a:r>
              <a:rPr lang="en-GB" sz="1200" dirty="0" err="1">
                <a:latin typeface="Courier" pitchFamily="2" charset="0"/>
              </a:rPr>
              <a:t>esempio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accade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spesso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che</a:t>
            </a:r>
            <a:r>
              <a:rPr lang="en-GB" sz="1200" dirty="0">
                <a:latin typeface="Courier" pitchFamily="2" charset="0"/>
              </a:rPr>
              <a:t> il player </a:t>
            </a:r>
            <a:r>
              <a:rPr lang="en-GB" sz="1200" dirty="0" err="1">
                <a:latin typeface="Courier" pitchFamily="2" charset="0"/>
              </a:rPr>
              <a:t>si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trovi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nella</a:t>
            </a:r>
            <a:r>
              <a:rPr lang="en-GB" sz="1200" dirty="0">
                <a:latin typeface="Courier" pitchFamily="2" charset="0"/>
              </a:rPr>
              <a:t> stanza A ed </a:t>
            </a:r>
            <a:r>
              <a:rPr lang="en-GB" sz="1200" dirty="0" err="1">
                <a:latin typeface="Courier" pitchFamily="2" charset="0"/>
              </a:rPr>
              <a:t>intenda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accedere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alla</a:t>
            </a:r>
            <a:r>
              <a:rPr lang="en-GB" sz="1200" dirty="0">
                <a:latin typeface="Courier" pitchFamily="2" charset="0"/>
              </a:rPr>
              <a:t> stanza B (</a:t>
            </a:r>
            <a:r>
              <a:rPr lang="en-GB" sz="1200" dirty="0" err="1">
                <a:latin typeface="Courier" pitchFamily="2" charset="0"/>
              </a:rPr>
              <a:t>quest’ultima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temporaneamente</a:t>
            </a:r>
            <a:r>
              <a:rPr lang="en-GB" sz="1200" dirty="0">
                <a:latin typeface="Courier" pitchFamily="2" charset="0"/>
              </a:rPr>
              <a:t> non </a:t>
            </a:r>
            <a:r>
              <a:rPr lang="en-GB" sz="1200" dirty="0" err="1">
                <a:latin typeface="Courier" pitchFamily="2" charset="0"/>
              </a:rPr>
              <a:t>accessibile</a:t>
            </a:r>
            <a:r>
              <a:rPr lang="en-GB" sz="1200" dirty="0">
                <a:latin typeface="Courier" pitchFamily="2" charset="0"/>
              </a:rPr>
              <a:t>). Per </a:t>
            </a:r>
            <a:r>
              <a:rPr lang="en-GB" sz="1200" dirty="0" err="1">
                <a:latin typeface="Courier" pitchFamily="2" charset="0"/>
              </a:rPr>
              <a:t>poter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procedere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dalla</a:t>
            </a:r>
            <a:r>
              <a:rPr lang="en-GB" sz="1200" dirty="0">
                <a:latin typeface="Courier" pitchFamily="2" charset="0"/>
              </a:rPr>
              <a:t> stanza A </a:t>
            </a:r>
            <a:r>
              <a:rPr lang="en-GB" sz="1200" dirty="0" err="1">
                <a:latin typeface="Courier" pitchFamily="2" charset="0"/>
              </a:rPr>
              <a:t>alla</a:t>
            </a:r>
            <a:r>
              <a:rPr lang="en-GB" sz="1200" dirty="0">
                <a:latin typeface="Courier" pitchFamily="2" charset="0"/>
              </a:rPr>
              <a:t> stanza B, </a:t>
            </a:r>
            <a:r>
              <a:rPr lang="en-GB" sz="1200" dirty="0" err="1">
                <a:latin typeface="Courier" pitchFamily="2" charset="0"/>
              </a:rPr>
              <a:t>l’utente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dovrà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risolvere</a:t>
            </a:r>
            <a:r>
              <a:rPr lang="en-GB" sz="1200" dirty="0">
                <a:latin typeface="Courier" pitchFamily="2" charset="0"/>
              </a:rPr>
              <a:t> un “enigma” </a:t>
            </a:r>
            <a:r>
              <a:rPr lang="en-GB" sz="1200" dirty="0" err="1">
                <a:latin typeface="Courier" pitchFamily="2" charset="0"/>
              </a:rPr>
              <a:t>digitando</a:t>
            </a:r>
            <a:r>
              <a:rPr lang="en-GB" sz="1200" dirty="0">
                <a:latin typeface="Courier" pitchFamily="2" charset="0"/>
              </a:rPr>
              <a:t> la </a:t>
            </a:r>
            <a:r>
              <a:rPr lang="en-GB" sz="1200" dirty="0" err="1">
                <a:latin typeface="Courier" pitchFamily="2" charset="0"/>
              </a:rPr>
              <a:t>frase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corretta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nella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TextBox</a:t>
            </a:r>
            <a:r>
              <a:rPr lang="en-GB" sz="1200" dirty="0">
                <a:latin typeface="Courier" pitchFamily="2" charset="0"/>
              </a:rPr>
              <a:t> “action”.</a:t>
            </a:r>
          </a:p>
          <a:p>
            <a:r>
              <a:rPr lang="en-GB" sz="1200" dirty="0">
                <a:latin typeface="Courier" pitchFamily="2" charset="0"/>
              </a:rPr>
              <a:t>Tale </a:t>
            </a:r>
            <a:r>
              <a:rPr lang="en-GB" sz="1200" dirty="0" err="1">
                <a:latin typeface="Courier" pitchFamily="2" charset="0"/>
              </a:rPr>
              <a:t>frase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potrà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essere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composta</a:t>
            </a:r>
            <a:r>
              <a:rPr lang="en-GB" sz="1200" dirty="0">
                <a:latin typeface="Courier" pitchFamily="2" charset="0"/>
              </a:rPr>
              <a:t> da un “</a:t>
            </a:r>
            <a:r>
              <a:rPr lang="en-GB" sz="1200" dirty="0" err="1">
                <a:latin typeface="Courier" pitchFamily="2" charset="0"/>
              </a:rPr>
              <a:t>comando</a:t>
            </a:r>
            <a:r>
              <a:rPr lang="en-GB" sz="1200" dirty="0">
                <a:latin typeface="Courier" pitchFamily="2" charset="0"/>
              </a:rPr>
              <a:t>” + un “target” (es. “</a:t>
            </a:r>
            <a:r>
              <a:rPr lang="en-GB" sz="1200" dirty="0" err="1">
                <a:latin typeface="Courier" pitchFamily="2" charset="0"/>
              </a:rPr>
              <a:t>apri</a:t>
            </a:r>
            <a:r>
              <a:rPr lang="en-GB" sz="1200" dirty="0">
                <a:latin typeface="Courier" pitchFamily="2" charset="0"/>
              </a:rPr>
              <a:t> la porta”) o da un “</a:t>
            </a:r>
            <a:r>
              <a:rPr lang="en-GB" sz="1200" dirty="0" err="1">
                <a:latin typeface="Courier" pitchFamily="2" charset="0"/>
              </a:rPr>
              <a:t>comando</a:t>
            </a:r>
            <a:r>
              <a:rPr lang="en-GB" sz="1200" dirty="0">
                <a:latin typeface="Courier" pitchFamily="2" charset="0"/>
              </a:rPr>
              <a:t>” + un “target” + un “item” (es. </a:t>
            </a:r>
            <a:r>
              <a:rPr lang="en-GB" sz="1200" dirty="0" err="1">
                <a:latin typeface="Courier" pitchFamily="2" charset="0"/>
              </a:rPr>
              <a:t>sfonda</a:t>
            </a:r>
            <a:r>
              <a:rPr lang="en-GB" sz="1200" dirty="0">
                <a:latin typeface="Courier" pitchFamily="2" charset="0"/>
              </a:rPr>
              <a:t> la porta con un calcio).</a:t>
            </a:r>
          </a:p>
          <a:p>
            <a:r>
              <a:rPr lang="en-GB" sz="1200" dirty="0">
                <a:latin typeface="Courier" pitchFamily="2" charset="0"/>
              </a:rPr>
              <a:t>Sulla base di </a:t>
            </a:r>
            <a:r>
              <a:rPr lang="en-GB" sz="1200" dirty="0" err="1">
                <a:latin typeface="Courier" pitchFamily="2" charset="0"/>
              </a:rPr>
              <a:t>queste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riflessioni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è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stata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creata</a:t>
            </a:r>
            <a:r>
              <a:rPr lang="en-GB" sz="1200" dirty="0">
                <a:latin typeface="Courier" pitchFamily="2" charset="0"/>
              </a:rPr>
              <a:t> una </a:t>
            </a:r>
            <a:r>
              <a:rPr lang="en-GB" sz="1200" dirty="0" err="1">
                <a:latin typeface="Courier" pitchFamily="2" charset="0"/>
              </a:rPr>
              <a:t>classe</a:t>
            </a:r>
            <a:r>
              <a:rPr lang="en-GB" sz="1200" dirty="0">
                <a:latin typeface="Courier" pitchFamily="2" charset="0"/>
              </a:rPr>
              <a:t> “Rebus” </a:t>
            </a:r>
            <a:r>
              <a:rPr lang="en-GB" sz="1200" dirty="0" err="1">
                <a:latin typeface="Courier" pitchFamily="2" charset="0"/>
              </a:rPr>
              <a:t>che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usa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oggetti</a:t>
            </a:r>
            <a:r>
              <a:rPr lang="en-GB" sz="1200" dirty="0">
                <a:latin typeface="Courier" pitchFamily="2" charset="0"/>
              </a:rPr>
              <a:t> di </a:t>
            </a:r>
            <a:r>
              <a:rPr lang="en-GB" sz="1200" dirty="0" err="1">
                <a:latin typeface="Courier" pitchFamily="2" charset="0"/>
              </a:rPr>
              <a:t>tipo</a:t>
            </a:r>
            <a:r>
              <a:rPr lang="en-GB" sz="1200" dirty="0">
                <a:latin typeface="Courier" pitchFamily="2" charset="0"/>
              </a:rPr>
              <a:t> Item, Target, Command e Room.</a:t>
            </a:r>
          </a:p>
          <a:p>
            <a:r>
              <a:rPr lang="en-GB" sz="1200" dirty="0" err="1">
                <a:latin typeface="Courier" pitchFamily="2" charset="0"/>
              </a:rPr>
              <a:t>Ogni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oggetto</a:t>
            </a:r>
            <a:r>
              <a:rPr lang="en-GB" sz="1200" dirty="0">
                <a:latin typeface="Courier" pitchFamily="2" charset="0"/>
              </a:rPr>
              <a:t> di </a:t>
            </a:r>
            <a:r>
              <a:rPr lang="en-GB" sz="1200" dirty="0" err="1">
                <a:latin typeface="Courier" pitchFamily="2" charset="0"/>
              </a:rPr>
              <a:t>tipo</a:t>
            </a:r>
            <a:r>
              <a:rPr lang="en-GB" sz="1200" dirty="0">
                <a:latin typeface="Courier" pitchFamily="2" charset="0"/>
              </a:rPr>
              <a:t> Room </a:t>
            </a:r>
            <a:r>
              <a:rPr lang="en-GB" sz="1200" dirty="0" err="1">
                <a:latin typeface="Courier" pitchFamily="2" charset="0"/>
              </a:rPr>
              <a:t>conterrà</a:t>
            </a:r>
            <a:r>
              <a:rPr lang="en-GB" sz="1200" dirty="0">
                <a:latin typeface="Courier" pitchFamily="2" charset="0"/>
              </a:rPr>
              <a:t> una </a:t>
            </a:r>
            <a:r>
              <a:rPr lang="en-GB" sz="1200" dirty="0" err="1">
                <a:latin typeface="Courier" pitchFamily="2" charset="0"/>
              </a:rPr>
              <a:t>lista</a:t>
            </a:r>
            <a:r>
              <a:rPr lang="en-GB" sz="1200" dirty="0">
                <a:latin typeface="Courier" pitchFamily="2" charset="0"/>
              </a:rPr>
              <a:t> di </a:t>
            </a:r>
            <a:r>
              <a:rPr lang="en-GB" sz="1200" dirty="0" err="1">
                <a:latin typeface="Courier" pitchFamily="2" charset="0"/>
              </a:rPr>
              <a:t>oggetti</a:t>
            </a:r>
            <a:r>
              <a:rPr lang="en-GB" sz="1200" dirty="0">
                <a:latin typeface="Courier" pitchFamily="2" charset="0"/>
              </a:rPr>
              <a:t> di </a:t>
            </a:r>
            <a:r>
              <a:rPr lang="en-GB" sz="1200" dirty="0" err="1">
                <a:latin typeface="Courier" pitchFamily="2" charset="0"/>
              </a:rPr>
              <a:t>tipo</a:t>
            </a:r>
            <a:r>
              <a:rPr lang="en-GB" sz="1200" dirty="0">
                <a:latin typeface="Courier" pitchFamily="2" charset="0"/>
              </a:rPr>
              <a:t> Rebus. La </a:t>
            </a:r>
            <a:r>
              <a:rPr lang="en-GB" sz="1200" dirty="0" err="1">
                <a:latin typeface="Courier" pitchFamily="2" charset="0"/>
              </a:rPr>
              <a:t>completa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risoluzione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dei</a:t>
            </a:r>
            <a:r>
              <a:rPr lang="en-GB" sz="1200" dirty="0">
                <a:latin typeface="Courier" pitchFamily="2" charset="0"/>
              </a:rPr>
              <a:t> Rebus </a:t>
            </a:r>
            <a:r>
              <a:rPr lang="en-GB" sz="1200" dirty="0" err="1">
                <a:latin typeface="Courier" pitchFamily="2" charset="0"/>
              </a:rPr>
              <a:t>previsti</a:t>
            </a:r>
            <a:r>
              <a:rPr lang="en-GB" sz="1200" dirty="0">
                <a:latin typeface="Courier" pitchFamily="2" charset="0"/>
              </a:rPr>
              <a:t> per </a:t>
            </a:r>
            <a:r>
              <a:rPr lang="en-GB" sz="1200" dirty="0" err="1">
                <a:latin typeface="Courier" pitchFamily="2" charset="0"/>
              </a:rPr>
              <a:t>ogni</a:t>
            </a:r>
            <a:r>
              <a:rPr lang="en-GB" sz="1200" dirty="0">
                <a:latin typeface="Courier" pitchFamily="2" charset="0"/>
              </a:rPr>
              <a:t> Room </a:t>
            </a:r>
            <a:r>
              <a:rPr lang="en-GB" sz="1200" dirty="0" err="1">
                <a:latin typeface="Courier" pitchFamily="2" charset="0"/>
              </a:rPr>
              <a:t>consentirà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all’utente</a:t>
            </a:r>
            <a:r>
              <a:rPr lang="en-GB" sz="1200" dirty="0">
                <a:latin typeface="Courier" pitchFamily="2" charset="0"/>
              </a:rPr>
              <a:t> di </a:t>
            </a:r>
            <a:r>
              <a:rPr lang="en-GB" sz="1200" dirty="0" err="1">
                <a:latin typeface="Courier" pitchFamily="2" charset="0"/>
              </a:rPr>
              <a:t>accedere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alla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successiva</a:t>
            </a:r>
            <a:r>
              <a:rPr lang="en-GB" sz="1200" dirty="0">
                <a:latin typeface="Courier" pitchFamily="2" charset="0"/>
              </a:rPr>
              <a:t> stanza </a:t>
            </a:r>
            <a:r>
              <a:rPr lang="en-GB" sz="1200" dirty="0" err="1">
                <a:latin typeface="Courier" pitchFamily="2" charset="0"/>
              </a:rPr>
              <a:t>che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risulterà</a:t>
            </a:r>
            <a:r>
              <a:rPr lang="en-GB" sz="1200" dirty="0">
                <a:latin typeface="Courier" pitchFamily="2" charset="0"/>
              </a:rPr>
              <a:t> “</a:t>
            </a:r>
            <a:r>
              <a:rPr lang="en-GB" sz="1200" dirty="0" err="1">
                <a:latin typeface="Courier" pitchFamily="2" charset="0"/>
              </a:rPr>
              <a:t>sbloccata</a:t>
            </a:r>
            <a:r>
              <a:rPr lang="en-GB" sz="1200" dirty="0">
                <a:latin typeface="Courier" pitchFamily="2" charset="0"/>
              </a:rPr>
              <a:t>”. </a:t>
            </a:r>
          </a:p>
          <a:p>
            <a:endParaRPr lang="en-GB" sz="1200" dirty="0">
              <a:latin typeface="Courier" pitchFamily="2" charset="0"/>
            </a:endParaRPr>
          </a:p>
          <a:p>
            <a:endParaRPr lang="en-IT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5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6193</TotalTime>
  <Words>1501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Cordia New</vt:lpstr>
      <vt:lpstr>Courier</vt:lpstr>
      <vt:lpstr>Courier New</vt:lpstr>
      <vt:lpstr>Impact</vt:lpstr>
      <vt:lpstr>Main Event</vt:lpstr>
      <vt:lpstr>Hacker</vt:lpstr>
      <vt:lpstr>intro</vt:lpstr>
      <vt:lpstr>Trama del gioco</vt:lpstr>
      <vt:lpstr>Il modello MVC</vt:lpstr>
      <vt:lpstr>I package e le classi</vt:lpstr>
      <vt:lpstr>I package e le classi</vt:lpstr>
      <vt:lpstr>I package e le classi</vt:lpstr>
      <vt:lpstr>Diagramma UML </vt:lpstr>
      <vt:lpstr>Dettagli implementativi</vt:lpstr>
      <vt:lpstr>Dettagli implementativi</vt:lpstr>
      <vt:lpstr>Specifica algebrica</vt:lpstr>
      <vt:lpstr>Specifica algebrica</vt:lpstr>
      <vt:lpstr>Specifica algebrica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</dc:title>
  <dc:creator>Mauro Tridici</dc:creator>
  <cp:lastModifiedBy>Mauro Tridici</cp:lastModifiedBy>
  <cp:revision>14</cp:revision>
  <dcterms:created xsi:type="dcterms:W3CDTF">2022-04-06T13:25:19Z</dcterms:created>
  <dcterms:modified xsi:type="dcterms:W3CDTF">2022-04-10T20:39:10Z</dcterms:modified>
</cp:coreProperties>
</file>