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3"/>
  </p:notesMasterIdLst>
  <p:sldIdLst>
    <p:sldId id="264" r:id="rId5"/>
    <p:sldId id="280" r:id="rId6"/>
    <p:sldId id="288" r:id="rId7"/>
    <p:sldId id="292" r:id="rId8"/>
    <p:sldId id="281" r:id="rId9"/>
    <p:sldId id="299" r:id="rId10"/>
    <p:sldId id="285" r:id="rId11"/>
    <p:sldId id="286" r:id="rId12"/>
    <p:sldId id="294" r:id="rId13"/>
    <p:sldId id="295" r:id="rId14"/>
    <p:sldId id="293" r:id="rId15"/>
    <p:sldId id="301" r:id="rId16"/>
    <p:sldId id="296" r:id="rId17"/>
    <p:sldId id="298" r:id="rId18"/>
    <p:sldId id="284" r:id="rId19"/>
    <p:sldId id="277" r:id="rId20"/>
    <p:sldId id="297" r:id="rId21"/>
    <p:sldId id="300"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8B9C"/>
    <a:srgbClr val="76D6FF"/>
    <a:srgbClr val="7A81FF"/>
    <a:srgbClr val="D883FF"/>
    <a:srgbClr val="521B93"/>
    <a:srgbClr val="FF8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autoAdjust="0"/>
    <p:restoredTop sz="56140" autoAdjust="0"/>
  </p:normalViewPr>
  <p:slideViewPr>
    <p:cSldViewPr snapToGrid="0" snapToObjects="1">
      <p:cViewPr varScale="1">
        <p:scale>
          <a:sx n="49" d="100"/>
          <a:sy n="49" d="100"/>
        </p:scale>
        <p:origin x="1748" y="4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CC8AC4-2CA6-344B-A6FB-4FFE7C070273}" type="datetimeFigureOut">
              <a:rPr lang="en-US" smtClean="0"/>
              <a:t>12/10/2021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CAB94B-66C3-674F-9332-DC9D715DE021}" type="slidenum">
              <a:rPr lang="en-US" smtClean="0"/>
              <a:t>‹#›</a:t>
            </a:fld>
            <a:endParaRPr lang="en-US"/>
          </a:p>
        </p:txBody>
      </p:sp>
    </p:spTree>
    <p:extLst>
      <p:ext uri="{BB962C8B-B14F-4D97-AF65-F5344CB8AC3E}">
        <p14:creationId xmlns:p14="http://schemas.microsoft.com/office/powerpoint/2010/main" val="1175411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everyone, my name is Margaret Trimpin, and I am here to present my Fall 2021 research, on developing GRASS: the next generation </a:t>
            </a:r>
            <a:r>
              <a:rPr lang="en-US" dirty="0" err="1"/>
              <a:t>subsetter</a:t>
            </a:r>
            <a:r>
              <a:rPr lang="en-US" dirty="0"/>
              <a:t> and </a:t>
            </a:r>
            <a:r>
              <a:rPr lang="en-US" dirty="0" err="1"/>
              <a:t>regridder</a:t>
            </a:r>
            <a:r>
              <a:rPr lang="en-US" dirty="0"/>
              <a:t>.</a:t>
            </a:r>
          </a:p>
        </p:txBody>
      </p:sp>
      <p:sp>
        <p:nvSpPr>
          <p:cNvPr id="4" name="Slide Number Placeholder 3"/>
          <p:cNvSpPr>
            <a:spLocks noGrp="1"/>
          </p:cNvSpPr>
          <p:nvPr>
            <p:ph type="sldNum" sz="quarter" idx="5"/>
          </p:nvPr>
        </p:nvSpPr>
        <p:spPr/>
        <p:txBody>
          <a:bodyPr/>
          <a:lstStyle/>
          <a:p>
            <a:fld id="{50CAB94B-66C3-674F-9332-DC9D715DE021}" type="slidenum">
              <a:rPr lang="en-US" smtClean="0"/>
              <a:t>1</a:t>
            </a:fld>
            <a:endParaRPr lang="en-US"/>
          </a:p>
        </p:txBody>
      </p:sp>
    </p:spTree>
    <p:extLst>
      <p:ext uri="{BB962C8B-B14F-4D97-AF65-F5344CB8AC3E}">
        <p14:creationId xmlns:p14="http://schemas.microsoft.com/office/powerpoint/2010/main" val="2187712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Upon comparison of the completed GRASS tool with the currently implemented LEARS tool, GRASS was observed to produce identical output files to those of LEARS. All functions were tested by TEA, with many different input varieties for each process. </a:t>
            </a:r>
            <a:br>
              <a:rPr lang="en-US" b="0" dirty="0">
                <a:effectLst/>
              </a:rPr>
            </a:br>
            <a:r>
              <a:rPr lang="en-US" sz="1200" b="0" i="0" u="none" strike="noStrike" kern="1200" dirty="0">
                <a:solidFill>
                  <a:schemeClr val="tx1"/>
                </a:solidFill>
                <a:effectLst/>
                <a:latin typeface="+mn-lt"/>
                <a:ea typeface="+mn-ea"/>
                <a:cs typeface="+mn-cs"/>
              </a:rPr>
              <a:t>Here we have screenshots of example TEA output, and note as well that TEA is able to process many json test files at once</a:t>
            </a:r>
            <a:endParaRPr lang="en-US" b="0" dirty="0">
              <a:effectLst/>
            </a:endParaRPr>
          </a:p>
          <a:p>
            <a:br>
              <a:rPr lang="en-US" dirty="0"/>
            </a:br>
            <a:endParaRPr lang="en-US" dirty="0"/>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0CAB94B-66C3-674F-9332-DC9D715DE021}" type="slidenum">
              <a:rPr lang="en-US" smtClean="0"/>
              <a:t>10</a:t>
            </a:fld>
            <a:endParaRPr lang="en-US"/>
          </a:p>
        </p:txBody>
      </p:sp>
    </p:spTree>
    <p:extLst>
      <p:ext uri="{BB962C8B-B14F-4D97-AF65-F5344CB8AC3E}">
        <p14:creationId xmlns:p14="http://schemas.microsoft.com/office/powerpoint/2010/main" val="406957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whole, GRASS provides more functionality than the existing LEARS tool. Thanks to its </a:t>
            </a:r>
            <a:r>
              <a:rPr lang="en-US" dirty="0" err="1"/>
              <a:t>xarray</a:t>
            </a:r>
            <a:r>
              <a:rPr lang="en-US" dirty="0"/>
              <a:t> </a:t>
            </a:r>
            <a:r>
              <a:rPr lang="en-US" dirty="0" err="1"/>
              <a:t>sctructure</a:t>
            </a:r>
            <a:r>
              <a:rPr lang="en-US" dirty="0"/>
              <a:t>, it provides a variety of advanced operations and more customizability than otherwise available with CDO (The library used by LEARS). Aspects that set GRASS apart from LEARS include:</a:t>
            </a:r>
          </a:p>
          <a:p>
            <a:endParaRPr lang="en-US" dirty="0"/>
          </a:p>
          <a:p>
            <a:endParaRPr lang="en-US" dirty="0"/>
          </a:p>
        </p:txBody>
      </p:sp>
      <p:sp>
        <p:nvSpPr>
          <p:cNvPr id="4" name="Slide Number Placeholder 3"/>
          <p:cNvSpPr>
            <a:spLocks noGrp="1"/>
          </p:cNvSpPr>
          <p:nvPr>
            <p:ph type="sldNum" sz="quarter" idx="5"/>
          </p:nvPr>
        </p:nvSpPr>
        <p:spPr/>
        <p:txBody>
          <a:bodyPr/>
          <a:lstStyle/>
          <a:p>
            <a:fld id="{50CAB94B-66C3-674F-9332-DC9D715DE021}" type="slidenum">
              <a:rPr lang="en-US" smtClean="0"/>
              <a:t>11</a:t>
            </a:fld>
            <a:endParaRPr lang="en-US"/>
          </a:p>
        </p:txBody>
      </p:sp>
    </p:spTree>
    <p:extLst>
      <p:ext uri="{BB962C8B-B14F-4D97-AF65-F5344CB8AC3E}">
        <p14:creationId xmlns:p14="http://schemas.microsoft.com/office/powerpoint/2010/main" val="2347041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In addition to increased functionality, the time and memory resource allocation for each tool was analyzed. A script was developed to run each tool 25 times, and take the average amount of time and memory used for execution. These values were then compared, and the following conclusions were drawn:</a:t>
            </a:r>
          </a:p>
          <a:p>
            <a:endParaRPr lang="en-US" dirty="0"/>
          </a:p>
          <a:p>
            <a:r>
              <a:rPr lang="en-US" dirty="0"/>
              <a:t>In the case of spatial, multi-variable, and certain types of temporal </a:t>
            </a:r>
            <a:r>
              <a:rPr lang="en-US" dirty="0" err="1"/>
              <a:t>subsetting</a:t>
            </a:r>
            <a:r>
              <a:rPr lang="en-US" dirty="0"/>
              <a:t>, GRASS is faster than LEARS, with an average of 5.628 seconds saved per execution. </a:t>
            </a:r>
          </a:p>
          <a:p>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Here we see bar graphs for the processes in which LEARS is faster, compared to those in which </a:t>
            </a:r>
            <a:r>
              <a:rPr lang="en-US" sz="1200" b="0" kern="1200" dirty="0" err="1">
                <a:solidFill>
                  <a:schemeClr val="tx1"/>
                </a:solidFill>
                <a:effectLst/>
                <a:latin typeface="+mn-lt"/>
                <a:ea typeface="+mn-ea"/>
                <a:cs typeface="+mn-cs"/>
              </a:rPr>
              <a:t>GRaSS</a:t>
            </a:r>
            <a:r>
              <a:rPr lang="en-US" sz="1200" b="0" kern="1200" dirty="0">
                <a:solidFill>
                  <a:schemeClr val="tx1"/>
                </a:solidFill>
                <a:effectLst/>
                <a:latin typeface="+mn-lt"/>
                <a:ea typeface="+mn-ea"/>
                <a:cs typeface="+mn-cs"/>
              </a:rPr>
              <a:t> is faster. As you can see, though GRASS is slower than LEARS in some cases, the average amount of time saved in processes in which LEARS is faster is only 3.266 seconds per execution. This is less than the 5.628 seconds saved by GRASS per process on average, and thus, GRASS on average saves more time than LEARS.</a:t>
            </a:r>
          </a:p>
          <a:p>
            <a:endParaRPr lang="en-US" dirty="0"/>
          </a:p>
          <a:p>
            <a:endParaRPr lang="en-US" dirty="0"/>
          </a:p>
        </p:txBody>
      </p:sp>
      <p:sp>
        <p:nvSpPr>
          <p:cNvPr id="4" name="Slide Number Placeholder 3"/>
          <p:cNvSpPr>
            <a:spLocks noGrp="1"/>
          </p:cNvSpPr>
          <p:nvPr>
            <p:ph type="sldNum" sz="quarter" idx="5"/>
          </p:nvPr>
        </p:nvSpPr>
        <p:spPr/>
        <p:txBody>
          <a:bodyPr/>
          <a:lstStyle/>
          <a:p>
            <a:fld id="{50CAB94B-66C3-674F-9332-DC9D715DE021}" type="slidenum">
              <a:rPr lang="en-US" smtClean="0"/>
              <a:t>12</a:t>
            </a:fld>
            <a:endParaRPr lang="en-US"/>
          </a:p>
        </p:txBody>
      </p:sp>
    </p:spTree>
    <p:extLst>
      <p:ext uri="{BB962C8B-B14F-4D97-AF65-F5344CB8AC3E}">
        <p14:creationId xmlns:p14="http://schemas.microsoft.com/office/powerpoint/2010/main" val="3855576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As mentioned, GRASS saves more time on average than LEARS, with GRASS performing faster in specific processes. </a:t>
            </a:r>
          </a:p>
          <a:p>
            <a:endParaRPr lang="en-US" sz="1200" b="0" kern="1200" dirty="0">
              <a:solidFill>
                <a:schemeClr val="tx1"/>
              </a:solidFill>
              <a:effectLst/>
              <a:latin typeface="+mn-lt"/>
              <a:ea typeface="+mn-ea"/>
              <a:cs typeface="+mn-cs"/>
            </a:endParaRPr>
          </a:p>
          <a:p>
            <a:r>
              <a:rPr lang="en-US" dirty="0"/>
              <a:t>However, for </a:t>
            </a:r>
            <a:r>
              <a:rPr lang="en-US" b="1" dirty="0"/>
              <a:t>all</a:t>
            </a:r>
            <a:r>
              <a:rPr lang="en-US" dirty="0"/>
              <a:t> operations, GRASS requires less memory than LEARS, with an average of 25.33 KiB of memory saved per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Additionally, in regards to the </a:t>
            </a:r>
            <a:r>
              <a:rPr lang="en-US" dirty="0" err="1"/>
              <a:t>conda</a:t>
            </a:r>
            <a:r>
              <a:rPr lang="en-US" dirty="0"/>
              <a:t> environment dependencies required for the successful execution of each tool, the minimized LERARS is larger than that of GRASS, making GRASS more memory efficient in more ways than one.</a:t>
            </a:r>
          </a:p>
          <a:p>
            <a:endParaRPr lang="en-US" dirty="0"/>
          </a:p>
          <a:p>
            <a:endParaRPr lang="en-US" dirty="0"/>
          </a:p>
          <a:p>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0CAB94B-66C3-674F-9332-DC9D715DE021}" type="slidenum">
              <a:rPr lang="en-US" smtClean="0"/>
              <a:t>13</a:t>
            </a:fld>
            <a:endParaRPr lang="en-US"/>
          </a:p>
        </p:txBody>
      </p:sp>
    </p:spTree>
    <p:extLst>
      <p:ext uri="{BB962C8B-B14F-4D97-AF65-F5344CB8AC3E}">
        <p14:creationId xmlns:p14="http://schemas.microsoft.com/office/powerpoint/2010/main" val="1263943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a:p>
            <a:pPr marL="0" indent="0">
              <a:buNone/>
            </a:pPr>
            <a:r>
              <a:rPr lang="en-US" sz="1200" dirty="0"/>
              <a:t>Though not completely ready for deployment at the moment, GRASS has proven to be a reliable </a:t>
            </a:r>
            <a:r>
              <a:rPr lang="en-US" sz="1200" dirty="0" err="1"/>
              <a:t>subsetting</a:t>
            </a:r>
            <a:r>
              <a:rPr lang="en-US" sz="1200" dirty="0"/>
              <a:t> and </a:t>
            </a:r>
            <a:r>
              <a:rPr lang="en-US" sz="1200" dirty="0" err="1"/>
              <a:t>regridding</a:t>
            </a:r>
            <a:r>
              <a:rPr lang="en-US" sz="1200" dirty="0"/>
              <a:t> tool. GRASS not only provides more extensive functionality and customizability due to its </a:t>
            </a:r>
            <a:r>
              <a:rPr lang="en-US" sz="1200" dirty="0" err="1"/>
              <a:t>Xarray</a:t>
            </a:r>
            <a:r>
              <a:rPr lang="en-US" sz="1200" dirty="0"/>
              <a:t> and </a:t>
            </a:r>
            <a:r>
              <a:rPr lang="en-US" sz="1200" dirty="0" err="1"/>
              <a:t>xESMF</a:t>
            </a:r>
            <a:r>
              <a:rPr lang="en-US" sz="1200" dirty="0"/>
              <a:t> backend- It also proves more efficient in memory and, in some cases, time resource allocation. </a:t>
            </a:r>
          </a:p>
          <a:p>
            <a:pPr marL="0" indent="0">
              <a:buNone/>
            </a:pPr>
            <a:endParaRPr lang="en-US" sz="1200" dirty="0"/>
          </a:p>
          <a:p>
            <a:pPr marL="0" indent="0">
              <a:buNone/>
            </a:pPr>
            <a:r>
              <a:rPr lang="en-US" sz="1200" dirty="0"/>
              <a:t>All in all, GRASS has proven itself to be more than capable to one day be a reliable and optimal resource for the GES DISC. </a:t>
            </a:r>
          </a:p>
          <a:p>
            <a:endParaRPr lang="en-US" dirty="0"/>
          </a:p>
        </p:txBody>
      </p:sp>
      <p:sp>
        <p:nvSpPr>
          <p:cNvPr id="4" name="Slide Number Placeholder 3"/>
          <p:cNvSpPr>
            <a:spLocks noGrp="1"/>
          </p:cNvSpPr>
          <p:nvPr>
            <p:ph type="sldNum" sz="quarter" idx="5"/>
          </p:nvPr>
        </p:nvSpPr>
        <p:spPr/>
        <p:txBody>
          <a:bodyPr/>
          <a:lstStyle/>
          <a:p>
            <a:fld id="{50CAB94B-66C3-674F-9332-DC9D715DE021}" type="slidenum">
              <a:rPr lang="en-US" smtClean="0"/>
              <a:t>14</a:t>
            </a:fld>
            <a:endParaRPr lang="en-US"/>
          </a:p>
        </p:txBody>
      </p:sp>
    </p:spTree>
    <p:extLst>
      <p:ext uri="{BB962C8B-B14F-4D97-AF65-F5344CB8AC3E}">
        <p14:creationId xmlns:p14="http://schemas.microsoft.com/office/powerpoint/2010/main" val="2063942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all of the datasets used in my research, as well as documentation for all of the tools and packages that I used over the course of my research. Also I would like to give special thanks to my mentor Jay Su for all of his help over the course of my internship. Thank you also to the GES DISC for all of the information and assistance that they provided me and continue to provide to NASA and the general public, in an attempt to increase humanity’s understanding of our world. </a:t>
            </a:r>
          </a:p>
        </p:txBody>
      </p:sp>
      <p:sp>
        <p:nvSpPr>
          <p:cNvPr id="4" name="Slide Number Placeholder 3"/>
          <p:cNvSpPr>
            <a:spLocks noGrp="1"/>
          </p:cNvSpPr>
          <p:nvPr>
            <p:ph type="sldNum" sz="quarter" idx="5"/>
          </p:nvPr>
        </p:nvSpPr>
        <p:spPr/>
        <p:txBody>
          <a:bodyPr/>
          <a:lstStyle/>
          <a:p>
            <a:fld id="{50CAB94B-66C3-674F-9332-DC9D715DE021}" type="slidenum">
              <a:rPr lang="en-US" smtClean="0"/>
              <a:t>15</a:t>
            </a:fld>
            <a:endParaRPr lang="en-US"/>
          </a:p>
        </p:txBody>
      </p:sp>
    </p:spTree>
    <p:extLst>
      <p:ext uri="{BB962C8B-B14F-4D97-AF65-F5344CB8AC3E}">
        <p14:creationId xmlns:p14="http://schemas.microsoft.com/office/powerpoint/2010/main" val="3688707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time, are there any questions?</a:t>
            </a:r>
          </a:p>
        </p:txBody>
      </p:sp>
      <p:sp>
        <p:nvSpPr>
          <p:cNvPr id="4" name="Slide Number Placeholder 3"/>
          <p:cNvSpPr>
            <a:spLocks noGrp="1"/>
          </p:cNvSpPr>
          <p:nvPr>
            <p:ph type="sldNum" sz="quarter" idx="5"/>
          </p:nvPr>
        </p:nvSpPr>
        <p:spPr/>
        <p:txBody>
          <a:bodyPr/>
          <a:lstStyle/>
          <a:p>
            <a:fld id="{50CAB94B-66C3-674F-9332-DC9D715DE021}" type="slidenum">
              <a:rPr lang="en-US" smtClean="0"/>
              <a:t>16</a:t>
            </a:fld>
            <a:endParaRPr lang="en-US"/>
          </a:p>
        </p:txBody>
      </p:sp>
    </p:spTree>
    <p:extLst>
      <p:ext uri="{BB962C8B-B14F-4D97-AF65-F5344CB8AC3E}">
        <p14:creationId xmlns:p14="http://schemas.microsoft.com/office/powerpoint/2010/main" val="4231609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Though working, GRASS is not fully ready for implementation. GRASS still has limitations on global </a:t>
            </a:r>
            <a:r>
              <a:rPr lang="en-US" dirty="0" err="1"/>
              <a:t>regridding</a:t>
            </a:r>
            <a:r>
              <a:rPr lang="en-US" dirty="0"/>
              <a:t>- </a:t>
            </a:r>
            <a:r>
              <a:rPr lang="en-US" sz="1200" dirty="0" err="1"/>
              <a:t>xESMF</a:t>
            </a:r>
            <a:r>
              <a:rPr lang="en-US" sz="1200" dirty="0"/>
              <a:t> does not yet support </a:t>
            </a:r>
            <a:r>
              <a:rPr lang="en-US" sz="1200" dirty="0" err="1"/>
              <a:t>regridding</a:t>
            </a:r>
            <a:r>
              <a:rPr lang="en-US" sz="1200" dirty="0"/>
              <a:t> at the poles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Additionally, vertical </a:t>
            </a:r>
            <a:r>
              <a:rPr lang="en-US" dirty="0" err="1"/>
              <a:t>subsetting</a:t>
            </a:r>
            <a:r>
              <a:rPr lang="en-US" dirty="0"/>
              <a:t> has not yet been implemented, and once complete, we will be putting GRASS into a Docker container for agency use.</a:t>
            </a:r>
          </a:p>
          <a:p>
            <a:endParaRPr lang="en-US" dirty="0"/>
          </a:p>
        </p:txBody>
      </p:sp>
      <p:sp>
        <p:nvSpPr>
          <p:cNvPr id="4" name="Slide Number Placeholder 3"/>
          <p:cNvSpPr>
            <a:spLocks noGrp="1"/>
          </p:cNvSpPr>
          <p:nvPr>
            <p:ph type="sldNum" sz="quarter" idx="5"/>
          </p:nvPr>
        </p:nvSpPr>
        <p:spPr/>
        <p:txBody>
          <a:bodyPr/>
          <a:lstStyle/>
          <a:p>
            <a:fld id="{50CAB94B-66C3-674F-9332-DC9D715DE021}" type="slidenum">
              <a:rPr lang="en-US" smtClean="0"/>
              <a:t>17</a:t>
            </a:fld>
            <a:endParaRPr lang="en-US"/>
          </a:p>
        </p:txBody>
      </p:sp>
    </p:spTree>
    <p:extLst>
      <p:ext uri="{BB962C8B-B14F-4D97-AF65-F5344CB8AC3E}">
        <p14:creationId xmlns:p14="http://schemas.microsoft.com/office/powerpoint/2010/main" val="1224990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 aspects that caused challenges in the process of designing this tool. For example, in </a:t>
            </a:r>
            <a:r>
              <a:rPr lang="en-US" dirty="0" err="1"/>
              <a:t>xarray</a:t>
            </a:r>
            <a:r>
              <a:rPr lang="en-US" dirty="0"/>
              <a:t> datasets, temporal information is of type datetime64. On the other hand, some of the datasets for analysis display time in integer form, to represent hours since a certain time. In the development of GRASS, an extra step had to be taken to make these two datatypes compatible.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issue is that </a:t>
            </a:r>
            <a:r>
              <a:rPr lang="en-US" dirty="0" err="1"/>
              <a:t>xarray</a:t>
            </a:r>
            <a:r>
              <a:rPr lang="en-US" dirty="0"/>
              <a:t> cannot translate slicing data spatially across the anti-meridian. Thus, </a:t>
            </a:r>
            <a:r>
              <a:rPr lang="en-US" sz="1200" b="0" kern="1200" dirty="0">
                <a:solidFill>
                  <a:schemeClr val="tx1"/>
                </a:solidFill>
                <a:effectLst/>
                <a:latin typeface="+mn-lt"/>
                <a:ea typeface="+mn-ea"/>
                <a:cs typeface="+mn-cs"/>
              </a:rPr>
              <a:t>GRASS has to take an extra step to divide a subset on both sides of the meridian and concatenate them, producing the expected result.</a:t>
            </a:r>
          </a:p>
          <a:p>
            <a:endParaRPr lang="en-US" dirty="0"/>
          </a:p>
        </p:txBody>
      </p:sp>
      <p:sp>
        <p:nvSpPr>
          <p:cNvPr id="4" name="Slide Number Placeholder 3"/>
          <p:cNvSpPr>
            <a:spLocks noGrp="1"/>
          </p:cNvSpPr>
          <p:nvPr>
            <p:ph type="sldNum" sz="quarter" idx="5"/>
          </p:nvPr>
        </p:nvSpPr>
        <p:spPr/>
        <p:txBody>
          <a:bodyPr/>
          <a:lstStyle/>
          <a:p>
            <a:fld id="{50CAB94B-66C3-674F-9332-DC9D715DE021}" type="slidenum">
              <a:rPr lang="en-US" smtClean="0"/>
              <a:t>18</a:t>
            </a:fld>
            <a:endParaRPr lang="en-US"/>
          </a:p>
        </p:txBody>
      </p:sp>
    </p:spTree>
    <p:extLst>
      <p:ext uri="{BB962C8B-B14F-4D97-AF65-F5344CB8AC3E}">
        <p14:creationId xmlns:p14="http://schemas.microsoft.com/office/powerpoint/2010/main" val="1294277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70000"/>
              </a:lnSpc>
              <a:buNone/>
            </a:pPr>
            <a:r>
              <a:rPr lang="en-US" sz="1200" dirty="0"/>
              <a:t>The goal of this research project has been to develop a </a:t>
            </a:r>
            <a:r>
              <a:rPr lang="en-US" sz="1200" dirty="0" err="1"/>
              <a:t>subsetter</a:t>
            </a:r>
            <a:r>
              <a:rPr lang="en-US" sz="1200" dirty="0"/>
              <a:t> and </a:t>
            </a:r>
            <a:r>
              <a:rPr lang="en-US" sz="1200" dirty="0" err="1"/>
              <a:t>regridder</a:t>
            </a:r>
            <a:r>
              <a:rPr lang="en-US" sz="1200" dirty="0"/>
              <a:t>  superior to the</a:t>
            </a:r>
          </a:p>
          <a:p>
            <a:pPr marL="0" indent="0">
              <a:lnSpc>
                <a:spcPct val="170000"/>
              </a:lnSpc>
              <a:buNone/>
            </a:pPr>
            <a:r>
              <a:rPr lang="en-US" sz="1200" dirty="0"/>
              <a:t>current tool in use, LEARS (Level 3/4 </a:t>
            </a:r>
            <a:r>
              <a:rPr lang="en-US" sz="1200" dirty="0" err="1"/>
              <a:t>Subsetter</a:t>
            </a:r>
            <a:r>
              <a:rPr lang="en-US" sz="1200" dirty="0"/>
              <a:t> and </a:t>
            </a:r>
            <a:r>
              <a:rPr lang="en-US" sz="1200" dirty="0" err="1"/>
              <a:t>Regridder</a:t>
            </a:r>
            <a:r>
              <a:rPr lang="en-US" sz="1200" dirty="0"/>
              <a:t>). Though working, LEARS has limited functionality and is far from optimized; both factors that prompted this research.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a little background on LEARS: The NASA Goddard Earth Sciences Data and Information Services Center (GES DISC) Level 3/4 </a:t>
            </a:r>
            <a:r>
              <a:rPr lang="en-US" dirty="0" err="1"/>
              <a:t>Regridder</a:t>
            </a:r>
            <a:r>
              <a:rPr lang="en-US" dirty="0"/>
              <a:t> and </a:t>
            </a:r>
            <a:r>
              <a:rPr lang="en-US" dirty="0" err="1"/>
              <a:t>Subsetter</a:t>
            </a:r>
            <a:r>
              <a:rPr lang="en-US" dirty="0"/>
              <a:t> (LEARS) has been the primary subset and </a:t>
            </a:r>
            <a:r>
              <a:rPr lang="en-US" dirty="0" err="1"/>
              <a:t>regrid</a:t>
            </a:r>
            <a:r>
              <a:rPr lang="en-US" dirty="0"/>
              <a:t> tool used for Earth Satellite Data for years. It is one of the most popular HTTP services at the center in terms of number of files and volume of data moved. This tool provides the ability to subset spatially, temporally, vertically and by variable, and </a:t>
            </a:r>
            <a:r>
              <a:rPr lang="en-US" dirty="0" err="1"/>
              <a:t>regrid</a:t>
            </a:r>
            <a:r>
              <a:rPr lang="en-US" dirty="0"/>
              <a:t> based on a variety of different interpolations and resolutions. These processes are executed using CDO as a backend.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Though working, the LEARS tool is still limited in some functionality and is far from optimized. Thus, this project aims to see if we can develop a new, more optimal </a:t>
            </a:r>
            <a:r>
              <a:rPr lang="en-US" dirty="0" err="1"/>
              <a:t>subsetter</a:t>
            </a:r>
            <a:r>
              <a:rPr lang="en-US" dirty="0"/>
              <a:t> and </a:t>
            </a:r>
            <a:r>
              <a:rPr lang="en-US" dirty="0" err="1"/>
              <a:t>regridder</a:t>
            </a:r>
            <a:r>
              <a:rPr lang="en-US" dirty="0"/>
              <a:t>.</a:t>
            </a:r>
          </a:p>
        </p:txBody>
      </p:sp>
      <p:sp>
        <p:nvSpPr>
          <p:cNvPr id="4" name="Slide Number Placeholder 3"/>
          <p:cNvSpPr>
            <a:spLocks noGrp="1"/>
          </p:cNvSpPr>
          <p:nvPr>
            <p:ph type="sldNum" sz="quarter" idx="5"/>
          </p:nvPr>
        </p:nvSpPr>
        <p:spPr/>
        <p:txBody>
          <a:bodyPr/>
          <a:lstStyle/>
          <a:p>
            <a:fld id="{50CAB94B-66C3-674F-9332-DC9D715DE021}" type="slidenum">
              <a:rPr lang="en-US" smtClean="0"/>
              <a:t>2</a:t>
            </a:fld>
            <a:endParaRPr lang="en-US"/>
          </a:p>
        </p:txBody>
      </p:sp>
    </p:spTree>
    <p:extLst>
      <p:ext uri="{BB962C8B-B14F-4D97-AF65-F5344CB8AC3E}">
        <p14:creationId xmlns:p14="http://schemas.microsoft.com/office/powerpoint/2010/main" val="306367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So, we know that the LEARS tool can subset and </a:t>
            </a:r>
            <a:r>
              <a:rPr lang="en-US" sz="1200" b="0" kern="1200" dirty="0" err="1">
                <a:solidFill>
                  <a:schemeClr val="tx1"/>
                </a:solidFill>
                <a:effectLst/>
                <a:latin typeface="+mn-lt"/>
                <a:ea typeface="+mn-ea"/>
                <a:cs typeface="+mn-cs"/>
              </a:rPr>
              <a:t>regrid</a:t>
            </a:r>
            <a:r>
              <a:rPr lang="en-US" sz="1200" b="0" kern="1200" dirty="0">
                <a:solidFill>
                  <a:schemeClr val="tx1"/>
                </a:solidFill>
                <a:effectLst/>
                <a:latin typeface="+mn-lt"/>
                <a:ea typeface="+mn-ea"/>
                <a:cs typeface="+mn-cs"/>
              </a:rPr>
              <a:t> data, but what does that MEAN? </a:t>
            </a:r>
          </a:p>
          <a:p>
            <a:r>
              <a:rPr lang="en-US" sz="1200" b="1" kern="1200" dirty="0">
                <a:solidFill>
                  <a:schemeClr val="tx1"/>
                </a:solidFill>
                <a:effectLst/>
                <a:latin typeface="+mn-lt"/>
                <a:ea typeface="+mn-ea"/>
                <a:cs typeface="+mn-cs"/>
              </a:rPr>
              <a:t>**</a:t>
            </a:r>
            <a:r>
              <a:rPr lang="en-US" sz="1200" b="1" kern="1200" dirty="0" err="1">
                <a:solidFill>
                  <a:schemeClr val="tx1"/>
                </a:solidFill>
                <a:effectLst/>
                <a:latin typeface="+mn-lt"/>
                <a:ea typeface="+mn-ea"/>
                <a:cs typeface="+mn-cs"/>
              </a:rPr>
              <a:t>Subsetting</a:t>
            </a:r>
            <a:r>
              <a:rPr lang="en-US" sz="1200" b="1" kern="1200" dirty="0">
                <a:solidFill>
                  <a:schemeClr val="tx1"/>
                </a:solidFill>
                <a:effectLst/>
                <a:latin typeface="+mn-lt"/>
                <a:ea typeface="+mn-ea"/>
                <a:cs typeface="+mn-cs"/>
              </a:rPr>
              <a:t>**</a:t>
            </a:r>
            <a:r>
              <a:rPr lang="en-US" sz="1200" b="0" kern="1200" dirty="0">
                <a:solidFill>
                  <a:schemeClr val="tx1"/>
                </a:solidFill>
                <a:effectLst/>
                <a:latin typeface="+mn-lt"/>
                <a:ea typeface="+mn-ea"/>
                <a:cs typeface="+mn-cs"/>
              </a:rPr>
              <a:t> is the process of retrieving just the parts of large files which are of interest for a specific purpose. The main purpose of </a:t>
            </a:r>
            <a:r>
              <a:rPr lang="en-US" sz="1200" b="0" kern="1200" dirty="0" err="1">
                <a:solidFill>
                  <a:schemeClr val="tx1"/>
                </a:solidFill>
                <a:effectLst/>
                <a:latin typeface="+mn-lt"/>
                <a:ea typeface="+mn-ea"/>
                <a:cs typeface="+mn-cs"/>
              </a:rPr>
              <a:t>subsetting</a:t>
            </a:r>
            <a:r>
              <a:rPr lang="en-US" sz="1200" b="0" kern="1200" dirty="0">
                <a:solidFill>
                  <a:schemeClr val="tx1"/>
                </a:solidFill>
                <a:effectLst/>
                <a:latin typeface="+mn-lt"/>
                <a:ea typeface="+mn-ea"/>
                <a:cs typeface="+mn-cs"/>
              </a:rPr>
              <a:t> is to save bandwidth on the network and storage space on the client computer.</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There are many reasons to subset data, including</a:t>
            </a:r>
          </a:p>
          <a:p>
            <a:r>
              <a:rPr lang="en-US" sz="1200" b="0" kern="1200" dirty="0">
                <a:solidFill>
                  <a:schemeClr val="tx1"/>
                </a:solidFill>
                <a:effectLst/>
                <a:latin typeface="+mn-lt"/>
                <a:ea typeface="+mn-ea"/>
                <a:cs typeface="+mn-cs"/>
              </a:rPr>
              <a:t>* restrict or divide the time range</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select cross sections of data</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exclude particular observations</a:t>
            </a:r>
          </a:p>
          <a:p>
            <a:pPr marL="171450" indent="-171450">
              <a:buFont typeface="Arial" panose="020B0604020202020204" pitchFamily="34" charset="0"/>
              <a:buChar cha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a:solidFill>
                  <a:schemeClr val="tx1"/>
                </a:solidFill>
                <a:effectLst/>
                <a:latin typeface="+mn-lt"/>
                <a:ea typeface="+mn-ea"/>
                <a:cs typeface="+mn-cs"/>
              </a:rPr>
              <a:t>Spatial </a:t>
            </a:r>
            <a:r>
              <a:rPr lang="en-US" sz="1200" b="0" kern="1200" dirty="0" err="1">
                <a:solidFill>
                  <a:schemeClr val="tx1"/>
                </a:solidFill>
                <a:effectLst/>
                <a:latin typeface="+mn-lt"/>
                <a:ea typeface="+mn-ea"/>
                <a:cs typeface="+mn-cs"/>
              </a:rPr>
              <a:t>subsetting</a:t>
            </a:r>
            <a:r>
              <a:rPr lang="en-US" sz="1200" b="0" kern="1200" dirty="0">
                <a:solidFill>
                  <a:schemeClr val="tx1"/>
                </a:solidFill>
                <a:effectLst/>
                <a:latin typeface="+mn-lt"/>
                <a:ea typeface="+mn-ea"/>
                <a:cs typeface="+mn-cs"/>
              </a:rPr>
              <a:t> is the easiest one to visualize , so here you can see an example of spatial </a:t>
            </a:r>
            <a:r>
              <a:rPr lang="en-US" sz="1200" b="0" kern="1200" dirty="0" err="1">
                <a:solidFill>
                  <a:schemeClr val="tx1"/>
                </a:solidFill>
                <a:effectLst/>
                <a:latin typeface="+mn-lt"/>
                <a:ea typeface="+mn-ea"/>
                <a:cs typeface="+mn-cs"/>
              </a:rPr>
              <a:t>subsetting</a:t>
            </a:r>
            <a:r>
              <a:rPr lang="en-US" sz="1200" b="0" kern="1200" dirty="0">
                <a:solidFill>
                  <a:schemeClr val="tx1"/>
                </a:solidFill>
                <a:effectLst/>
                <a:latin typeface="+mn-lt"/>
                <a:ea typeface="+mn-ea"/>
                <a:cs typeface="+mn-cs"/>
              </a:rPr>
              <a:t> from the coordinates -175, -30 longitude, -10, 70 latitude. </a:t>
            </a:r>
            <a:r>
              <a:rPr lang="en-US" sz="1200" b="0" kern="1200" dirty="0" err="1">
                <a:solidFill>
                  <a:schemeClr val="tx1"/>
                </a:solidFill>
                <a:effectLst/>
                <a:latin typeface="+mn-lt"/>
                <a:ea typeface="+mn-ea"/>
                <a:cs typeface="+mn-cs"/>
              </a:rPr>
              <a:t>Subsetting</a:t>
            </a:r>
            <a:r>
              <a:rPr lang="en-US" sz="1200" b="0" kern="1200" dirty="0">
                <a:solidFill>
                  <a:schemeClr val="tx1"/>
                </a:solidFill>
                <a:effectLst/>
                <a:latin typeface="+mn-lt"/>
                <a:ea typeface="+mn-ea"/>
                <a:cs typeface="+mn-cs"/>
              </a:rPr>
              <a:t> the data thusly increases the ease of observation for that area of interest, by excluding any irrelevant surrounding data. </a:t>
            </a:r>
            <a:endParaRPr lang="en-US" dirty="0"/>
          </a:p>
        </p:txBody>
      </p:sp>
      <p:sp>
        <p:nvSpPr>
          <p:cNvPr id="4" name="Slide Number Placeholder 3"/>
          <p:cNvSpPr>
            <a:spLocks noGrp="1"/>
          </p:cNvSpPr>
          <p:nvPr>
            <p:ph type="sldNum" sz="quarter" idx="5"/>
          </p:nvPr>
        </p:nvSpPr>
        <p:spPr/>
        <p:txBody>
          <a:bodyPr/>
          <a:lstStyle/>
          <a:p>
            <a:fld id="{50CAB94B-66C3-674F-9332-DC9D715DE021}" type="slidenum">
              <a:rPr lang="en-US" smtClean="0"/>
              <a:t>3</a:t>
            </a:fld>
            <a:endParaRPr lang="en-US"/>
          </a:p>
        </p:txBody>
      </p:sp>
    </p:spTree>
    <p:extLst>
      <p:ext uri="{BB962C8B-B14F-4D97-AF65-F5344CB8AC3E}">
        <p14:creationId xmlns:p14="http://schemas.microsoft.com/office/powerpoint/2010/main" val="1852364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dirty="0" err="1"/>
              <a:t>Regridding</a:t>
            </a:r>
            <a:r>
              <a:rPr lang="en-US" sz="1200" b="1" dirty="0"/>
              <a:t>, on the other hand, </a:t>
            </a:r>
            <a:r>
              <a:rPr lang="en-US" sz="1200" dirty="0"/>
              <a:t>is the process of interpolating from one grid resolution to a different grid resolution. </a:t>
            </a:r>
          </a:p>
          <a:p>
            <a:pPr marL="0" indent="0">
              <a:buNone/>
            </a:pPr>
            <a:r>
              <a:rPr lang="en-US" sz="1200" dirty="0"/>
              <a:t>This can be done in many different ways, depending on a chosen interpolation method and grid resolution. </a:t>
            </a:r>
          </a:p>
          <a:p>
            <a:pPr marL="0" indent="0">
              <a:buNone/>
            </a:pPr>
            <a:br>
              <a:rPr lang="en-US" sz="1200" dirty="0"/>
            </a:br>
            <a:r>
              <a:rPr lang="en-US" sz="1200" dirty="0"/>
              <a:t>Interpolations refer to the method of </a:t>
            </a:r>
            <a:r>
              <a:rPr lang="en-US" sz="1200" dirty="0" err="1"/>
              <a:t>regridding</a:t>
            </a:r>
            <a:r>
              <a:rPr lang="en-US" sz="1200" dirty="0"/>
              <a:t>, which has to do with how points in the source grid contribute to points in the destination grid</a:t>
            </a:r>
            <a:r>
              <a:rPr lang="en-US" dirty="0"/>
              <a:t>.</a:t>
            </a:r>
            <a:r>
              <a:rPr lang="en-US" sz="1200" dirty="0"/>
              <a:t> </a:t>
            </a:r>
          </a:p>
          <a:p>
            <a:pPr marL="0" indent="0">
              <a:buNone/>
            </a:pPr>
            <a:r>
              <a:rPr lang="en-US" sz="1200" dirty="0">
                <a:highlight>
                  <a:srgbClr val="FFFF00"/>
                </a:highlight>
              </a:rPr>
              <a:t>Resolution refers to the destination grid size or degree.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This shows an example of bilinear </a:t>
            </a:r>
            <a:r>
              <a:rPr lang="en-US" dirty="0" err="1">
                <a:highlight>
                  <a:srgbClr val="FFFF00"/>
                </a:highlight>
              </a:rPr>
              <a:t>regridding</a:t>
            </a:r>
            <a:r>
              <a:rPr lang="en-US" dirty="0">
                <a:highlight>
                  <a:srgbClr val="FFFF00"/>
                </a:highlight>
              </a:rPr>
              <a:t>. On the left is the original grid, showing North America. Its grid resolution is </a:t>
            </a:r>
            <a:r>
              <a:rPr lang="en-US" sz="1200" b="0" i="0" kern="1200" dirty="0">
                <a:solidFill>
                  <a:schemeClr val="tx1"/>
                </a:solidFill>
                <a:effectLst/>
                <a:highlight>
                  <a:srgbClr val="FFFF00"/>
                </a:highlight>
                <a:latin typeface="+mn-lt"/>
                <a:ea typeface="+mn-ea"/>
                <a:cs typeface="+mn-cs"/>
              </a:rPr>
              <a:t> </a:t>
            </a:r>
            <a:r>
              <a:rPr lang="en-US" sz="1200" b="0" i="0" u="none" strike="noStrike" kern="1200" dirty="0">
                <a:solidFill>
                  <a:schemeClr val="tx1"/>
                </a:solidFill>
                <a:effectLst/>
                <a:highlight>
                  <a:srgbClr val="FFFF00"/>
                </a:highlight>
                <a:latin typeface="+mn-lt"/>
                <a:ea typeface="+mn-ea"/>
                <a:cs typeface="+mn-cs"/>
              </a:rPr>
              <a:t>1.0∘×1.5∘., meaning that the </a:t>
            </a:r>
            <a:r>
              <a:rPr lang="en-US" sz="1200" b="0" i="0" u="none" strike="noStrike" kern="1200" dirty="0" err="1">
                <a:solidFill>
                  <a:schemeClr val="tx1"/>
                </a:solidFill>
                <a:effectLst/>
                <a:highlight>
                  <a:srgbClr val="FFFF00"/>
                </a:highlight>
                <a:latin typeface="+mn-lt"/>
                <a:ea typeface="+mn-ea"/>
                <a:cs typeface="+mn-cs"/>
              </a:rPr>
              <a:t>lat</a:t>
            </a:r>
            <a:r>
              <a:rPr lang="en-US" sz="1200" b="0" i="0" u="none" strike="noStrike" kern="1200" dirty="0">
                <a:solidFill>
                  <a:schemeClr val="tx1"/>
                </a:solidFill>
                <a:effectLst/>
                <a:highlight>
                  <a:srgbClr val="FFFF00"/>
                </a:highlight>
                <a:latin typeface="+mn-lt"/>
                <a:ea typeface="+mn-ea"/>
                <a:cs typeface="+mn-cs"/>
              </a:rPr>
              <a:t>/</a:t>
            </a:r>
            <a:r>
              <a:rPr lang="en-US" sz="1200" b="0" i="0" u="none" strike="noStrike" kern="1200" dirty="0" err="1">
                <a:solidFill>
                  <a:schemeClr val="tx1"/>
                </a:solidFill>
                <a:effectLst/>
                <a:highlight>
                  <a:srgbClr val="FFFF00"/>
                </a:highlight>
                <a:latin typeface="+mn-lt"/>
                <a:ea typeface="+mn-ea"/>
                <a:cs typeface="+mn-cs"/>
              </a:rPr>
              <a:t>lon</a:t>
            </a:r>
            <a:r>
              <a:rPr lang="en-US" sz="1200" b="0" i="0" u="none" strike="noStrike" kern="1200" dirty="0">
                <a:solidFill>
                  <a:schemeClr val="tx1"/>
                </a:solidFill>
                <a:effectLst/>
                <a:highlight>
                  <a:srgbClr val="FFFF00"/>
                </a:highlight>
                <a:latin typeface="+mn-lt"/>
                <a:ea typeface="+mn-ea"/>
                <a:cs typeface="+mn-cs"/>
              </a:rPr>
              <a:t> data values occur at every 1x1.5 degree </a:t>
            </a:r>
            <a:r>
              <a:rPr lang="en-US" sz="1200" b="0" i="0" u="none" strike="noStrike" kern="1200" dirty="0" err="1">
                <a:solidFill>
                  <a:schemeClr val="tx1"/>
                </a:solidFill>
                <a:effectLst/>
                <a:highlight>
                  <a:srgbClr val="FFFF00"/>
                </a:highlight>
                <a:latin typeface="+mn-lt"/>
                <a:ea typeface="+mn-ea"/>
                <a:cs typeface="+mn-cs"/>
              </a:rPr>
              <a:t>gridpoint</a:t>
            </a:r>
            <a:r>
              <a:rPr lang="en-US" sz="1200" b="0" i="0" u="none" strike="noStrike" kern="1200" dirty="0">
                <a:solidFill>
                  <a:schemeClr val="tx1"/>
                </a:solidFill>
                <a:effectLst/>
                <a:highlight>
                  <a:srgbClr val="FFFF00"/>
                </a:highlight>
                <a:latin typeface="+mn-lt"/>
                <a:ea typeface="+mn-ea"/>
                <a:cs typeface="+mn-cs"/>
              </a:rPr>
              <a:t>.</a:t>
            </a:r>
            <a:endParaRPr lang="en-US" dirty="0">
              <a:highlight>
                <a:srgbClr val="FFFF00"/>
              </a:highlight>
            </a:endParaRPr>
          </a:p>
          <a:p>
            <a:endParaRPr lang="en-US" dirty="0">
              <a:highlight>
                <a:srgbClr val="FFFF00"/>
              </a:highlight>
            </a:endParaRPr>
          </a:p>
          <a:p>
            <a:r>
              <a:rPr lang="en-US" dirty="0">
                <a:highlight>
                  <a:srgbClr val="FFFF00"/>
                </a:highlight>
              </a:rPr>
              <a:t>On the right shows the same grid after </a:t>
            </a:r>
            <a:r>
              <a:rPr lang="en-US" dirty="0" err="1">
                <a:highlight>
                  <a:srgbClr val="FFFF00"/>
                </a:highlight>
              </a:rPr>
              <a:t>regridding</a:t>
            </a:r>
            <a:r>
              <a:rPr lang="en-US" dirty="0">
                <a:highlight>
                  <a:srgbClr val="FFFF00"/>
                </a:highlight>
              </a:rPr>
              <a:t>. </a:t>
            </a:r>
            <a:r>
              <a:rPr lang="en-US" sz="1200" kern="1200" dirty="0">
                <a:solidFill>
                  <a:schemeClr val="tx1"/>
                </a:solidFill>
                <a:effectLst/>
                <a:highlight>
                  <a:srgbClr val="FFFF00"/>
                </a:highlight>
                <a:latin typeface="+mn-lt"/>
                <a:ea typeface="+mn-ea"/>
                <a:cs typeface="+mn-cs"/>
              </a:rPr>
              <a:t>The resolution for the output grid was defined as </a:t>
            </a:r>
            <a:r>
              <a:rPr lang="en-US" sz="1200" b="0" i="0" u="none" strike="noStrike" kern="1200" dirty="0">
                <a:solidFill>
                  <a:schemeClr val="tx1"/>
                </a:solidFill>
                <a:effectLst/>
                <a:highlight>
                  <a:srgbClr val="FFFF00"/>
                </a:highlight>
                <a:latin typeface="+mn-lt"/>
                <a:ea typeface="+mn-ea"/>
                <a:cs typeface="+mn-cs"/>
              </a:rPr>
              <a:t>5∘×5∘. </a:t>
            </a:r>
            <a:r>
              <a:rPr lang="en-US" sz="1200" b="0" i="0" u="none" strike="noStrike" kern="1200" dirty="0">
                <a:solidFill>
                  <a:schemeClr val="tx1"/>
                </a:solidFill>
                <a:effectLst/>
                <a:latin typeface="+mn-lt"/>
                <a:ea typeface="+mn-ea"/>
                <a:cs typeface="+mn-cs"/>
              </a:rPr>
              <a:t>Since the resolution of the output grid is larger than that of the input grid, it means that there will be fewer data values on the output grid than on the input grid. Now, datapoints occur at every 5 degree </a:t>
            </a:r>
            <a:r>
              <a:rPr lang="en-US" sz="1200" b="0" i="0" u="none" strike="noStrike" kern="1200" dirty="0" err="1">
                <a:solidFill>
                  <a:schemeClr val="tx1"/>
                </a:solidFill>
                <a:effectLst/>
                <a:latin typeface="+mn-lt"/>
                <a:ea typeface="+mn-ea"/>
                <a:cs typeface="+mn-cs"/>
              </a:rPr>
              <a:t>gridpoint</a:t>
            </a:r>
            <a:r>
              <a:rPr lang="en-US" sz="1200" b="0" i="0" u="none" strike="noStrike" kern="1200" dirty="0">
                <a:solidFill>
                  <a:schemeClr val="tx1"/>
                </a:solidFill>
                <a:effectLst/>
                <a:latin typeface="+mn-lt"/>
                <a:ea typeface="+mn-ea"/>
                <a:cs typeface="+mn-cs"/>
              </a:rPr>
              <a:t>. </a:t>
            </a:r>
            <a:endParaRPr lang="en-US" dirty="0"/>
          </a:p>
          <a:p>
            <a:endParaRPr lang="en-US" dirty="0"/>
          </a:p>
          <a:p>
            <a:r>
              <a:rPr lang="en-US" dirty="0"/>
              <a:t>Note that the input grid appears a lot more detailed than the output grid. Again, this is because the output grid was </a:t>
            </a:r>
            <a:r>
              <a:rPr lang="en-US" dirty="0" err="1"/>
              <a:t>upsampled</a:t>
            </a:r>
            <a:r>
              <a:rPr lang="en-US" dirty="0"/>
              <a:t> to a larger resolution, and thus plots data values less frequently. </a:t>
            </a:r>
          </a:p>
        </p:txBody>
      </p:sp>
      <p:sp>
        <p:nvSpPr>
          <p:cNvPr id="4" name="Slide Number Placeholder 3"/>
          <p:cNvSpPr>
            <a:spLocks noGrp="1"/>
          </p:cNvSpPr>
          <p:nvPr>
            <p:ph type="sldNum" sz="quarter" idx="5"/>
          </p:nvPr>
        </p:nvSpPr>
        <p:spPr/>
        <p:txBody>
          <a:bodyPr/>
          <a:lstStyle/>
          <a:p>
            <a:fld id="{50CAB94B-66C3-674F-9332-DC9D715DE021}" type="slidenum">
              <a:rPr lang="en-US" smtClean="0"/>
              <a:t>4</a:t>
            </a:fld>
            <a:endParaRPr lang="en-US"/>
          </a:p>
        </p:txBody>
      </p:sp>
    </p:spTree>
    <p:extLst>
      <p:ext uri="{BB962C8B-B14F-4D97-AF65-F5344CB8AC3E}">
        <p14:creationId xmlns:p14="http://schemas.microsoft.com/office/powerpoint/2010/main" val="825095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on to our tool. </a:t>
            </a:r>
            <a:r>
              <a:rPr lang="en-US" sz="1200" dirty="0"/>
              <a:t>The tool that has been developed over the course of this project has been named GRASS (the GESDISC </a:t>
            </a:r>
            <a:r>
              <a:rPr lang="en-US" sz="1200" dirty="0" err="1"/>
              <a:t>Regridding</a:t>
            </a:r>
            <a:r>
              <a:rPr lang="en-US" sz="1200" dirty="0"/>
              <a:t> and </a:t>
            </a:r>
            <a:r>
              <a:rPr lang="en-US" sz="1200" dirty="0" err="1"/>
              <a:t>Subsetting</a:t>
            </a:r>
            <a:r>
              <a:rPr lang="en-US" sz="1200" dirty="0"/>
              <a:t> System). </a:t>
            </a:r>
            <a:endParaRPr lang="en-US" dirty="0"/>
          </a:p>
          <a:p>
            <a:endParaRPr lang="en-US" dirty="0"/>
          </a:p>
          <a:p>
            <a:pPr marL="0" marR="0" lvl="0" indent="0" algn="l" defTabSz="914400" rtl="0" eaLnBrk="1" fontAlgn="auto" latinLnBrk="0" hangingPunct="1">
              <a:lnSpc>
                <a:spcPct val="170000"/>
              </a:lnSpc>
              <a:spcBef>
                <a:spcPts val="0"/>
              </a:spcBef>
              <a:spcAft>
                <a:spcPts val="0"/>
              </a:spcAft>
              <a:buClrTx/>
              <a:buSzTx/>
              <a:buFontTx/>
              <a:buNone/>
              <a:tabLst/>
              <a:defRPr/>
            </a:pPr>
            <a:r>
              <a:rPr lang="en-US" sz="1200" dirty="0" err="1"/>
              <a:t>GRaSS</a:t>
            </a:r>
            <a:r>
              <a:rPr lang="en-US" sz="1200" dirty="0"/>
              <a:t> was developed using the </a:t>
            </a:r>
            <a:r>
              <a:rPr lang="en-US" sz="1200" dirty="0" err="1"/>
              <a:t>Xarray</a:t>
            </a:r>
            <a:r>
              <a:rPr lang="en-US" sz="1200" dirty="0"/>
              <a:t> and </a:t>
            </a:r>
            <a:r>
              <a:rPr lang="en-US" sz="1200" dirty="0" err="1"/>
              <a:t>xESMF</a:t>
            </a:r>
            <a:r>
              <a:rPr lang="en-US" sz="1200" dirty="0"/>
              <a:t> python packages, and using data from the GES DISC website for testing purposes. </a:t>
            </a:r>
          </a:p>
          <a:p>
            <a:pPr marL="0" indent="0">
              <a:lnSpc>
                <a:spcPct val="170000"/>
              </a:lnSpc>
              <a:buNone/>
            </a:pPr>
            <a:endParaRPr lang="en-US" sz="1200" dirty="0"/>
          </a:p>
          <a:p>
            <a:pPr marL="0" indent="0">
              <a:lnSpc>
                <a:spcPct val="170000"/>
              </a:lnSpc>
              <a:buNone/>
            </a:pPr>
            <a:r>
              <a:rPr lang="en-US" sz="1200" dirty="0"/>
              <a:t>The aim of this research has been to prove that GRASS produces identical output to LEARS on all </a:t>
            </a:r>
            <a:r>
              <a:rPr lang="en-US" sz="1200" dirty="0" err="1"/>
              <a:t>subsetting</a:t>
            </a:r>
            <a:r>
              <a:rPr lang="en-US" sz="1200" dirty="0"/>
              <a:t> and </a:t>
            </a:r>
            <a:r>
              <a:rPr lang="en-US" sz="1200" dirty="0" err="1"/>
              <a:t>regridding</a:t>
            </a:r>
            <a:r>
              <a:rPr lang="en-US" sz="1200" dirty="0"/>
              <a:t> processes. Once it does, we wish to prove that GRASS is superior; Whether it be in terms of functionality, efficiency, or customizability. </a:t>
            </a:r>
          </a:p>
          <a:p>
            <a:endParaRPr lang="en-US" dirty="0"/>
          </a:p>
        </p:txBody>
      </p:sp>
      <p:sp>
        <p:nvSpPr>
          <p:cNvPr id="4" name="Slide Number Placeholder 3"/>
          <p:cNvSpPr>
            <a:spLocks noGrp="1"/>
          </p:cNvSpPr>
          <p:nvPr>
            <p:ph type="sldNum" sz="quarter" idx="5"/>
          </p:nvPr>
        </p:nvSpPr>
        <p:spPr/>
        <p:txBody>
          <a:bodyPr/>
          <a:lstStyle/>
          <a:p>
            <a:fld id="{50CAB94B-66C3-674F-9332-DC9D715DE021}" type="slidenum">
              <a:rPr lang="en-US" smtClean="0"/>
              <a:t>5</a:t>
            </a:fld>
            <a:endParaRPr lang="en-US"/>
          </a:p>
        </p:txBody>
      </p:sp>
    </p:spTree>
    <p:extLst>
      <p:ext uri="{BB962C8B-B14F-4D97-AF65-F5344CB8AC3E}">
        <p14:creationId xmlns:p14="http://schemas.microsoft.com/office/powerpoint/2010/main" val="1260288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mentioned, the primary package used for GRASS’s development is </a:t>
            </a:r>
            <a:r>
              <a:rPr lang="en-US" sz="1200" b="0" i="0" kern="1200" dirty="0" err="1">
                <a:solidFill>
                  <a:schemeClr val="tx1"/>
                </a:solidFill>
                <a:effectLst/>
                <a:latin typeface="+mn-lt"/>
                <a:ea typeface="+mn-ea"/>
                <a:cs typeface="+mn-cs"/>
              </a:rPr>
              <a:t>xarray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Xarray</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a python package for working with labeled multi-dimensional</a:t>
            </a:r>
            <a:r>
              <a:rPr lang="en-US" sz="1200" b="0" i="0" kern="1200" dirty="0">
                <a:solidFill>
                  <a:schemeClr val="tx1"/>
                </a:solidFill>
                <a:effectLst/>
                <a:latin typeface="+mn-lt"/>
                <a:ea typeface="+mn-ea"/>
                <a:cs typeface="+mn-cs"/>
              </a:rPr>
              <a:t> arrays, and includes functions for advanced analytics and visualization. </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When compared to other data processing and </a:t>
            </a:r>
            <a:r>
              <a:rPr lang="en-US" sz="1200" dirty="0" err="1"/>
              <a:t>subsetting</a:t>
            </a:r>
            <a:r>
              <a:rPr lang="en-US" sz="1200" dirty="0"/>
              <a:t> tools, </a:t>
            </a:r>
            <a:r>
              <a:rPr lang="en-US" sz="1200" dirty="0" err="1"/>
              <a:t>xarray</a:t>
            </a:r>
            <a:r>
              <a:rPr lang="en-US" sz="1200" dirty="0"/>
              <a:t> displayed far more functionality and customizability, and is currently one of the fastest and most efficient tools available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Additionally, </a:t>
            </a:r>
            <a:r>
              <a:rPr lang="en-US" sz="1200" dirty="0" err="1"/>
              <a:t>xarray</a:t>
            </a:r>
            <a:r>
              <a:rPr lang="en-US" sz="1200" dirty="0"/>
              <a:t> datasets are comparable with </a:t>
            </a:r>
            <a:r>
              <a:rPr lang="en-US" sz="1200" dirty="0" err="1"/>
              <a:t>xESMF</a:t>
            </a:r>
            <a:r>
              <a:rPr lang="en-US" sz="1200" dirty="0"/>
              <a:t>, a fast, easy </a:t>
            </a:r>
            <a:r>
              <a:rPr lang="en-US" sz="1200" dirty="0" err="1"/>
              <a:t>regridding</a:t>
            </a:r>
            <a:r>
              <a:rPr lang="en-US" sz="1200" dirty="0"/>
              <a:t> package that uses ESMF as backend, with bilinear, conservative, nearest neighbor and patch interpolations supported. </a:t>
            </a:r>
            <a:r>
              <a:rPr lang="en-US" sz="1200" dirty="0" err="1"/>
              <a:t>Xarray</a:t>
            </a:r>
            <a:r>
              <a:rPr lang="en-US" sz="1200" dirty="0"/>
              <a:t> and </a:t>
            </a:r>
            <a:r>
              <a:rPr lang="en-US" sz="1200" dirty="0" err="1"/>
              <a:t>xESMF</a:t>
            </a:r>
            <a:r>
              <a:rPr lang="en-US" sz="1200" dirty="0"/>
              <a:t> are both also able to process a variety of different data sets and formats, meaning GRASS will not be limited to only processing MERRA Earth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These are the two primary tools that will be used by GRASS to process datasets, analyze metadata, and perform </a:t>
            </a:r>
            <a:r>
              <a:rPr lang="en-US" sz="1200" dirty="0" err="1"/>
              <a:t>subsetting</a:t>
            </a:r>
            <a:r>
              <a:rPr lang="en-US" sz="1200" dirty="0"/>
              <a:t> and </a:t>
            </a:r>
            <a:r>
              <a:rPr lang="en-US" sz="1200" dirty="0" err="1"/>
              <a:t>regridding</a:t>
            </a:r>
            <a:r>
              <a:rPr lang="en-US" sz="1200" dirty="0"/>
              <a:t>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50CAB94B-66C3-674F-9332-DC9D715DE021}" type="slidenum">
              <a:rPr lang="en-US" smtClean="0"/>
              <a:t>6</a:t>
            </a:fld>
            <a:endParaRPr lang="en-US"/>
          </a:p>
        </p:txBody>
      </p:sp>
    </p:spTree>
    <p:extLst>
      <p:ext uri="{BB962C8B-B14F-4D97-AF65-F5344CB8AC3E}">
        <p14:creationId xmlns:p14="http://schemas.microsoft.com/office/powerpoint/2010/main" val="2684425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GRASS takes input in the form of a json file passed as a sole parameter. Said json file contains the following information: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As shown in the json input file above, the "</a:t>
            </a:r>
            <a:r>
              <a:rPr lang="en-US" sz="1200" b="0" kern="1200" dirty="0" err="1">
                <a:solidFill>
                  <a:schemeClr val="tx1"/>
                </a:solidFill>
                <a:effectLst/>
                <a:latin typeface="+mn-lt"/>
                <a:ea typeface="+mn-ea"/>
                <a:cs typeface="+mn-cs"/>
              </a:rPr>
              <a:t>in_dir</a:t>
            </a:r>
            <a:r>
              <a:rPr lang="en-US" sz="1200" b="0" kern="1200" dirty="0">
                <a:solidFill>
                  <a:schemeClr val="tx1"/>
                </a:solidFill>
                <a:effectLst/>
                <a:latin typeface="+mn-lt"/>
                <a:ea typeface="+mn-ea"/>
                <a:cs typeface="+mn-cs"/>
              </a:rPr>
              <a:t>" is where the user should supply the path to the </a:t>
            </a:r>
            <a:r>
              <a:rPr lang="en-US" sz="1200" b="0" kern="1200" dirty="0" err="1">
                <a:solidFill>
                  <a:schemeClr val="tx1"/>
                </a:solidFill>
                <a:effectLst/>
                <a:latin typeface="+mn-lt"/>
                <a:ea typeface="+mn-ea"/>
                <a:cs typeface="+mn-cs"/>
              </a:rPr>
              <a:t>netcdf</a:t>
            </a:r>
            <a:r>
              <a:rPr lang="en-US" sz="1200" b="0" kern="1200" dirty="0">
                <a:solidFill>
                  <a:schemeClr val="tx1"/>
                </a:solidFill>
                <a:effectLst/>
                <a:latin typeface="+mn-lt"/>
                <a:ea typeface="+mn-ea"/>
                <a:cs typeface="+mn-cs"/>
              </a:rPr>
              <a:t> file(s) for processing. If the "</a:t>
            </a:r>
            <a:r>
              <a:rPr lang="en-US" sz="1200" b="0" kern="1200" dirty="0" err="1">
                <a:solidFill>
                  <a:schemeClr val="tx1"/>
                </a:solidFill>
                <a:effectLst/>
                <a:latin typeface="+mn-lt"/>
                <a:ea typeface="+mn-ea"/>
                <a:cs typeface="+mn-cs"/>
              </a:rPr>
              <a:t>in_dir</a:t>
            </a:r>
            <a:r>
              <a:rPr lang="en-US" sz="1200" b="0" kern="1200" dirty="0">
                <a:solidFill>
                  <a:schemeClr val="tx1"/>
                </a:solidFill>
                <a:effectLst/>
                <a:latin typeface="+mn-lt"/>
                <a:ea typeface="+mn-ea"/>
                <a:cs typeface="+mn-cs"/>
              </a:rPr>
              <a:t>" field is a directory path rather than a file path, the script runs the following processes on each .nc4 file in the directory. Otherwise, it simply performs the operation on the one input file. </a:t>
            </a:r>
            <a:r>
              <a:rPr lang="en-US" sz="1200" b="0" kern="1200" dirty="0" err="1">
                <a:solidFill>
                  <a:schemeClr val="tx1"/>
                </a:solidFill>
                <a:effectLst/>
                <a:latin typeface="+mn-lt"/>
                <a:ea typeface="+mn-ea"/>
                <a:cs typeface="+mn-cs"/>
              </a:rPr>
              <a:t>Xarray</a:t>
            </a:r>
            <a:r>
              <a:rPr lang="en-US" sz="1200" b="0" kern="1200" dirty="0">
                <a:solidFill>
                  <a:schemeClr val="tx1"/>
                </a:solidFill>
                <a:effectLst/>
                <a:latin typeface="+mn-lt"/>
                <a:ea typeface="+mn-ea"/>
                <a:cs typeface="+mn-cs"/>
              </a:rPr>
              <a:t> also includes support for </a:t>
            </a:r>
            <a:r>
              <a:rPr lang="en-US" sz="1200" b="0" kern="1200" dirty="0" err="1">
                <a:solidFill>
                  <a:schemeClr val="tx1"/>
                </a:solidFill>
                <a:effectLst/>
                <a:latin typeface="+mn-lt"/>
                <a:ea typeface="+mn-ea"/>
                <a:cs typeface="+mn-cs"/>
              </a:rPr>
              <a:t>OPeNDAP</a:t>
            </a:r>
            <a:r>
              <a:rPr lang="en-US" sz="1200" b="0" kern="1200" dirty="0">
                <a:solidFill>
                  <a:schemeClr val="tx1"/>
                </a:solidFill>
                <a:effectLst/>
                <a:latin typeface="+mn-lt"/>
                <a:ea typeface="+mn-ea"/>
                <a:cs typeface="+mn-cs"/>
              </a:rPr>
              <a:t>  data, which lets us access datasets over HTTP. Thus, the "</a:t>
            </a:r>
            <a:r>
              <a:rPr lang="en-US" sz="1200" b="0" kern="1200" dirty="0" err="1">
                <a:solidFill>
                  <a:schemeClr val="tx1"/>
                </a:solidFill>
                <a:effectLst/>
                <a:latin typeface="+mn-lt"/>
                <a:ea typeface="+mn-ea"/>
                <a:cs typeface="+mn-cs"/>
              </a:rPr>
              <a:t>in_dir</a:t>
            </a:r>
            <a:r>
              <a:rPr lang="en-US" sz="1200" b="0" kern="1200" dirty="0">
                <a:solidFill>
                  <a:schemeClr val="tx1"/>
                </a:solidFill>
                <a:effectLst/>
                <a:latin typeface="+mn-lt"/>
                <a:ea typeface="+mn-ea"/>
                <a:cs typeface="+mn-cs"/>
              </a:rPr>
              <a:t>" field can also be a link to a remote dataset, which the code can open and process accordingly.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Next, the "debug" field can be set to True or False, based on whether the user would like the program to output diagnostic updates to the compiler.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the five fields reserved for </a:t>
            </a:r>
            <a:r>
              <a:rPr lang="en-US" sz="1200" b="0" kern="1200" dirty="0" err="1">
                <a:solidFill>
                  <a:schemeClr val="tx1"/>
                </a:solidFill>
                <a:effectLst/>
                <a:latin typeface="+mn-lt"/>
                <a:ea typeface="+mn-ea"/>
                <a:cs typeface="+mn-cs"/>
              </a:rPr>
              <a:t>subsetting</a:t>
            </a:r>
            <a:r>
              <a:rPr lang="en-US" sz="1200" b="0" kern="1200" dirty="0">
                <a:solidFill>
                  <a:schemeClr val="tx1"/>
                </a:solidFill>
                <a:effectLst/>
                <a:latin typeface="+mn-lt"/>
                <a:ea typeface="+mn-ea"/>
                <a:cs typeface="+mn-cs"/>
              </a:rPr>
              <a:t> and </a:t>
            </a:r>
            <a:r>
              <a:rPr lang="en-US" sz="1200" b="0" kern="1200" dirty="0" err="1">
                <a:solidFill>
                  <a:schemeClr val="tx1"/>
                </a:solidFill>
                <a:effectLst/>
                <a:latin typeface="+mn-lt"/>
                <a:ea typeface="+mn-ea"/>
                <a:cs typeface="+mn-cs"/>
              </a:rPr>
              <a:t>regridding</a:t>
            </a:r>
            <a:r>
              <a:rPr lang="en-US" sz="1200" b="0" kern="1200" dirty="0">
                <a:solidFill>
                  <a:schemeClr val="tx1"/>
                </a:solidFill>
                <a:effectLst/>
                <a:latin typeface="+mn-lt"/>
                <a:ea typeface="+mn-ea"/>
                <a:cs typeface="+mn-cs"/>
              </a:rPr>
              <a:t>, the program checks the values for each key. If a given key is not empty, a method is called to perform the </a:t>
            </a:r>
            <a:r>
              <a:rPr lang="en-US" sz="1200" b="0" kern="1200" dirty="0" err="1">
                <a:solidFill>
                  <a:schemeClr val="tx1"/>
                </a:solidFill>
                <a:effectLst/>
                <a:latin typeface="+mn-lt"/>
                <a:ea typeface="+mn-ea"/>
                <a:cs typeface="+mn-cs"/>
              </a:rPr>
              <a:t>subsetting</a:t>
            </a:r>
            <a:r>
              <a:rPr lang="en-US" sz="1200" b="0" kern="1200" dirty="0">
                <a:solidFill>
                  <a:schemeClr val="tx1"/>
                </a:solidFill>
                <a:effectLst/>
                <a:latin typeface="+mn-lt"/>
                <a:ea typeface="+mn-ea"/>
                <a:cs typeface="+mn-cs"/>
              </a:rPr>
              <a:t> or </a:t>
            </a:r>
            <a:r>
              <a:rPr lang="en-US" sz="1200" b="0" kern="1200" dirty="0" err="1">
                <a:solidFill>
                  <a:schemeClr val="tx1"/>
                </a:solidFill>
                <a:effectLst/>
                <a:latin typeface="+mn-lt"/>
                <a:ea typeface="+mn-ea"/>
                <a:cs typeface="+mn-cs"/>
              </a:rPr>
              <a:t>regridding</a:t>
            </a:r>
            <a:r>
              <a:rPr lang="en-US" sz="1200" b="0" kern="1200" dirty="0">
                <a:solidFill>
                  <a:schemeClr val="tx1"/>
                </a:solidFill>
                <a:effectLst/>
                <a:latin typeface="+mn-lt"/>
                <a:ea typeface="+mn-ea"/>
                <a:cs typeface="+mn-cs"/>
              </a:rPr>
              <a:t> operation that corresponds to the key title and value(s).  </a:t>
            </a:r>
          </a:p>
          <a:p>
            <a:br>
              <a:rPr lang="en-US" sz="1200" b="0" kern="1200" dirty="0">
                <a:solidFill>
                  <a:schemeClr val="tx1"/>
                </a:solidFill>
                <a:effectLst/>
                <a:latin typeface="+mn-lt"/>
                <a:ea typeface="+mn-ea"/>
                <a:cs typeface="+mn-cs"/>
              </a:rPr>
            </a:br>
            <a:r>
              <a:rPr lang="en-US" sz="1200" b="0" kern="1200" dirty="0" err="1">
                <a:solidFill>
                  <a:schemeClr val="tx1"/>
                </a:solidFill>
                <a:effectLst/>
                <a:latin typeface="+mn-lt"/>
                <a:ea typeface="+mn-ea"/>
                <a:cs typeface="+mn-cs"/>
              </a:rPr>
              <a:t>GRaSS</a:t>
            </a:r>
            <a:r>
              <a:rPr lang="en-US" sz="1200" b="0" kern="1200" dirty="0">
                <a:solidFill>
                  <a:schemeClr val="tx1"/>
                </a:solidFill>
                <a:effectLst/>
                <a:latin typeface="+mn-lt"/>
                <a:ea typeface="+mn-ea"/>
                <a:cs typeface="+mn-cs"/>
              </a:rPr>
              <a:t> checks for each key in the following order:</a:t>
            </a:r>
          </a:p>
          <a:p>
            <a:r>
              <a:rPr lang="en-US" sz="1200" b="0" kern="1200" dirty="0">
                <a:solidFill>
                  <a:schemeClr val="tx1"/>
                </a:solidFill>
                <a:effectLst/>
                <a:latin typeface="+mn-lt"/>
                <a:ea typeface="+mn-ea"/>
                <a:cs typeface="+mn-cs"/>
              </a:rPr>
              <a:t>Variable </a:t>
            </a:r>
            <a:r>
              <a:rPr lang="en-US" sz="1200" b="0" kern="1200" dirty="0" err="1">
                <a:solidFill>
                  <a:schemeClr val="tx1"/>
                </a:solidFill>
                <a:effectLst/>
                <a:latin typeface="+mn-lt"/>
                <a:ea typeface="+mn-ea"/>
                <a:cs typeface="+mn-cs"/>
              </a:rPr>
              <a:t>subsetting</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regridding</a:t>
            </a:r>
            <a:r>
              <a:rPr lang="en-US" sz="1200" b="0" kern="1200" dirty="0">
                <a:solidFill>
                  <a:schemeClr val="tx1"/>
                </a:solidFill>
                <a:effectLst/>
                <a:latin typeface="+mn-lt"/>
                <a:ea typeface="+mn-ea"/>
                <a:cs typeface="+mn-cs"/>
              </a:rPr>
              <a:t>, spatial </a:t>
            </a:r>
            <a:r>
              <a:rPr lang="en-US" sz="1200" b="0" kern="1200" dirty="0" err="1">
                <a:solidFill>
                  <a:schemeClr val="tx1"/>
                </a:solidFill>
                <a:effectLst/>
                <a:latin typeface="+mn-lt"/>
                <a:ea typeface="+mn-ea"/>
                <a:cs typeface="+mn-cs"/>
              </a:rPr>
              <a:t>subsetting</a:t>
            </a:r>
            <a:r>
              <a:rPr lang="en-US" sz="1200" b="0" kern="1200" dirty="0">
                <a:solidFill>
                  <a:schemeClr val="tx1"/>
                </a:solidFill>
                <a:effectLst/>
                <a:latin typeface="+mn-lt"/>
                <a:ea typeface="+mn-ea"/>
                <a:cs typeface="+mn-cs"/>
              </a:rPr>
              <a:t>, temporal </a:t>
            </a:r>
            <a:r>
              <a:rPr lang="en-US" sz="1200" b="0" kern="1200" dirty="0" err="1">
                <a:solidFill>
                  <a:schemeClr val="tx1"/>
                </a:solidFill>
                <a:effectLst/>
                <a:latin typeface="+mn-lt"/>
                <a:ea typeface="+mn-ea"/>
                <a:cs typeface="+mn-cs"/>
              </a:rPr>
              <a:t>subsetting</a:t>
            </a:r>
            <a:r>
              <a:rPr lang="en-US" sz="1200" b="0" kern="1200" dirty="0">
                <a:solidFill>
                  <a:schemeClr val="tx1"/>
                </a:solidFill>
                <a:effectLst/>
                <a:latin typeface="+mn-lt"/>
                <a:ea typeface="+mn-ea"/>
                <a:cs typeface="+mn-cs"/>
              </a:rPr>
              <a:t>, vertical </a:t>
            </a:r>
            <a:r>
              <a:rPr lang="en-US" sz="1200" b="0" kern="1200" dirty="0" err="1">
                <a:solidFill>
                  <a:schemeClr val="tx1"/>
                </a:solidFill>
                <a:effectLst/>
                <a:latin typeface="+mn-lt"/>
                <a:ea typeface="+mn-ea"/>
                <a:cs typeface="+mn-cs"/>
              </a:rPr>
              <a:t>subsetting</a:t>
            </a:r>
            <a:r>
              <a:rPr lang="en-US" sz="1200" b="0" kern="1200" dirty="0">
                <a:solidFill>
                  <a:schemeClr val="tx1"/>
                </a:solidFill>
                <a:effectLst/>
                <a:latin typeface="+mn-lt"/>
                <a:ea typeface="+mn-ea"/>
                <a:cs typeface="+mn-cs"/>
              </a:rPr>
              <a:t> (not yet implemented).</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Each process is then executed on the dataset one by one. The new dataset output by GRASS after processing becomes the working dataset to be passed on to the next process.</a:t>
            </a:r>
          </a:p>
          <a:p>
            <a:endParaRPr lang="en-US" dirty="0"/>
          </a:p>
        </p:txBody>
      </p:sp>
      <p:sp>
        <p:nvSpPr>
          <p:cNvPr id="4" name="Slide Number Placeholder 3"/>
          <p:cNvSpPr>
            <a:spLocks noGrp="1"/>
          </p:cNvSpPr>
          <p:nvPr>
            <p:ph type="sldNum" sz="quarter" idx="5"/>
          </p:nvPr>
        </p:nvSpPr>
        <p:spPr/>
        <p:txBody>
          <a:bodyPr/>
          <a:lstStyle/>
          <a:p>
            <a:fld id="{50CAB94B-66C3-674F-9332-DC9D715DE021}" type="slidenum">
              <a:rPr lang="en-US" smtClean="0"/>
              <a:t>7</a:t>
            </a:fld>
            <a:endParaRPr lang="en-US"/>
          </a:p>
        </p:txBody>
      </p:sp>
    </p:spTree>
    <p:extLst>
      <p:ext uri="{BB962C8B-B14F-4D97-AF65-F5344CB8AC3E}">
        <p14:creationId xmlns:p14="http://schemas.microsoft.com/office/powerpoint/2010/main" val="3161938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input json file. As you can see, we have the input directory, which is the path to the </a:t>
            </a:r>
            <a:r>
              <a:rPr lang="en-US" dirty="0" err="1"/>
              <a:t>netCDF</a:t>
            </a:r>
            <a:r>
              <a:rPr lang="en-US" dirty="0"/>
              <a:t> file for analysis. Next we have debug=true, meaning we wish to see diagnostic reports.</a:t>
            </a:r>
          </a:p>
          <a:p>
            <a:endParaRPr lang="en-US" dirty="0"/>
          </a:p>
          <a:p>
            <a:r>
              <a:rPr lang="en-US" dirty="0"/>
              <a:t>As you can see, we wish to perform spatial, variable, and temporal </a:t>
            </a:r>
            <a:r>
              <a:rPr lang="en-US" dirty="0" err="1"/>
              <a:t>subsetting</a:t>
            </a:r>
            <a:r>
              <a:rPr lang="en-US" dirty="0"/>
              <a:t> on this dataset, as well as </a:t>
            </a:r>
            <a:r>
              <a:rPr lang="en-US" dirty="0" err="1"/>
              <a:t>regridding</a:t>
            </a:r>
            <a:r>
              <a:rPr lang="en-US" dirty="0"/>
              <a:t>. The spatial subset field tells us that the output file will show data only between the coordinates of -120 to -60 degrees longitude and 18 to 65 degrees latitude. The numbers indicated in the temporal subset field tells us that the output dataset will only contain data for 1, 3, and 5-7 hours after midnight on the daily dataset. The subset variable field shows the variables we wish to include in the output dataset, and finally, the </a:t>
            </a:r>
            <a:r>
              <a:rPr lang="en-US" dirty="0" err="1"/>
              <a:t>regridding</a:t>
            </a:r>
            <a:r>
              <a:rPr lang="en-US" dirty="0"/>
              <a:t> field shows us two keys- one corresponding to the interpolation method, and one corresponding to the resolution. Both of these keys are interpreted in GRASS. For example, “</a:t>
            </a:r>
            <a:r>
              <a:rPr lang="en-US" dirty="0" err="1"/>
              <a:t>remapbil</a:t>
            </a:r>
            <a:r>
              <a:rPr lang="en-US" dirty="0"/>
              <a:t>” translates to bilinear interpolation, and fv4x5 translates to a 4x5 degree global resolution.</a:t>
            </a:r>
          </a:p>
          <a:p>
            <a:pPr marL="0" indent="0">
              <a:buNone/>
            </a:pPr>
            <a:endParaRPr lang="en-US" dirty="0"/>
          </a:p>
          <a:p>
            <a:r>
              <a:rPr lang="en-US" dirty="0"/>
              <a:t>Once all of the operations are complete, a new nc4 file is outputted to an arbitrary temporary directory, with a name identifiable by the output key.</a:t>
            </a:r>
          </a:p>
          <a:p>
            <a:endParaRPr lang="en-US" dirty="0"/>
          </a:p>
        </p:txBody>
      </p:sp>
      <p:sp>
        <p:nvSpPr>
          <p:cNvPr id="4" name="Slide Number Placeholder 3"/>
          <p:cNvSpPr>
            <a:spLocks noGrp="1"/>
          </p:cNvSpPr>
          <p:nvPr>
            <p:ph type="sldNum" sz="quarter" idx="5"/>
          </p:nvPr>
        </p:nvSpPr>
        <p:spPr/>
        <p:txBody>
          <a:bodyPr/>
          <a:lstStyle/>
          <a:p>
            <a:fld id="{50CAB94B-66C3-674F-9332-DC9D715DE021}" type="slidenum">
              <a:rPr lang="en-US" smtClean="0"/>
              <a:t>8</a:t>
            </a:fld>
            <a:endParaRPr lang="en-US"/>
          </a:p>
        </p:txBody>
      </p:sp>
    </p:spTree>
    <p:extLst>
      <p:ext uri="{BB962C8B-B14F-4D97-AF65-F5344CB8AC3E}">
        <p14:creationId xmlns:p14="http://schemas.microsoft.com/office/powerpoint/2010/main" val="3262345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In order to evaluate the accuracy and performance of the new tool, an additional script was created to compare the output files of GRASS against those of LEARS. This comparison script is called TEA, the Tool Equivalence Analyzer.</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TEA's purpose is to compare files </a:t>
            </a:r>
            <a:r>
              <a:rPr lang="en-US" sz="1200" b="0" kern="1200" dirty="0" err="1">
                <a:solidFill>
                  <a:schemeClr val="tx1"/>
                </a:solidFill>
                <a:effectLst/>
                <a:latin typeface="+mn-lt"/>
                <a:ea typeface="+mn-ea"/>
                <a:cs typeface="+mn-cs"/>
              </a:rPr>
              <a:t>subsetted</a:t>
            </a:r>
            <a:r>
              <a:rPr lang="en-US" sz="1200" b="0" kern="1200" dirty="0">
                <a:solidFill>
                  <a:schemeClr val="tx1"/>
                </a:solidFill>
                <a:effectLst/>
                <a:latin typeface="+mn-lt"/>
                <a:ea typeface="+mn-ea"/>
                <a:cs typeface="+mn-cs"/>
              </a:rPr>
              <a:t> and </a:t>
            </a:r>
            <a:r>
              <a:rPr lang="en-US" sz="1200" b="0" kern="1200" dirty="0" err="1">
                <a:solidFill>
                  <a:schemeClr val="tx1"/>
                </a:solidFill>
                <a:effectLst/>
                <a:latin typeface="+mn-lt"/>
                <a:ea typeface="+mn-ea"/>
                <a:cs typeface="+mn-cs"/>
              </a:rPr>
              <a:t>regridded</a:t>
            </a:r>
            <a:r>
              <a:rPr lang="en-US" sz="1200" b="0" kern="1200" dirty="0">
                <a:solidFill>
                  <a:schemeClr val="tx1"/>
                </a:solidFill>
                <a:effectLst/>
                <a:latin typeface="+mn-lt"/>
                <a:ea typeface="+mn-ea"/>
                <a:cs typeface="+mn-cs"/>
              </a:rPr>
              <a:t> by GRASS to those </a:t>
            </a:r>
            <a:r>
              <a:rPr lang="en-US" sz="1200" b="0" kern="1200" dirty="0" err="1">
                <a:solidFill>
                  <a:schemeClr val="tx1"/>
                </a:solidFill>
                <a:effectLst/>
                <a:latin typeface="+mn-lt"/>
                <a:ea typeface="+mn-ea"/>
                <a:cs typeface="+mn-cs"/>
              </a:rPr>
              <a:t>subsetted</a:t>
            </a:r>
            <a:r>
              <a:rPr lang="en-US" sz="1200" b="0" kern="1200" dirty="0">
                <a:solidFill>
                  <a:schemeClr val="tx1"/>
                </a:solidFill>
                <a:effectLst/>
                <a:latin typeface="+mn-lt"/>
                <a:ea typeface="+mn-ea"/>
                <a:cs typeface="+mn-cs"/>
              </a:rPr>
              <a:t> and </a:t>
            </a:r>
            <a:r>
              <a:rPr lang="en-US" sz="1200" b="0" kern="1200" dirty="0" err="1">
                <a:solidFill>
                  <a:schemeClr val="tx1"/>
                </a:solidFill>
                <a:effectLst/>
                <a:latin typeface="+mn-lt"/>
                <a:ea typeface="+mn-ea"/>
                <a:cs typeface="+mn-cs"/>
              </a:rPr>
              <a:t>regridded</a:t>
            </a:r>
            <a:r>
              <a:rPr lang="en-US" sz="1200" b="0" kern="1200" dirty="0">
                <a:solidFill>
                  <a:schemeClr val="tx1"/>
                </a:solidFill>
                <a:effectLst/>
                <a:latin typeface="+mn-lt"/>
                <a:ea typeface="+mn-ea"/>
                <a:cs typeface="+mn-cs"/>
              </a:rPr>
              <a:t> by LEARS, using the same input values. The files will be compared using the [NCO] tool </a:t>
            </a:r>
            <a:r>
              <a:rPr lang="en-US" sz="1200" b="0" kern="1200" dirty="0" err="1">
                <a:solidFill>
                  <a:schemeClr val="tx1"/>
                </a:solidFill>
                <a:effectLst/>
                <a:latin typeface="+mn-lt"/>
                <a:ea typeface="+mn-ea"/>
                <a:cs typeface="+mn-cs"/>
              </a:rPr>
              <a:t>nccmp</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TEA reads the input json file and searches for existing output files from each tool for that file. If the files do not exist, then TEA runs each tool on the input file, where an output </a:t>
            </a:r>
            <a:r>
              <a:rPr lang="en-US" sz="1200" b="0" kern="1200" dirty="0" err="1">
                <a:solidFill>
                  <a:schemeClr val="tx1"/>
                </a:solidFill>
                <a:effectLst/>
                <a:latin typeface="+mn-lt"/>
                <a:ea typeface="+mn-ea"/>
                <a:cs typeface="+mn-cs"/>
              </a:rPr>
              <a:t>netcdf</a:t>
            </a:r>
            <a:r>
              <a:rPr lang="en-US" sz="1200" b="0" kern="1200" dirty="0">
                <a:solidFill>
                  <a:schemeClr val="tx1"/>
                </a:solidFill>
                <a:effectLst/>
                <a:latin typeface="+mn-lt"/>
                <a:ea typeface="+mn-ea"/>
                <a:cs typeface="+mn-cs"/>
              </a:rPr>
              <a:t> file is generated. TEA then runs the </a:t>
            </a:r>
            <a:r>
              <a:rPr lang="en-US" sz="1200" b="0" kern="1200" dirty="0" err="1">
                <a:solidFill>
                  <a:schemeClr val="tx1"/>
                </a:solidFill>
                <a:effectLst/>
                <a:latin typeface="+mn-lt"/>
                <a:ea typeface="+mn-ea"/>
                <a:cs typeface="+mn-cs"/>
              </a:rPr>
              <a:t>nccmp</a:t>
            </a:r>
            <a:r>
              <a:rPr lang="en-US" sz="1200" b="0" kern="1200" dirty="0">
                <a:solidFill>
                  <a:schemeClr val="tx1"/>
                </a:solidFill>
                <a:effectLst/>
                <a:latin typeface="+mn-lt"/>
                <a:ea typeface="+mn-ea"/>
                <a:cs typeface="+mn-cs"/>
              </a:rPr>
              <a:t> operation on the generated output files in the command line. If the output files already exist, TEA simply compares the existing files.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If the files are identical, the program reports as such. If differences in the comparison files are detected, they are outputted to a text file in a temp directory, with a name corresponding to the names of the two tools and json file under evaluation. </a:t>
            </a:r>
          </a:p>
        </p:txBody>
      </p:sp>
      <p:sp>
        <p:nvSpPr>
          <p:cNvPr id="4" name="Slide Number Placeholder 3"/>
          <p:cNvSpPr>
            <a:spLocks noGrp="1"/>
          </p:cNvSpPr>
          <p:nvPr>
            <p:ph type="sldNum" sz="quarter" idx="5"/>
          </p:nvPr>
        </p:nvSpPr>
        <p:spPr/>
        <p:txBody>
          <a:bodyPr/>
          <a:lstStyle/>
          <a:p>
            <a:fld id="{50CAB94B-66C3-674F-9332-DC9D715DE021}" type="slidenum">
              <a:rPr lang="en-US" smtClean="0"/>
              <a:t>9</a:t>
            </a:fld>
            <a:endParaRPr lang="en-US"/>
          </a:p>
        </p:txBody>
      </p:sp>
    </p:spTree>
    <p:extLst>
      <p:ext uri="{BB962C8B-B14F-4D97-AF65-F5344CB8AC3E}">
        <p14:creationId xmlns:p14="http://schemas.microsoft.com/office/powerpoint/2010/main" val="19813730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Users/jamesoleary/Desktop/Code_100_work/June_2020/Grigg_PPT_temp/AG_New_bac_6_20_1a.jpg" TargetMode="External"/><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666B3-AE65-4E9D-8260-010FCD9BD18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5EC57D37-A449-4053-8409-41459979B9D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0E78A38E-FFB9-4220-823F-FD7090F156BF}"/>
              </a:ext>
            </a:extLst>
          </p:cNvPr>
          <p:cNvSpPr>
            <a:spLocks noGrp="1"/>
          </p:cNvSpPr>
          <p:nvPr>
            <p:ph type="dt" sz="half" idx="10"/>
          </p:nvPr>
        </p:nvSpPr>
        <p:spPr/>
        <p:txBody>
          <a:bodyPr/>
          <a:lstStyle/>
          <a:p>
            <a:fld id="{DD3FB4D5-92D5-C04B-8553-DFE59F0C5E19}" type="datetimeFigureOut">
              <a:rPr lang="en-US" smtClean="0"/>
              <a:t>12/10/2021</a:t>
            </a:fld>
            <a:endParaRPr lang="en-US"/>
          </a:p>
        </p:txBody>
      </p:sp>
      <p:sp>
        <p:nvSpPr>
          <p:cNvPr id="5" name="Footer Placeholder 4">
            <a:extLst>
              <a:ext uri="{FF2B5EF4-FFF2-40B4-BE49-F238E27FC236}">
                <a16:creationId xmlns:a16="http://schemas.microsoft.com/office/drawing/2014/main" id="{BB8D893E-D5AE-4BC2-95A3-77ACDD410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5D01F-253E-4774-A891-7A953CF16C05}"/>
              </a:ext>
            </a:extLst>
          </p:cNvPr>
          <p:cNvSpPr>
            <a:spLocks noGrp="1"/>
          </p:cNvSpPr>
          <p:nvPr>
            <p:ph type="sldNum" sz="quarter" idx="12"/>
          </p:nvPr>
        </p:nvSpPr>
        <p:spPr/>
        <p:txBody>
          <a:bodyPr/>
          <a:lstStyle/>
          <a:p>
            <a:fld id="{C59FDBBD-234E-9A4B-94C1-658ED8F46D46}" type="slidenum">
              <a:rPr lang="en-US" smtClean="0"/>
              <a:t>‹#›</a:t>
            </a:fld>
            <a:endParaRPr lang="en-US"/>
          </a:p>
        </p:txBody>
      </p:sp>
      <p:pic>
        <p:nvPicPr>
          <p:cNvPr id="7" name="Picture 6" descr="A view of a city&#10;&#10;Description automatically generated">
            <a:extLst>
              <a:ext uri="{FF2B5EF4-FFF2-40B4-BE49-F238E27FC236}">
                <a16:creationId xmlns:a16="http://schemas.microsoft.com/office/drawing/2014/main" id="{28F8996C-0E97-46D9-AA2D-213209F7B82C}"/>
              </a:ext>
            </a:extLst>
          </p:cNvPr>
          <p:cNvPicPr>
            <a:picLocks noChangeAspect="1"/>
          </p:cNvPicPr>
          <p:nvPr userDrawn="1"/>
        </p:nvPicPr>
        <p:blipFill>
          <a:blip r:embed="rId2" r:link="rId3"/>
          <a:stretch>
            <a:fillRect/>
          </a:stretch>
        </p:blipFill>
        <p:spPr>
          <a:xfrm>
            <a:off x="0" y="0"/>
            <a:ext cx="9144000" cy="5143500"/>
          </a:xfrm>
          <a:prstGeom prst="rect">
            <a:avLst/>
          </a:prstGeom>
        </p:spPr>
      </p:pic>
      <p:pic>
        <p:nvPicPr>
          <p:cNvPr id="8" name="Picture 67" descr="NASA insignia RGB">
            <a:extLst>
              <a:ext uri="{FF2B5EF4-FFF2-40B4-BE49-F238E27FC236}">
                <a16:creationId xmlns:a16="http://schemas.microsoft.com/office/drawing/2014/main" id="{40C13EE4-43A1-4C18-845C-3CCC120BD9CD}"/>
              </a:ext>
            </a:extLst>
          </p:cNvPr>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389667" y="114223"/>
            <a:ext cx="616263" cy="522469"/>
          </a:xfrm>
          <a:prstGeom prst="rect">
            <a:avLst/>
          </a:prstGeom>
          <a:noFill/>
          <a:ln w="9525">
            <a:noFill/>
            <a:miter lim="800000"/>
            <a:headEnd/>
            <a:tailEnd/>
          </a:ln>
        </p:spPr>
      </p:pic>
    </p:spTree>
    <p:extLst>
      <p:ext uri="{BB962C8B-B14F-4D97-AF65-F5344CB8AC3E}">
        <p14:creationId xmlns:p14="http://schemas.microsoft.com/office/powerpoint/2010/main" val="3513166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8F8DC-8CCE-4CBE-AED3-998CA0DA26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40304A-925C-493E-B3AA-EF422F0803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0CE774-26A5-442C-BB41-5F0F0B37CE26}"/>
              </a:ext>
            </a:extLst>
          </p:cNvPr>
          <p:cNvSpPr>
            <a:spLocks noGrp="1"/>
          </p:cNvSpPr>
          <p:nvPr>
            <p:ph type="dt" sz="half" idx="10"/>
          </p:nvPr>
        </p:nvSpPr>
        <p:spPr/>
        <p:txBody>
          <a:bodyPr/>
          <a:lstStyle/>
          <a:p>
            <a:fld id="{DD3FB4D5-92D5-C04B-8553-DFE59F0C5E19}" type="datetimeFigureOut">
              <a:rPr lang="en-US" smtClean="0"/>
              <a:t>12/10/2021</a:t>
            </a:fld>
            <a:endParaRPr lang="en-US"/>
          </a:p>
        </p:txBody>
      </p:sp>
      <p:sp>
        <p:nvSpPr>
          <p:cNvPr id="5" name="Footer Placeholder 4">
            <a:extLst>
              <a:ext uri="{FF2B5EF4-FFF2-40B4-BE49-F238E27FC236}">
                <a16:creationId xmlns:a16="http://schemas.microsoft.com/office/drawing/2014/main" id="{994945DD-2CFD-4EB9-8232-590EB59D0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1EE8-FB13-4627-B812-2B5AAA928C26}"/>
              </a:ext>
            </a:extLst>
          </p:cNvPr>
          <p:cNvSpPr>
            <a:spLocks noGrp="1"/>
          </p:cNvSpPr>
          <p:nvPr>
            <p:ph type="sldNum" sz="quarter" idx="12"/>
          </p:nvPr>
        </p:nvSpPr>
        <p:spPr/>
        <p:txBody>
          <a:bodyPr/>
          <a:lstStyle/>
          <a:p>
            <a:fld id="{C59FDBBD-234E-9A4B-94C1-658ED8F46D46}" type="slidenum">
              <a:rPr lang="en-US" smtClean="0"/>
              <a:t>‹#›</a:t>
            </a:fld>
            <a:endParaRPr lang="en-US"/>
          </a:p>
        </p:txBody>
      </p:sp>
    </p:spTree>
    <p:extLst>
      <p:ext uri="{BB962C8B-B14F-4D97-AF65-F5344CB8AC3E}">
        <p14:creationId xmlns:p14="http://schemas.microsoft.com/office/powerpoint/2010/main" val="2836910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9DDF01-B76D-473B-AEB0-80FE6817E7A6}"/>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CCFB93-4034-4E55-B559-9D29543C19E8}"/>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B1AC4-22C6-4D0E-98BA-DA07B373C480}"/>
              </a:ext>
            </a:extLst>
          </p:cNvPr>
          <p:cNvSpPr>
            <a:spLocks noGrp="1"/>
          </p:cNvSpPr>
          <p:nvPr>
            <p:ph type="dt" sz="half" idx="10"/>
          </p:nvPr>
        </p:nvSpPr>
        <p:spPr/>
        <p:txBody>
          <a:bodyPr/>
          <a:lstStyle/>
          <a:p>
            <a:fld id="{DD3FB4D5-92D5-C04B-8553-DFE59F0C5E19}" type="datetimeFigureOut">
              <a:rPr lang="en-US" smtClean="0"/>
              <a:t>12/10/2021</a:t>
            </a:fld>
            <a:endParaRPr lang="en-US"/>
          </a:p>
        </p:txBody>
      </p:sp>
      <p:sp>
        <p:nvSpPr>
          <p:cNvPr id="5" name="Footer Placeholder 4">
            <a:extLst>
              <a:ext uri="{FF2B5EF4-FFF2-40B4-BE49-F238E27FC236}">
                <a16:creationId xmlns:a16="http://schemas.microsoft.com/office/drawing/2014/main" id="{27767FE4-6629-42A6-B49C-9EEB05DF4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0D8E6-C517-4CCF-AB66-3B82A41A1148}"/>
              </a:ext>
            </a:extLst>
          </p:cNvPr>
          <p:cNvSpPr>
            <a:spLocks noGrp="1"/>
          </p:cNvSpPr>
          <p:nvPr>
            <p:ph type="sldNum" sz="quarter" idx="12"/>
          </p:nvPr>
        </p:nvSpPr>
        <p:spPr/>
        <p:txBody>
          <a:bodyPr/>
          <a:lstStyle/>
          <a:p>
            <a:fld id="{C59FDBBD-234E-9A4B-94C1-658ED8F46D46}" type="slidenum">
              <a:rPr lang="en-US" smtClean="0"/>
              <a:t>‹#›</a:t>
            </a:fld>
            <a:endParaRPr lang="en-US"/>
          </a:p>
        </p:txBody>
      </p:sp>
    </p:spTree>
    <p:extLst>
      <p:ext uri="{BB962C8B-B14F-4D97-AF65-F5344CB8AC3E}">
        <p14:creationId xmlns:p14="http://schemas.microsoft.com/office/powerpoint/2010/main" val="1929320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26411-76C0-44DB-AA92-1190803AAC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40036E-B209-49EF-9CA7-171A30D9F4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B176E0-3D24-498E-AC87-4038C39D1E2A}"/>
              </a:ext>
            </a:extLst>
          </p:cNvPr>
          <p:cNvSpPr>
            <a:spLocks noGrp="1"/>
          </p:cNvSpPr>
          <p:nvPr>
            <p:ph type="dt" sz="half" idx="10"/>
          </p:nvPr>
        </p:nvSpPr>
        <p:spPr/>
        <p:txBody>
          <a:bodyPr/>
          <a:lstStyle/>
          <a:p>
            <a:fld id="{DD3FB4D5-92D5-C04B-8553-DFE59F0C5E19}" type="datetimeFigureOut">
              <a:rPr lang="en-US" smtClean="0"/>
              <a:t>12/10/2021</a:t>
            </a:fld>
            <a:endParaRPr lang="en-US"/>
          </a:p>
        </p:txBody>
      </p:sp>
      <p:sp>
        <p:nvSpPr>
          <p:cNvPr id="5" name="Footer Placeholder 4">
            <a:extLst>
              <a:ext uri="{FF2B5EF4-FFF2-40B4-BE49-F238E27FC236}">
                <a16:creationId xmlns:a16="http://schemas.microsoft.com/office/drawing/2014/main" id="{5733E0B8-C8A4-4DC2-9BAD-E23334C98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AFF83A-00CC-4D0A-9546-1F3FB6F905D0}"/>
              </a:ext>
            </a:extLst>
          </p:cNvPr>
          <p:cNvSpPr>
            <a:spLocks noGrp="1"/>
          </p:cNvSpPr>
          <p:nvPr>
            <p:ph type="sldNum" sz="quarter" idx="12"/>
          </p:nvPr>
        </p:nvSpPr>
        <p:spPr/>
        <p:txBody>
          <a:bodyPr/>
          <a:lstStyle/>
          <a:p>
            <a:fld id="{C59FDBBD-234E-9A4B-94C1-658ED8F46D46}" type="slidenum">
              <a:rPr lang="en-US" smtClean="0"/>
              <a:t>‹#›</a:t>
            </a:fld>
            <a:endParaRPr lang="en-US"/>
          </a:p>
        </p:txBody>
      </p:sp>
    </p:spTree>
    <p:extLst>
      <p:ext uri="{BB962C8B-B14F-4D97-AF65-F5344CB8AC3E}">
        <p14:creationId xmlns:p14="http://schemas.microsoft.com/office/powerpoint/2010/main" val="4061300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F1D9E-A537-46B4-B1B4-5B6190FECE57}"/>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8AEFF45-3498-493E-8CB6-ADFFBBC82C55}"/>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51716D-44ED-416B-B50E-43BB3ED0ED3D}"/>
              </a:ext>
            </a:extLst>
          </p:cNvPr>
          <p:cNvSpPr>
            <a:spLocks noGrp="1"/>
          </p:cNvSpPr>
          <p:nvPr>
            <p:ph type="dt" sz="half" idx="10"/>
          </p:nvPr>
        </p:nvSpPr>
        <p:spPr/>
        <p:txBody>
          <a:bodyPr/>
          <a:lstStyle/>
          <a:p>
            <a:fld id="{DD3FB4D5-92D5-C04B-8553-DFE59F0C5E19}" type="datetimeFigureOut">
              <a:rPr lang="en-US" smtClean="0"/>
              <a:t>12/10/2021</a:t>
            </a:fld>
            <a:endParaRPr lang="en-US"/>
          </a:p>
        </p:txBody>
      </p:sp>
      <p:sp>
        <p:nvSpPr>
          <p:cNvPr id="5" name="Footer Placeholder 4">
            <a:extLst>
              <a:ext uri="{FF2B5EF4-FFF2-40B4-BE49-F238E27FC236}">
                <a16:creationId xmlns:a16="http://schemas.microsoft.com/office/drawing/2014/main" id="{F33AC30F-82AE-415D-AF5C-5A03D01FD2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0BF56-07FA-4F29-9E2B-0DA4CDFF89F2}"/>
              </a:ext>
            </a:extLst>
          </p:cNvPr>
          <p:cNvSpPr>
            <a:spLocks noGrp="1"/>
          </p:cNvSpPr>
          <p:nvPr>
            <p:ph type="sldNum" sz="quarter" idx="12"/>
          </p:nvPr>
        </p:nvSpPr>
        <p:spPr/>
        <p:txBody>
          <a:bodyPr/>
          <a:lstStyle/>
          <a:p>
            <a:fld id="{C59FDBBD-234E-9A4B-94C1-658ED8F46D46}" type="slidenum">
              <a:rPr lang="en-US" smtClean="0"/>
              <a:t>‹#›</a:t>
            </a:fld>
            <a:endParaRPr lang="en-US"/>
          </a:p>
        </p:txBody>
      </p:sp>
    </p:spTree>
    <p:extLst>
      <p:ext uri="{BB962C8B-B14F-4D97-AF65-F5344CB8AC3E}">
        <p14:creationId xmlns:p14="http://schemas.microsoft.com/office/powerpoint/2010/main" val="3779703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2BE5B-5593-4418-A549-40EEC246FA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93E52A-2C9B-4E56-AE6A-669F3974A23E}"/>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757C95-C7C0-4C27-B11C-230601788AEE}"/>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111352-F8E8-45E4-B7F1-F6B81593BDB7}"/>
              </a:ext>
            </a:extLst>
          </p:cNvPr>
          <p:cNvSpPr>
            <a:spLocks noGrp="1"/>
          </p:cNvSpPr>
          <p:nvPr>
            <p:ph type="dt" sz="half" idx="10"/>
          </p:nvPr>
        </p:nvSpPr>
        <p:spPr/>
        <p:txBody>
          <a:bodyPr/>
          <a:lstStyle/>
          <a:p>
            <a:fld id="{DD3FB4D5-92D5-C04B-8553-DFE59F0C5E19}" type="datetimeFigureOut">
              <a:rPr lang="en-US" smtClean="0"/>
              <a:t>12/10/2021</a:t>
            </a:fld>
            <a:endParaRPr lang="en-US"/>
          </a:p>
        </p:txBody>
      </p:sp>
      <p:sp>
        <p:nvSpPr>
          <p:cNvPr id="6" name="Footer Placeholder 5">
            <a:extLst>
              <a:ext uri="{FF2B5EF4-FFF2-40B4-BE49-F238E27FC236}">
                <a16:creationId xmlns:a16="http://schemas.microsoft.com/office/drawing/2014/main" id="{1AAD1F42-7B7E-447B-B70A-16AB5DEBD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56E67F-C12D-47CD-8706-C134FEB76B90}"/>
              </a:ext>
            </a:extLst>
          </p:cNvPr>
          <p:cNvSpPr>
            <a:spLocks noGrp="1"/>
          </p:cNvSpPr>
          <p:nvPr>
            <p:ph type="sldNum" sz="quarter" idx="12"/>
          </p:nvPr>
        </p:nvSpPr>
        <p:spPr/>
        <p:txBody>
          <a:bodyPr/>
          <a:lstStyle/>
          <a:p>
            <a:fld id="{C59FDBBD-234E-9A4B-94C1-658ED8F46D46}" type="slidenum">
              <a:rPr lang="en-US" smtClean="0"/>
              <a:t>‹#›</a:t>
            </a:fld>
            <a:endParaRPr lang="en-US"/>
          </a:p>
        </p:txBody>
      </p:sp>
    </p:spTree>
    <p:extLst>
      <p:ext uri="{BB962C8B-B14F-4D97-AF65-F5344CB8AC3E}">
        <p14:creationId xmlns:p14="http://schemas.microsoft.com/office/powerpoint/2010/main" val="2487717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90FC1-3115-492F-B446-5D07A7E88494}"/>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5F06C7-9B3E-4FAE-B749-88DD751168D6}"/>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08601EF-C605-48F5-89BF-906E4AC6B7BA}"/>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C95B54-4035-40B9-8194-442C90AF6CA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64CCD94-B3B8-4770-AA2F-F0BFC14387FC}"/>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122A64-6D60-4061-A3A1-BCEE7AFE06CB}"/>
              </a:ext>
            </a:extLst>
          </p:cNvPr>
          <p:cNvSpPr>
            <a:spLocks noGrp="1"/>
          </p:cNvSpPr>
          <p:nvPr>
            <p:ph type="dt" sz="half" idx="10"/>
          </p:nvPr>
        </p:nvSpPr>
        <p:spPr/>
        <p:txBody>
          <a:bodyPr/>
          <a:lstStyle/>
          <a:p>
            <a:fld id="{DD3FB4D5-92D5-C04B-8553-DFE59F0C5E19}" type="datetimeFigureOut">
              <a:rPr lang="en-US" smtClean="0"/>
              <a:t>12/10/2021</a:t>
            </a:fld>
            <a:endParaRPr lang="en-US"/>
          </a:p>
        </p:txBody>
      </p:sp>
      <p:sp>
        <p:nvSpPr>
          <p:cNvPr id="8" name="Footer Placeholder 7">
            <a:extLst>
              <a:ext uri="{FF2B5EF4-FFF2-40B4-BE49-F238E27FC236}">
                <a16:creationId xmlns:a16="http://schemas.microsoft.com/office/drawing/2014/main" id="{35821551-8586-437E-AACD-A73098D92C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348C3C-91BA-4A95-80BA-6B39AEC3269B}"/>
              </a:ext>
            </a:extLst>
          </p:cNvPr>
          <p:cNvSpPr>
            <a:spLocks noGrp="1"/>
          </p:cNvSpPr>
          <p:nvPr>
            <p:ph type="sldNum" sz="quarter" idx="12"/>
          </p:nvPr>
        </p:nvSpPr>
        <p:spPr/>
        <p:txBody>
          <a:bodyPr/>
          <a:lstStyle/>
          <a:p>
            <a:fld id="{C59FDBBD-234E-9A4B-94C1-658ED8F46D46}" type="slidenum">
              <a:rPr lang="en-US" smtClean="0"/>
              <a:t>‹#›</a:t>
            </a:fld>
            <a:endParaRPr lang="en-US"/>
          </a:p>
        </p:txBody>
      </p:sp>
    </p:spTree>
    <p:extLst>
      <p:ext uri="{BB962C8B-B14F-4D97-AF65-F5344CB8AC3E}">
        <p14:creationId xmlns:p14="http://schemas.microsoft.com/office/powerpoint/2010/main" val="21416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9247D-6CB4-4BE8-807D-F0EB0DB04C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5C6D11-783E-4387-8617-A505E486AA70}"/>
              </a:ext>
            </a:extLst>
          </p:cNvPr>
          <p:cNvSpPr>
            <a:spLocks noGrp="1"/>
          </p:cNvSpPr>
          <p:nvPr>
            <p:ph type="dt" sz="half" idx="10"/>
          </p:nvPr>
        </p:nvSpPr>
        <p:spPr/>
        <p:txBody>
          <a:bodyPr/>
          <a:lstStyle/>
          <a:p>
            <a:fld id="{DD3FB4D5-92D5-C04B-8553-DFE59F0C5E19}" type="datetimeFigureOut">
              <a:rPr lang="en-US" smtClean="0"/>
              <a:t>12/10/2021</a:t>
            </a:fld>
            <a:endParaRPr lang="en-US"/>
          </a:p>
        </p:txBody>
      </p:sp>
      <p:sp>
        <p:nvSpPr>
          <p:cNvPr id="4" name="Footer Placeholder 3">
            <a:extLst>
              <a:ext uri="{FF2B5EF4-FFF2-40B4-BE49-F238E27FC236}">
                <a16:creationId xmlns:a16="http://schemas.microsoft.com/office/drawing/2014/main" id="{A7995C3F-89CB-4073-B0B7-59374BA1D3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3BB325-D210-4119-81EC-B1E3B842086A}"/>
              </a:ext>
            </a:extLst>
          </p:cNvPr>
          <p:cNvSpPr>
            <a:spLocks noGrp="1"/>
          </p:cNvSpPr>
          <p:nvPr>
            <p:ph type="sldNum" sz="quarter" idx="12"/>
          </p:nvPr>
        </p:nvSpPr>
        <p:spPr/>
        <p:txBody>
          <a:bodyPr/>
          <a:lstStyle/>
          <a:p>
            <a:fld id="{C59FDBBD-234E-9A4B-94C1-658ED8F46D46}" type="slidenum">
              <a:rPr lang="en-US" smtClean="0"/>
              <a:t>‹#›</a:t>
            </a:fld>
            <a:endParaRPr lang="en-US"/>
          </a:p>
        </p:txBody>
      </p:sp>
    </p:spTree>
    <p:extLst>
      <p:ext uri="{BB962C8B-B14F-4D97-AF65-F5344CB8AC3E}">
        <p14:creationId xmlns:p14="http://schemas.microsoft.com/office/powerpoint/2010/main" val="3016120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5075D4-0DF3-4EC8-9D91-7FDFAA747C8D}"/>
              </a:ext>
            </a:extLst>
          </p:cNvPr>
          <p:cNvSpPr>
            <a:spLocks noGrp="1"/>
          </p:cNvSpPr>
          <p:nvPr>
            <p:ph type="dt" sz="half" idx="10"/>
          </p:nvPr>
        </p:nvSpPr>
        <p:spPr/>
        <p:txBody>
          <a:bodyPr/>
          <a:lstStyle/>
          <a:p>
            <a:fld id="{DD3FB4D5-92D5-C04B-8553-DFE59F0C5E19}" type="datetimeFigureOut">
              <a:rPr lang="en-US" smtClean="0"/>
              <a:t>12/10/2021</a:t>
            </a:fld>
            <a:endParaRPr lang="en-US"/>
          </a:p>
        </p:txBody>
      </p:sp>
      <p:sp>
        <p:nvSpPr>
          <p:cNvPr id="3" name="Footer Placeholder 2">
            <a:extLst>
              <a:ext uri="{FF2B5EF4-FFF2-40B4-BE49-F238E27FC236}">
                <a16:creationId xmlns:a16="http://schemas.microsoft.com/office/drawing/2014/main" id="{18EA32F8-AB37-494E-A3A4-FE3A3C842F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B5F0A6-30BC-4181-85B0-E53FD6BE8113}"/>
              </a:ext>
            </a:extLst>
          </p:cNvPr>
          <p:cNvSpPr>
            <a:spLocks noGrp="1"/>
          </p:cNvSpPr>
          <p:nvPr>
            <p:ph type="sldNum" sz="quarter" idx="12"/>
          </p:nvPr>
        </p:nvSpPr>
        <p:spPr/>
        <p:txBody>
          <a:bodyPr/>
          <a:lstStyle/>
          <a:p>
            <a:fld id="{C59FDBBD-234E-9A4B-94C1-658ED8F46D46}" type="slidenum">
              <a:rPr lang="en-US" smtClean="0"/>
              <a:t>‹#›</a:t>
            </a:fld>
            <a:endParaRPr lang="en-US"/>
          </a:p>
        </p:txBody>
      </p:sp>
    </p:spTree>
    <p:extLst>
      <p:ext uri="{BB962C8B-B14F-4D97-AF65-F5344CB8AC3E}">
        <p14:creationId xmlns:p14="http://schemas.microsoft.com/office/powerpoint/2010/main" val="1184738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C4BC3-0C0F-4BBA-B718-E90118165C8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06CE2A2-F418-4479-B578-67F8346FBA79}"/>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3C8F99-73EA-4C99-AA9A-D51C80C6A61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F89326-BA9E-4CEB-80D1-AFD2A3265EDF}"/>
              </a:ext>
            </a:extLst>
          </p:cNvPr>
          <p:cNvSpPr>
            <a:spLocks noGrp="1"/>
          </p:cNvSpPr>
          <p:nvPr>
            <p:ph type="dt" sz="half" idx="10"/>
          </p:nvPr>
        </p:nvSpPr>
        <p:spPr/>
        <p:txBody>
          <a:bodyPr/>
          <a:lstStyle/>
          <a:p>
            <a:fld id="{DD3FB4D5-92D5-C04B-8553-DFE59F0C5E19}" type="datetimeFigureOut">
              <a:rPr lang="en-US" smtClean="0"/>
              <a:t>12/10/2021</a:t>
            </a:fld>
            <a:endParaRPr lang="en-US"/>
          </a:p>
        </p:txBody>
      </p:sp>
      <p:sp>
        <p:nvSpPr>
          <p:cNvPr id="6" name="Footer Placeholder 5">
            <a:extLst>
              <a:ext uri="{FF2B5EF4-FFF2-40B4-BE49-F238E27FC236}">
                <a16:creationId xmlns:a16="http://schemas.microsoft.com/office/drawing/2014/main" id="{CE3C8DF9-7239-4E5C-9FFF-939F2634CF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F602D-85B3-4532-B6F9-7E2BCBA474E6}"/>
              </a:ext>
            </a:extLst>
          </p:cNvPr>
          <p:cNvSpPr>
            <a:spLocks noGrp="1"/>
          </p:cNvSpPr>
          <p:nvPr>
            <p:ph type="sldNum" sz="quarter" idx="12"/>
          </p:nvPr>
        </p:nvSpPr>
        <p:spPr/>
        <p:txBody>
          <a:bodyPr/>
          <a:lstStyle/>
          <a:p>
            <a:fld id="{C59FDBBD-234E-9A4B-94C1-658ED8F46D46}" type="slidenum">
              <a:rPr lang="en-US" smtClean="0"/>
              <a:t>‹#›</a:t>
            </a:fld>
            <a:endParaRPr lang="en-US"/>
          </a:p>
        </p:txBody>
      </p:sp>
    </p:spTree>
    <p:extLst>
      <p:ext uri="{BB962C8B-B14F-4D97-AF65-F5344CB8AC3E}">
        <p14:creationId xmlns:p14="http://schemas.microsoft.com/office/powerpoint/2010/main" val="3322541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2F610-1A72-46A2-9754-1B40C74B6AB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221DEAA-EC94-4679-8BFB-A9FF40712B4E}"/>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68931C0-5C90-4E66-9577-637D41EE4FF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8B3E570-D684-4602-B649-1C326C2DC19E}"/>
              </a:ext>
            </a:extLst>
          </p:cNvPr>
          <p:cNvSpPr>
            <a:spLocks noGrp="1"/>
          </p:cNvSpPr>
          <p:nvPr>
            <p:ph type="dt" sz="half" idx="10"/>
          </p:nvPr>
        </p:nvSpPr>
        <p:spPr/>
        <p:txBody>
          <a:bodyPr/>
          <a:lstStyle/>
          <a:p>
            <a:fld id="{DD3FB4D5-92D5-C04B-8553-DFE59F0C5E19}" type="datetimeFigureOut">
              <a:rPr lang="en-US" smtClean="0"/>
              <a:t>12/10/2021</a:t>
            </a:fld>
            <a:endParaRPr lang="en-US"/>
          </a:p>
        </p:txBody>
      </p:sp>
      <p:sp>
        <p:nvSpPr>
          <p:cNvPr id="6" name="Footer Placeholder 5">
            <a:extLst>
              <a:ext uri="{FF2B5EF4-FFF2-40B4-BE49-F238E27FC236}">
                <a16:creationId xmlns:a16="http://schemas.microsoft.com/office/drawing/2014/main" id="{E21F07C2-E512-45FD-AEA6-6123764F8C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819FAC-BC47-43F1-8C8F-494F0C9A7190}"/>
              </a:ext>
            </a:extLst>
          </p:cNvPr>
          <p:cNvSpPr>
            <a:spLocks noGrp="1"/>
          </p:cNvSpPr>
          <p:nvPr>
            <p:ph type="sldNum" sz="quarter" idx="12"/>
          </p:nvPr>
        </p:nvSpPr>
        <p:spPr/>
        <p:txBody>
          <a:bodyPr/>
          <a:lstStyle/>
          <a:p>
            <a:fld id="{C59FDBBD-234E-9A4B-94C1-658ED8F46D46}" type="slidenum">
              <a:rPr lang="en-US" smtClean="0"/>
              <a:t>‹#›</a:t>
            </a:fld>
            <a:endParaRPr lang="en-US"/>
          </a:p>
        </p:txBody>
      </p:sp>
    </p:spTree>
    <p:extLst>
      <p:ext uri="{BB962C8B-B14F-4D97-AF65-F5344CB8AC3E}">
        <p14:creationId xmlns:p14="http://schemas.microsoft.com/office/powerpoint/2010/main" val="4086470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343DD1-821C-47FC-A615-A3D6324F646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EEF46F-A75A-4903-BE25-872CBA679406}"/>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CC7AC5-0ED6-451F-8C7F-7D7F04024ADE}"/>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D3FB4D5-92D5-C04B-8553-DFE59F0C5E19}" type="datetimeFigureOut">
              <a:rPr lang="en-US" smtClean="0"/>
              <a:t>12/10/2021</a:t>
            </a:fld>
            <a:endParaRPr lang="en-US"/>
          </a:p>
        </p:txBody>
      </p:sp>
      <p:sp>
        <p:nvSpPr>
          <p:cNvPr id="5" name="Footer Placeholder 4">
            <a:extLst>
              <a:ext uri="{FF2B5EF4-FFF2-40B4-BE49-F238E27FC236}">
                <a16:creationId xmlns:a16="http://schemas.microsoft.com/office/drawing/2014/main" id="{B58AB805-061D-46CE-B255-89C11BB52460}"/>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02EB23-91CD-4A98-B4BD-22BB2718CF98}"/>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9FDBBD-234E-9A4B-94C1-658ED8F46D46}" type="slidenum">
              <a:rPr lang="en-US" smtClean="0"/>
              <a:t>‹#›</a:t>
            </a:fld>
            <a:endParaRPr lang="en-US"/>
          </a:p>
        </p:txBody>
      </p:sp>
      <p:pic>
        <p:nvPicPr>
          <p:cNvPr id="7" name="Picture 67" descr="NASA insignia RGB">
            <a:extLst>
              <a:ext uri="{FF2B5EF4-FFF2-40B4-BE49-F238E27FC236}">
                <a16:creationId xmlns:a16="http://schemas.microsoft.com/office/drawing/2014/main" id="{044DCF56-BB87-40A0-85D1-760C7DC1C1AB}"/>
              </a:ext>
            </a:extLst>
          </p:cNvPr>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8389667" y="114223"/>
            <a:ext cx="616263" cy="522469"/>
          </a:xfrm>
          <a:prstGeom prst="rect">
            <a:avLst/>
          </a:prstGeom>
          <a:noFill/>
          <a:ln w="9525">
            <a:noFill/>
            <a:miter lim="800000"/>
            <a:headEnd/>
            <a:tailEnd/>
          </a:ln>
        </p:spPr>
      </p:pic>
    </p:spTree>
    <p:extLst>
      <p:ext uri="{BB962C8B-B14F-4D97-AF65-F5344CB8AC3E}">
        <p14:creationId xmlns:p14="http://schemas.microsoft.com/office/powerpoint/2010/main" val="34405885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file:////Users/jaoleary/Desktop/Code%20100%20Presentations/Code_100_2018/Jan_2018/Horton_MLK_ppt/Meat_Huge.jpg"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ED193-AA87-2043-9A82-56187E888CB5}"/>
              </a:ext>
            </a:extLst>
          </p:cNvPr>
          <p:cNvSpPr>
            <a:spLocks noGrp="1"/>
          </p:cNvSpPr>
          <p:nvPr>
            <p:ph type="ctrTitle"/>
          </p:nvPr>
        </p:nvSpPr>
        <p:spPr>
          <a:xfrm>
            <a:off x="0" y="1163751"/>
            <a:ext cx="9144000" cy="1790700"/>
          </a:xfrm>
        </p:spPr>
        <p:txBody>
          <a:bodyPr>
            <a:normAutofit fontScale="90000"/>
          </a:bodyPr>
          <a:lstStyle/>
          <a:p>
            <a:r>
              <a:rPr lang="en-US" sz="5300" b="1" dirty="0" err="1"/>
              <a:t>GRaSS</a:t>
            </a:r>
            <a:r>
              <a:rPr lang="en-US" sz="5300" b="1" dirty="0"/>
              <a:t>: The Next Generation </a:t>
            </a:r>
            <a:r>
              <a:rPr lang="en-US" sz="5300" b="1" dirty="0" err="1"/>
              <a:t>Subsetter</a:t>
            </a:r>
            <a:r>
              <a:rPr lang="en-US" sz="5300" b="1" dirty="0"/>
              <a:t>/</a:t>
            </a:r>
            <a:r>
              <a:rPr lang="en-US" sz="5300" b="1" dirty="0" err="1"/>
              <a:t>Regridder</a:t>
            </a:r>
            <a:br>
              <a:rPr lang="en-US" sz="4400" dirty="0"/>
            </a:br>
            <a:r>
              <a:rPr lang="en-US" sz="4000" dirty="0"/>
              <a:t>Science Category</a:t>
            </a:r>
            <a:endParaRPr lang="en-US" sz="4400" dirty="0"/>
          </a:p>
        </p:txBody>
      </p:sp>
      <p:sp>
        <p:nvSpPr>
          <p:cNvPr id="3" name="Subtitle 2">
            <a:extLst>
              <a:ext uri="{FF2B5EF4-FFF2-40B4-BE49-F238E27FC236}">
                <a16:creationId xmlns:a16="http://schemas.microsoft.com/office/drawing/2014/main" id="{347C9CC5-166A-4641-B59E-703FD83DDA1C}"/>
              </a:ext>
            </a:extLst>
          </p:cNvPr>
          <p:cNvSpPr>
            <a:spLocks noGrp="1"/>
          </p:cNvSpPr>
          <p:nvPr>
            <p:ph type="subTitle" idx="1"/>
          </p:nvPr>
        </p:nvSpPr>
        <p:spPr>
          <a:xfrm>
            <a:off x="1143000" y="2756397"/>
            <a:ext cx="6858000" cy="1241822"/>
          </a:xfrm>
        </p:spPr>
        <p:txBody>
          <a:bodyPr>
            <a:noAutofit/>
          </a:bodyPr>
          <a:lstStyle/>
          <a:p>
            <a:r>
              <a:rPr lang="en-US" sz="2800" dirty="0"/>
              <a:t>_____________________________________</a:t>
            </a:r>
          </a:p>
          <a:p>
            <a:r>
              <a:rPr lang="en-US" sz="2800" dirty="0"/>
              <a:t>Jay Su, Code 610.2</a:t>
            </a:r>
          </a:p>
          <a:p>
            <a:r>
              <a:rPr lang="en-US" sz="2800" dirty="0"/>
              <a:t>Margaret Trimpin, Towson University</a:t>
            </a:r>
          </a:p>
        </p:txBody>
      </p:sp>
    </p:spTree>
    <p:extLst>
      <p:ext uri="{BB962C8B-B14F-4D97-AF65-F5344CB8AC3E}">
        <p14:creationId xmlns:p14="http://schemas.microsoft.com/office/powerpoint/2010/main" val="1403836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CC5C-41C5-5840-9323-8CFB0B876D3B}"/>
              </a:ext>
            </a:extLst>
          </p:cNvPr>
          <p:cNvSpPr>
            <a:spLocks noGrp="1"/>
          </p:cNvSpPr>
          <p:nvPr>
            <p:ph type="title"/>
          </p:nvPr>
        </p:nvSpPr>
        <p:spPr/>
        <p:txBody>
          <a:bodyPr/>
          <a:lstStyle/>
          <a:p>
            <a:r>
              <a:rPr lang="en-US" sz="3600" b="1" dirty="0"/>
              <a:t>Results</a:t>
            </a:r>
            <a:r>
              <a:rPr lang="en-US" sz="3600" dirty="0"/>
              <a:t> </a:t>
            </a:r>
            <a:endParaRPr lang="en-US" dirty="0"/>
          </a:p>
        </p:txBody>
      </p:sp>
      <p:sp>
        <p:nvSpPr>
          <p:cNvPr id="3" name="Content Placeholder 2">
            <a:extLst>
              <a:ext uri="{FF2B5EF4-FFF2-40B4-BE49-F238E27FC236}">
                <a16:creationId xmlns:a16="http://schemas.microsoft.com/office/drawing/2014/main" id="{FF0F9591-4E0B-47B9-A203-CE9367E1C36E}"/>
              </a:ext>
            </a:extLst>
          </p:cNvPr>
          <p:cNvSpPr>
            <a:spLocks noGrp="1"/>
          </p:cNvSpPr>
          <p:nvPr>
            <p:ph idx="1"/>
          </p:nvPr>
        </p:nvSpPr>
        <p:spPr>
          <a:xfrm>
            <a:off x="628650" y="1272459"/>
            <a:ext cx="7886700" cy="3263504"/>
          </a:xfrm>
        </p:spPr>
        <p:txBody>
          <a:bodyPr>
            <a:normAutofit/>
          </a:bodyPr>
          <a:lstStyle/>
          <a:p>
            <a:pPr marL="0" indent="0">
              <a:buNone/>
            </a:pPr>
            <a:r>
              <a:rPr lang="en-US" sz="2800" dirty="0"/>
              <a:t>According to TEA, </a:t>
            </a:r>
            <a:r>
              <a:rPr lang="en-US" sz="2800" dirty="0" err="1"/>
              <a:t>GRaSS</a:t>
            </a:r>
            <a:r>
              <a:rPr lang="en-US" sz="2800" dirty="0"/>
              <a:t> was observed to produce identical output files to those of LEARS. </a:t>
            </a:r>
          </a:p>
          <a:p>
            <a:pPr marL="0" indent="0">
              <a:buNone/>
            </a:pPr>
            <a:endParaRPr lang="en-US" sz="2800" dirty="0"/>
          </a:p>
          <a:p>
            <a:endParaRPr lang="en-US" dirty="0"/>
          </a:p>
        </p:txBody>
      </p:sp>
      <p:pic>
        <p:nvPicPr>
          <p:cNvPr id="4" name="Picture 3">
            <a:extLst>
              <a:ext uri="{FF2B5EF4-FFF2-40B4-BE49-F238E27FC236}">
                <a16:creationId xmlns:a16="http://schemas.microsoft.com/office/drawing/2014/main" id="{14F47666-F8C3-4F29-9777-83D5B89FD8F8}"/>
              </a:ext>
            </a:extLst>
          </p:cNvPr>
          <p:cNvPicPr>
            <a:picLocks noChangeAspect="1"/>
          </p:cNvPicPr>
          <p:nvPr/>
        </p:nvPicPr>
        <p:blipFill>
          <a:blip r:embed="rId3"/>
          <a:stretch>
            <a:fillRect/>
          </a:stretch>
        </p:blipFill>
        <p:spPr>
          <a:xfrm>
            <a:off x="1500546" y="2140893"/>
            <a:ext cx="6142907" cy="436828"/>
          </a:xfrm>
          <a:prstGeom prst="rect">
            <a:avLst/>
          </a:prstGeom>
        </p:spPr>
      </p:pic>
      <p:pic>
        <p:nvPicPr>
          <p:cNvPr id="5" name="Picture 4">
            <a:extLst>
              <a:ext uri="{FF2B5EF4-FFF2-40B4-BE49-F238E27FC236}">
                <a16:creationId xmlns:a16="http://schemas.microsoft.com/office/drawing/2014/main" id="{069AEFA5-6182-4342-A299-2D8AE83416E0}"/>
              </a:ext>
            </a:extLst>
          </p:cNvPr>
          <p:cNvPicPr>
            <a:picLocks noChangeAspect="1"/>
          </p:cNvPicPr>
          <p:nvPr/>
        </p:nvPicPr>
        <p:blipFill>
          <a:blip r:embed="rId4"/>
          <a:stretch>
            <a:fillRect/>
          </a:stretch>
        </p:blipFill>
        <p:spPr>
          <a:xfrm>
            <a:off x="1658486" y="2790164"/>
            <a:ext cx="5827026" cy="2079492"/>
          </a:xfrm>
          <a:prstGeom prst="rect">
            <a:avLst/>
          </a:prstGeom>
        </p:spPr>
      </p:pic>
    </p:spTree>
    <p:extLst>
      <p:ext uri="{BB962C8B-B14F-4D97-AF65-F5344CB8AC3E}">
        <p14:creationId xmlns:p14="http://schemas.microsoft.com/office/powerpoint/2010/main" val="1865698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CC5C-41C5-5840-9323-8CFB0B876D3B}"/>
              </a:ext>
            </a:extLst>
          </p:cNvPr>
          <p:cNvSpPr>
            <a:spLocks noGrp="1"/>
          </p:cNvSpPr>
          <p:nvPr>
            <p:ph type="title"/>
          </p:nvPr>
        </p:nvSpPr>
        <p:spPr>
          <a:xfrm>
            <a:off x="628649" y="273844"/>
            <a:ext cx="7886701" cy="994172"/>
          </a:xfrm>
        </p:spPr>
        <p:txBody>
          <a:bodyPr>
            <a:normAutofit/>
          </a:bodyPr>
          <a:lstStyle/>
          <a:p>
            <a:r>
              <a:rPr lang="en-US" b="1" dirty="0"/>
              <a:t>Functionality Evaluation against LEARS</a:t>
            </a:r>
            <a:endParaRPr lang="en-US" dirty="0"/>
          </a:p>
        </p:txBody>
      </p:sp>
      <p:sp>
        <p:nvSpPr>
          <p:cNvPr id="3" name="Content Placeholder 2">
            <a:extLst>
              <a:ext uri="{FF2B5EF4-FFF2-40B4-BE49-F238E27FC236}">
                <a16:creationId xmlns:a16="http://schemas.microsoft.com/office/drawing/2014/main" id="{58B008E2-1682-E040-AD53-2F2363C52B65}"/>
              </a:ext>
            </a:extLst>
          </p:cNvPr>
          <p:cNvSpPr>
            <a:spLocks noGrp="1"/>
          </p:cNvSpPr>
          <p:nvPr>
            <p:ph idx="1"/>
          </p:nvPr>
        </p:nvSpPr>
        <p:spPr/>
        <p:txBody>
          <a:bodyPr>
            <a:normAutofit/>
          </a:bodyPr>
          <a:lstStyle/>
          <a:p>
            <a:pPr marL="0" indent="0">
              <a:buNone/>
            </a:pPr>
            <a:r>
              <a:rPr lang="en-US" sz="2400" dirty="0"/>
              <a:t>Things that set GRASS apart from LEARS:</a:t>
            </a:r>
          </a:p>
          <a:p>
            <a:r>
              <a:rPr lang="en-US" sz="2400" dirty="0"/>
              <a:t>Remote file processing functionality </a:t>
            </a:r>
          </a:p>
          <a:p>
            <a:r>
              <a:rPr lang="en-US" sz="2400" dirty="0"/>
              <a:t>Ability to take a json files as input</a:t>
            </a:r>
          </a:p>
          <a:p>
            <a:r>
              <a:rPr lang="en-US" sz="2400" dirty="0"/>
              <a:t>Ability to process </a:t>
            </a:r>
            <a:r>
              <a:rPr lang="en-US" sz="2400" i="1" dirty="0"/>
              <a:t>multiple</a:t>
            </a:r>
            <a:r>
              <a:rPr lang="en-US" sz="2400" dirty="0"/>
              <a:t> json files as an input and process all of them accordingly</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163392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CC5C-41C5-5840-9323-8CFB0B876D3B}"/>
              </a:ext>
            </a:extLst>
          </p:cNvPr>
          <p:cNvSpPr>
            <a:spLocks noGrp="1"/>
          </p:cNvSpPr>
          <p:nvPr>
            <p:ph type="title"/>
          </p:nvPr>
        </p:nvSpPr>
        <p:spPr>
          <a:xfrm>
            <a:off x="628649" y="273844"/>
            <a:ext cx="7886701" cy="994172"/>
          </a:xfrm>
        </p:spPr>
        <p:txBody>
          <a:bodyPr>
            <a:normAutofit/>
          </a:bodyPr>
          <a:lstStyle/>
          <a:p>
            <a:r>
              <a:rPr lang="en-US" b="1" dirty="0"/>
              <a:t>Efficiency Evaluation against LEARS</a:t>
            </a:r>
            <a:endParaRPr lang="en-US" dirty="0"/>
          </a:p>
        </p:txBody>
      </p:sp>
      <p:sp>
        <p:nvSpPr>
          <p:cNvPr id="8" name="Content Placeholder 7">
            <a:extLst>
              <a:ext uri="{FF2B5EF4-FFF2-40B4-BE49-F238E27FC236}">
                <a16:creationId xmlns:a16="http://schemas.microsoft.com/office/drawing/2014/main" id="{DAC9C6A5-7FA8-4161-BDC0-E0A9CCF3E03E}"/>
              </a:ext>
            </a:extLst>
          </p:cNvPr>
          <p:cNvSpPr>
            <a:spLocks noGrp="1"/>
          </p:cNvSpPr>
          <p:nvPr>
            <p:ph idx="1"/>
          </p:nvPr>
        </p:nvSpPr>
        <p:spPr>
          <a:xfrm>
            <a:off x="628650" y="1369219"/>
            <a:ext cx="3943350" cy="613585"/>
          </a:xfrm>
        </p:spPr>
        <p:txBody>
          <a:bodyPr/>
          <a:lstStyle/>
          <a:p>
            <a:pPr marL="0" indent="0">
              <a:buNone/>
            </a:pPr>
            <a:r>
              <a:rPr lang="en-US" dirty="0"/>
              <a:t>Processes Where LEARS is Faster</a:t>
            </a:r>
          </a:p>
        </p:txBody>
      </p:sp>
      <p:sp>
        <p:nvSpPr>
          <p:cNvPr id="9" name="Content Placeholder 7">
            <a:extLst>
              <a:ext uri="{FF2B5EF4-FFF2-40B4-BE49-F238E27FC236}">
                <a16:creationId xmlns:a16="http://schemas.microsoft.com/office/drawing/2014/main" id="{DCE62DF1-09A7-49E8-A498-EE3C447BEA35}"/>
              </a:ext>
            </a:extLst>
          </p:cNvPr>
          <p:cNvSpPr txBox="1">
            <a:spLocks/>
          </p:cNvSpPr>
          <p:nvPr/>
        </p:nvSpPr>
        <p:spPr>
          <a:xfrm>
            <a:off x="4572000" y="1369218"/>
            <a:ext cx="3943350" cy="61358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Processes Where </a:t>
            </a:r>
            <a:r>
              <a:rPr lang="en-US" dirty="0" err="1"/>
              <a:t>GRaSS</a:t>
            </a:r>
            <a:r>
              <a:rPr lang="en-US" dirty="0"/>
              <a:t> is Faster</a:t>
            </a:r>
          </a:p>
        </p:txBody>
      </p:sp>
      <p:grpSp>
        <p:nvGrpSpPr>
          <p:cNvPr id="22" name="Group 21">
            <a:extLst>
              <a:ext uri="{FF2B5EF4-FFF2-40B4-BE49-F238E27FC236}">
                <a16:creationId xmlns:a16="http://schemas.microsoft.com/office/drawing/2014/main" id="{6F8117AD-4D38-4FD1-A654-6FFBDF90F65F}"/>
              </a:ext>
            </a:extLst>
          </p:cNvPr>
          <p:cNvGrpSpPr/>
          <p:nvPr/>
        </p:nvGrpSpPr>
        <p:grpSpPr>
          <a:xfrm>
            <a:off x="4331678" y="1812188"/>
            <a:ext cx="4183672" cy="3162856"/>
            <a:chOff x="4331678" y="1812188"/>
            <a:chExt cx="4183672" cy="3162856"/>
          </a:xfrm>
        </p:grpSpPr>
        <p:pic>
          <p:nvPicPr>
            <p:cNvPr id="6" name="Picture 5" descr="Chart, bar chart&#10;&#10;Description automatically generated">
              <a:extLst>
                <a:ext uri="{FF2B5EF4-FFF2-40B4-BE49-F238E27FC236}">
                  <a16:creationId xmlns:a16="http://schemas.microsoft.com/office/drawing/2014/main" id="{E361F7DB-95D4-4EC0-A0DA-BC26FEDB7D9B}"/>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5900"/>
                      </a14:imgEffect>
                    </a14:imgLayer>
                  </a14:imgProps>
                </a:ext>
              </a:extLst>
            </a:blip>
            <a:srcRect r="17757"/>
            <a:stretch/>
          </p:blipFill>
          <p:spPr>
            <a:xfrm>
              <a:off x="4331678" y="1812188"/>
              <a:ext cx="4183672" cy="3162856"/>
            </a:xfrm>
            <a:prstGeom prst="rect">
              <a:avLst/>
            </a:prstGeom>
            <a:ln>
              <a:noFill/>
            </a:ln>
          </p:spPr>
        </p:pic>
        <p:pic>
          <p:nvPicPr>
            <p:cNvPr id="10" name="Picture 9" descr="Chart, bar chart&#10;&#10;Description automatically generated">
              <a:extLst>
                <a:ext uri="{FF2B5EF4-FFF2-40B4-BE49-F238E27FC236}">
                  <a16:creationId xmlns:a16="http://schemas.microsoft.com/office/drawing/2014/main" id="{6769332B-83BD-4DAC-A669-F8FEC0E4ECE4}"/>
                </a:ext>
              </a:extLst>
            </p:cNvPr>
            <p:cNvPicPr>
              <a:picLocks noChangeAspect="1"/>
            </p:cNvPicPr>
            <p:nvPr/>
          </p:nvPicPr>
          <p:blipFill rotWithShape="1">
            <a:blip r:embed="rId5"/>
            <a:srcRect r="53851"/>
            <a:stretch/>
          </p:blipFill>
          <p:spPr>
            <a:xfrm>
              <a:off x="4331678" y="1812188"/>
              <a:ext cx="2347577" cy="3162856"/>
            </a:xfrm>
            <a:prstGeom prst="rect">
              <a:avLst/>
            </a:prstGeom>
            <a:ln>
              <a:noFill/>
            </a:ln>
          </p:spPr>
        </p:pic>
      </p:grpSp>
      <p:grpSp>
        <p:nvGrpSpPr>
          <p:cNvPr id="19" name="Group 18">
            <a:extLst>
              <a:ext uri="{FF2B5EF4-FFF2-40B4-BE49-F238E27FC236}">
                <a16:creationId xmlns:a16="http://schemas.microsoft.com/office/drawing/2014/main" id="{D2BE729C-B536-443C-996B-ABE061BC193E}"/>
              </a:ext>
            </a:extLst>
          </p:cNvPr>
          <p:cNvGrpSpPr/>
          <p:nvPr/>
        </p:nvGrpSpPr>
        <p:grpSpPr>
          <a:xfrm>
            <a:off x="148006" y="1792715"/>
            <a:ext cx="4183672" cy="3162856"/>
            <a:chOff x="3336149" y="1267115"/>
            <a:chExt cx="4699242" cy="3714750"/>
          </a:xfrm>
        </p:grpSpPr>
        <p:pic>
          <p:nvPicPr>
            <p:cNvPr id="16" name="Picture 15" descr="Chart, bar chart&#10;&#10;Description automatically generated">
              <a:extLst>
                <a:ext uri="{FF2B5EF4-FFF2-40B4-BE49-F238E27FC236}">
                  <a16:creationId xmlns:a16="http://schemas.microsoft.com/office/drawing/2014/main" id="{95548974-CC81-44C4-B776-B67C8DB95A7E}"/>
                </a:ext>
              </a:extLst>
            </p:cNvPr>
            <p:cNvPicPr>
              <a:picLocks noChangeAspect="1"/>
            </p:cNvPicPr>
            <p:nvPr/>
          </p:nvPicPr>
          <p:blipFill rotWithShape="1">
            <a:blip r:embed="rId6"/>
            <a:srcRect r="17774"/>
            <a:stretch/>
          </p:blipFill>
          <p:spPr>
            <a:xfrm>
              <a:off x="3336149" y="1267115"/>
              <a:ext cx="4699242" cy="3714750"/>
            </a:xfrm>
            <a:prstGeom prst="rect">
              <a:avLst/>
            </a:prstGeom>
            <a:ln>
              <a:noFill/>
            </a:ln>
          </p:spPr>
        </p:pic>
        <p:pic>
          <p:nvPicPr>
            <p:cNvPr id="18" name="Picture 17" descr="Chart, bar chart&#10;&#10;Description automatically generated">
              <a:extLst>
                <a:ext uri="{FF2B5EF4-FFF2-40B4-BE49-F238E27FC236}">
                  <a16:creationId xmlns:a16="http://schemas.microsoft.com/office/drawing/2014/main" id="{29F8C69F-E238-4AC9-8F84-609929A733A2}"/>
                </a:ext>
              </a:extLst>
            </p:cNvPr>
            <p:cNvPicPr>
              <a:picLocks noChangeAspect="1"/>
            </p:cNvPicPr>
            <p:nvPr/>
          </p:nvPicPr>
          <p:blipFill rotWithShape="1">
            <a:blip r:embed="rId7"/>
            <a:srcRect r="46234"/>
            <a:stretch/>
          </p:blipFill>
          <p:spPr>
            <a:xfrm>
              <a:off x="3336149" y="1267115"/>
              <a:ext cx="3072743" cy="3714750"/>
            </a:xfrm>
            <a:prstGeom prst="rect">
              <a:avLst/>
            </a:prstGeom>
            <a:ln>
              <a:noFill/>
            </a:ln>
          </p:spPr>
        </p:pic>
      </p:grpSp>
    </p:spTree>
    <p:extLst>
      <p:ext uri="{BB962C8B-B14F-4D97-AF65-F5344CB8AC3E}">
        <p14:creationId xmlns:p14="http://schemas.microsoft.com/office/powerpoint/2010/main" val="2247419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CC5C-41C5-5840-9323-8CFB0B876D3B}"/>
              </a:ext>
            </a:extLst>
          </p:cNvPr>
          <p:cNvSpPr>
            <a:spLocks noGrp="1"/>
          </p:cNvSpPr>
          <p:nvPr>
            <p:ph type="title"/>
          </p:nvPr>
        </p:nvSpPr>
        <p:spPr>
          <a:xfrm>
            <a:off x="628649" y="273844"/>
            <a:ext cx="7886701" cy="994172"/>
          </a:xfrm>
        </p:spPr>
        <p:txBody>
          <a:bodyPr>
            <a:normAutofit/>
          </a:bodyPr>
          <a:lstStyle/>
          <a:p>
            <a:r>
              <a:rPr lang="en-US" b="1" dirty="0"/>
              <a:t>Efficiency Evaluation against LEARS (cont.)</a:t>
            </a:r>
            <a:endParaRPr lang="en-US" dirty="0"/>
          </a:p>
        </p:txBody>
      </p:sp>
      <p:grpSp>
        <p:nvGrpSpPr>
          <p:cNvPr id="15" name="Group 14">
            <a:extLst>
              <a:ext uri="{FF2B5EF4-FFF2-40B4-BE49-F238E27FC236}">
                <a16:creationId xmlns:a16="http://schemas.microsoft.com/office/drawing/2014/main" id="{DBFABCEB-7411-4FF7-AAF4-A47BE8066A75}"/>
              </a:ext>
            </a:extLst>
          </p:cNvPr>
          <p:cNvGrpSpPr/>
          <p:nvPr/>
        </p:nvGrpSpPr>
        <p:grpSpPr>
          <a:xfrm>
            <a:off x="4296395" y="1158650"/>
            <a:ext cx="4292736" cy="3542184"/>
            <a:chOff x="464937" y="1157030"/>
            <a:chExt cx="4719313" cy="3714750"/>
          </a:xfrm>
        </p:grpSpPr>
        <p:pic>
          <p:nvPicPr>
            <p:cNvPr id="12" name="Picture 11" descr="Chart, bar chart&#10;&#10;Description automatically generated">
              <a:extLst>
                <a:ext uri="{FF2B5EF4-FFF2-40B4-BE49-F238E27FC236}">
                  <a16:creationId xmlns:a16="http://schemas.microsoft.com/office/drawing/2014/main" id="{68F5C61F-2DD1-484D-BA40-633B8EEA3183}"/>
                </a:ext>
              </a:extLst>
            </p:cNvPr>
            <p:cNvPicPr>
              <a:picLocks noChangeAspect="1"/>
            </p:cNvPicPr>
            <p:nvPr/>
          </p:nvPicPr>
          <p:blipFill rotWithShape="1">
            <a:blip r:embed="rId3"/>
            <a:srcRect r="17422"/>
            <a:stretch/>
          </p:blipFill>
          <p:spPr>
            <a:xfrm>
              <a:off x="464937" y="1157030"/>
              <a:ext cx="4719313" cy="3714750"/>
            </a:xfrm>
            <a:prstGeom prst="rect">
              <a:avLst/>
            </a:prstGeom>
          </p:spPr>
        </p:pic>
        <p:pic>
          <p:nvPicPr>
            <p:cNvPr id="14" name="Picture 13" descr="Chart, bar chart&#10;&#10;Description automatically generated">
              <a:extLst>
                <a:ext uri="{FF2B5EF4-FFF2-40B4-BE49-F238E27FC236}">
                  <a16:creationId xmlns:a16="http://schemas.microsoft.com/office/drawing/2014/main" id="{A6A69EF2-258B-4F27-92B1-2E88C258C547}"/>
                </a:ext>
              </a:extLst>
            </p:cNvPr>
            <p:cNvPicPr>
              <a:picLocks noChangeAspect="1"/>
            </p:cNvPicPr>
            <p:nvPr/>
          </p:nvPicPr>
          <p:blipFill rotWithShape="1">
            <a:blip r:embed="rId4"/>
            <a:srcRect r="46535"/>
            <a:stretch/>
          </p:blipFill>
          <p:spPr>
            <a:xfrm>
              <a:off x="464937" y="1157030"/>
              <a:ext cx="3055529" cy="3714750"/>
            </a:xfrm>
            <a:prstGeom prst="rect">
              <a:avLst/>
            </a:prstGeom>
          </p:spPr>
        </p:pic>
      </p:grpSp>
      <p:grpSp>
        <p:nvGrpSpPr>
          <p:cNvPr id="23" name="Group 22">
            <a:extLst>
              <a:ext uri="{FF2B5EF4-FFF2-40B4-BE49-F238E27FC236}">
                <a16:creationId xmlns:a16="http://schemas.microsoft.com/office/drawing/2014/main" id="{BDD85A27-B432-4814-A96E-8E85E8359F6F}"/>
              </a:ext>
            </a:extLst>
          </p:cNvPr>
          <p:cNvGrpSpPr/>
          <p:nvPr/>
        </p:nvGrpSpPr>
        <p:grpSpPr>
          <a:xfrm>
            <a:off x="3659" y="1210838"/>
            <a:ext cx="4292736" cy="3489996"/>
            <a:chOff x="284752" y="1268016"/>
            <a:chExt cx="4019829" cy="3354536"/>
          </a:xfrm>
        </p:grpSpPr>
        <p:pic>
          <p:nvPicPr>
            <p:cNvPr id="19" name="Picture 18" descr="Chart, bar chart&#10;&#10;Description automatically generated">
              <a:extLst>
                <a:ext uri="{FF2B5EF4-FFF2-40B4-BE49-F238E27FC236}">
                  <a16:creationId xmlns:a16="http://schemas.microsoft.com/office/drawing/2014/main" id="{29CA0748-07FA-4B31-9D95-E6AFF62F6E9F}"/>
                </a:ext>
              </a:extLst>
            </p:cNvPr>
            <p:cNvPicPr>
              <a:picLocks noChangeAspect="1"/>
            </p:cNvPicPr>
            <p:nvPr/>
          </p:nvPicPr>
          <p:blipFill rotWithShape="1">
            <a:blip r:embed="rId5"/>
            <a:srcRect r="18674"/>
            <a:stretch/>
          </p:blipFill>
          <p:spPr>
            <a:xfrm>
              <a:off x="284752" y="1268016"/>
              <a:ext cx="4019829" cy="3354536"/>
            </a:xfrm>
            <a:prstGeom prst="rect">
              <a:avLst/>
            </a:prstGeom>
            <a:ln>
              <a:noFill/>
            </a:ln>
          </p:spPr>
        </p:pic>
        <p:pic>
          <p:nvPicPr>
            <p:cNvPr id="21" name="Picture 20" descr="Chart, bar chart&#10;&#10;Description automatically generated">
              <a:extLst>
                <a:ext uri="{FF2B5EF4-FFF2-40B4-BE49-F238E27FC236}">
                  <a16:creationId xmlns:a16="http://schemas.microsoft.com/office/drawing/2014/main" id="{C2EA24A4-D61D-425E-BC31-37B816E4F82B}"/>
                </a:ext>
              </a:extLst>
            </p:cNvPr>
            <p:cNvPicPr>
              <a:picLocks noChangeAspect="1"/>
            </p:cNvPicPr>
            <p:nvPr/>
          </p:nvPicPr>
          <p:blipFill rotWithShape="1">
            <a:blip r:embed="rId6"/>
            <a:srcRect r="45774"/>
            <a:stretch/>
          </p:blipFill>
          <p:spPr>
            <a:xfrm>
              <a:off x="284752" y="1268016"/>
              <a:ext cx="2680333" cy="3354536"/>
            </a:xfrm>
            <a:prstGeom prst="rect">
              <a:avLst/>
            </a:prstGeom>
            <a:ln>
              <a:noFill/>
            </a:ln>
          </p:spPr>
        </p:pic>
      </p:grpSp>
    </p:spTree>
    <p:extLst>
      <p:ext uri="{BB962C8B-B14F-4D97-AF65-F5344CB8AC3E}">
        <p14:creationId xmlns:p14="http://schemas.microsoft.com/office/powerpoint/2010/main" val="4024363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510167" cy="5143500"/>
          </a:xfrm>
          <a:prstGeom prst="rect">
            <a:avLst/>
          </a:prstGeom>
          <a:solidFill>
            <a:srgbClr val="40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7E72D666-88D7-41A0-AF6A-F3C8D745BF5E}"/>
              </a:ext>
            </a:extLst>
          </p:cNvPr>
          <p:cNvSpPr>
            <a:spLocks noGrp="1"/>
          </p:cNvSpPr>
          <p:nvPr>
            <p:ph type="title"/>
          </p:nvPr>
        </p:nvSpPr>
        <p:spPr>
          <a:xfrm>
            <a:off x="480060" y="1555772"/>
            <a:ext cx="2064265" cy="2031956"/>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r>
              <a:rPr lang="en-US" sz="2000" kern="1200" dirty="0">
                <a:solidFill>
                  <a:srgbClr val="FFFFFF"/>
                </a:solidFill>
                <a:latin typeface="+mj-lt"/>
                <a:ea typeface="+mj-ea"/>
                <a:cs typeface="+mj-cs"/>
              </a:rPr>
              <a:t>Conclusion</a:t>
            </a:r>
          </a:p>
        </p:txBody>
      </p:sp>
      <p:pic>
        <p:nvPicPr>
          <p:cNvPr id="4" name="Picture 3" descr="Logo, company name&#10;&#10;Description automatically generated">
            <a:extLst>
              <a:ext uri="{FF2B5EF4-FFF2-40B4-BE49-F238E27FC236}">
                <a16:creationId xmlns:a16="http://schemas.microsoft.com/office/drawing/2014/main" id="{BD6ECA98-60C9-4719-8578-8CC42A66D5F7}"/>
              </a:ext>
            </a:extLst>
          </p:cNvPr>
          <p:cNvPicPr>
            <a:picLocks noChangeAspect="1"/>
          </p:cNvPicPr>
          <p:nvPr/>
        </p:nvPicPr>
        <p:blipFill>
          <a:blip r:embed="rId3"/>
          <a:stretch>
            <a:fillRect/>
          </a:stretch>
        </p:blipFill>
        <p:spPr>
          <a:xfrm>
            <a:off x="3605189" y="721359"/>
            <a:ext cx="4238670" cy="3698240"/>
          </a:xfrm>
          <a:prstGeom prst="rect">
            <a:avLst/>
          </a:prstGeom>
        </p:spPr>
      </p:pic>
    </p:spTree>
    <p:extLst>
      <p:ext uri="{BB962C8B-B14F-4D97-AF65-F5344CB8AC3E}">
        <p14:creationId xmlns:p14="http://schemas.microsoft.com/office/powerpoint/2010/main" val="1466620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CC5C-41C5-5840-9323-8CFB0B876D3B}"/>
              </a:ext>
            </a:extLst>
          </p:cNvPr>
          <p:cNvSpPr>
            <a:spLocks noGrp="1"/>
          </p:cNvSpPr>
          <p:nvPr>
            <p:ph type="title"/>
          </p:nvPr>
        </p:nvSpPr>
        <p:spPr/>
        <p:txBody>
          <a:bodyPr/>
          <a:lstStyle/>
          <a:p>
            <a:r>
              <a:rPr lang="en-US" sz="3600" b="1" dirty="0"/>
              <a:t>References and Acknowledgements</a:t>
            </a:r>
            <a:endParaRPr lang="en-US" dirty="0"/>
          </a:p>
        </p:txBody>
      </p:sp>
      <p:sp>
        <p:nvSpPr>
          <p:cNvPr id="3" name="Content Placeholder 2">
            <a:extLst>
              <a:ext uri="{FF2B5EF4-FFF2-40B4-BE49-F238E27FC236}">
                <a16:creationId xmlns:a16="http://schemas.microsoft.com/office/drawing/2014/main" id="{58B008E2-1682-E040-AD53-2F2363C52B65}"/>
              </a:ext>
            </a:extLst>
          </p:cNvPr>
          <p:cNvSpPr>
            <a:spLocks noGrp="1"/>
          </p:cNvSpPr>
          <p:nvPr>
            <p:ph idx="1"/>
          </p:nvPr>
        </p:nvSpPr>
        <p:spPr/>
        <p:txBody>
          <a:bodyPr>
            <a:normAutofit/>
          </a:bodyPr>
          <a:lstStyle/>
          <a:p>
            <a:pPr marL="0" indent="0">
              <a:buNone/>
            </a:pPr>
            <a:r>
              <a:rPr lang="en-US" i="1" dirty="0"/>
              <a:t>L34RS: Level 3 and 4 </a:t>
            </a:r>
            <a:r>
              <a:rPr lang="en-US" i="1" dirty="0" err="1"/>
              <a:t>Regridder</a:t>
            </a:r>
            <a:r>
              <a:rPr lang="en-US" i="1" dirty="0"/>
              <a:t> and </a:t>
            </a:r>
            <a:r>
              <a:rPr lang="en-US" i="1" dirty="0" err="1"/>
              <a:t>Subsetter</a:t>
            </a:r>
            <a:r>
              <a:rPr lang="en-US" i="1" dirty="0"/>
              <a:t> for Earth Satellite Data</a:t>
            </a:r>
            <a:r>
              <a:rPr lang="en-US" dirty="0"/>
              <a:t>. (2018, December). NASA/ADS. Retrieved November 29, 2021, from https://ui.adsabs.harvard.edu/abs/2018AGUFMIN43A..20S/abstract</a:t>
            </a:r>
          </a:p>
          <a:p>
            <a:pPr marL="0" indent="0">
              <a:buNone/>
            </a:pPr>
            <a:r>
              <a:rPr lang="en-US" dirty="0"/>
              <a:t>NASA. (2010). </a:t>
            </a:r>
            <a:r>
              <a:rPr lang="en-US" i="1" dirty="0"/>
              <a:t>GES DISC</a:t>
            </a:r>
            <a:r>
              <a:rPr lang="en-US" dirty="0"/>
              <a:t>. GES DISC. https://disc.gsfc.nasa.gov/datasets/</a:t>
            </a:r>
          </a:p>
          <a:p>
            <a:pPr marL="0" indent="0">
              <a:buNone/>
            </a:pPr>
            <a:r>
              <a:rPr lang="en-US" i="1" dirty="0" err="1"/>
              <a:t>xarray</a:t>
            </a:r>
            <a:r>
              <a:rPr lang="en-US" i="1" dirty="0"/>
              <a:t>: N-D labeled arrays and datasets in Python</a:t>
            </a:r>
            <a:r>
              <a:rPr lang="en-US" dirty="0"/>
              <a:t>. (2014). Http://Xarray.Pydata.Org/. http://xarray.pydata.org/en/stable/</a:t>
            </a:r>
          </a:p>
          <a:p>
            <a:pPr marL="0" indent="0">
              <a:buNone/>
            </a:pPr>
            <a:r>
              <a:rPr lang="en-US" i="1" dirty="0" err="1"/>
              <a:t>xESMF</a:t>
            </a:r>
            <a:r>
              <a:rPr lang="en-US" i="1" dirty="0"/>
              <a:t>: Universal </a:t>
            </a:r>
            <a:r>
              <a:rPr lang="en-US" i="1" dirty="0" err="1"/>
              <a:t>Regridder</a:t>
            </a:r>
            <a:r>
              <a:rPr lang="en-US" i="1" dirty="0"/>
              <a:t> for Geospatial Data — </a:t>
            </a:r>
            <a:r>
              <a:rPr lang="en-US" i="1" dirty="0" err="1"/>
              <a:t>xESMF</a:t>
            </a:r>
            <a:r>
              <a:rPr lang="en-US" i="1" dirty="0"/>
              <a:t> 0.3.0 documentation</a:t>
            </a:r>
            <a:r>
              <a:rPr lang="en-US" dirty="0"/>
              <a:t>. (2017). </a:t>
            </a:r>
            <a:r>
              <a:rPr lang="en-US" dirty="0" err="1"/>
              <a:t>Xesmf.Readthedocs.Io</a:t>
            </a:r>
            <a:r>
              <a:rPr lang="en-US" dirty="0"/>
              <a:t>. https://xesmf.readthedocs.io/en/latest/</a:t>
            </a:r>
          </a:p>
        </p:txBody>
      </p:sp>
    </p:spTree>
    <p:extLst>
      <p:ext uri="{BB962C8B-B14F-4D97-AF65-F5344CB8AC3E}">
        <p14:creationId xmlns:p14="http://schemas.microsoft.com/office/powerpoint/2010/main" val="183640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extBox 1"/>
          <p:cNvSpPr txBox="1">
            <a:spLocks noChangeArrowheads="1"/>
          </p:cNvSpPr>
          <p:nvPr/>
        </p:nvSpPr>
        <p:spPr bwMode="auto">
          <a:xfrm>
            <a:off x="1595245" y="4066269"/>
            <a:ext cx="5935529"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MS PGothic" charset="-128"/>
              </a:defRPr>
            </a:lvl1pPr>
            <a:lvl2pPr marL="742950" indent="-285750">
              <a:defRPr sz="2400">
                <a:solidFill>
                  <a:schemeClr val="tx1"/>
                </a:solidFill>
                <a:latin typeface="Arial" charset="0"/>
                <a:ea typeface="MS PGothic" charset="-128"/>
              </a:defRPr>
            </a:lvl2pPr>
            <a:lvl3pPr marL="1143000" indent="-228600">
              <a:defRPr sz="2400">
                <a:solidFill>
                  <a:schemeClr val="tx1"/>
                </a:solidFill>
                <a:latin typeface="Arial" charset="0"/>
                <a:ea typeface="MS PGothic" charset="-128"/>
              </a:defRPr>
            </a:lvl3pPr>
            <a:lvl4pPr marL="1600200" indent="-228600">
              <a:defRPr sz="2400">
                <a:solidFill>
                  <a:schemeClr val="tx1"/>
                </a:solidFill>
                <a:latin typeface="Arial" charset="0"/>
                <a:ea typeface="MS PGothic" charset="-128"/>
              </a:defRPr>
            </a:lvl4pPr>
            <a:lvl5pPr marL="2057400" indent="-228600">
              <a:defRPr sz="2400">
                <a:solidFill>
                  <a:schemeClr val="tx1"/>
                </a:solidFill>
                <a:latin typeface="Arial" charset="0"/>
                <a:ea typeface="MS PGothic" charset="-128"/>
              </a:defRPr>
            </a:lvl5pPr>
            <a:lvl6pPr marL="2514600" indent="-228600" eaLnBrk="0" fontAlgn="base" hangingPunct="0">
              <a:spcBef>
                <a:spcPct val="0"/>
              </a:spcBef>
              <a:spcAft>
                <a:spcPct val="0"/>
              </a:spcAft>
              <a:defRPr sz="2400">
                <a:solidFill>
                  <a:schemeClr val="tx1"/>
                </a:solidFill>
                <a:latin typeface="Arial" charset="0"/>
                <a:ea typeface="MS PGothic" charset="-128"/>
              </a:defRPr>
            </a:lvl6pPr>
            <a:lvl7pPr marL="2971800" indent="-228600" eaLnBrk="0" fontAlgn="base" hangingPunct="0">
              <a:spcBef>
                <a:spcPct val="0"/>
              </a:spcBef>
              <a:spcAft>
                <a:spcPct val="0"/>
              </a:spcAft>
              <a:defRPr sz="2400">
                <a:solidFill>
                  <a:schemeClr val="tx1"/>
                </a:solidFill>
                <a:latin typeface="Arial" charset="0"/>
                <a:ea typeface="MS PGothic" charset="-128"/>
              </a:defRPr>
            </a:lvl7pPr>
            <a:lvl8pPr marL="3429000" indent="-228600" eaLnBrk="0" fontAlgn="base" hangingPunct="0">
              <a:spcBef>
                <a:spcPct val="0"/>
              </a:spcBef>
              <a:spcAft>
                <a:spcPct val="0"/>
              </a:spcAft>
              <a:defRPr sz="2400">
                <a:solidFill>
                  <a:schemeClr val="tx1"/>
                </a:solidFill>
                <a:latin typeface="Arial" charset="0"/>
                <a:ea typeface="MS PGothic" charset="-128"/>
              </a:defRPr>
            </a:lvl8pPr>
            <a:lvl9pPr marL="3886200" indent="-228600" eaLnBrk="0" fontAlgn="base" hangingPunct="0">
              <a:spcBef>
                <a:spcPct val="0"/>
              </a:spcBef>
              <a:spcAft>
                <a:spcPct val="0"/>
              </a:spcAft>
              <a:defRPr sz="2400">
                <a:solidFill>
                  <a:schemeClr val="tx1"/>
                </a:solidFill>
                <a:latin typeface="Arial" charset="0"/>
                <a:ea typeface="MS PGothic" charset="-128"/>
              </a:defRPr>
            </a:lvl9pPr>
          </a:lstStyle>
          <a:p>
            <a:pPr algn="ctr"/>
            <a:r>
              <a:rPr lang="en-US" altLang="en-US" sz="1800" dirty="0"/>
              <a:t>For more information, please visit our web site:</a:t>
            </a:r>
          </a:p>
          <a:p>
            <a:pPr algn="ctr"/>
            <a:r>
              <a:rPr lang="en-US" altLang="en-US" sz="1800" b="1" dirty="0"/>
              <a:t>www.nasa.gov/goddard</a:t>
            </a:r>
          </a:p>
          <a:p>
            <a:pPr algn="ctr"/>
            <a:endParaRPr lang="en-US" altLang="en-US" sz="1800" dirty="0"/>
          </a:p>
        </p:txBody>
      </p:sp>
    </p:spTree>
    <p:extLst>
      <p:ext uri="{BB962C8B-B14F-4D97-AF65-F5344CB8AC3E}">
        <p14:creationId xmlns:p14="http://schemas.microsoft.com/office/powerpoint/2010/main" val="162355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CC5C-41C5-5840-9323-8CFB0B876D3B}"/>
              </a:ext>
            </a:extLst>
          </p:cNvPr>
          <p:cNvSpPr>
            <a:spLocks noGrp="1"/>
          </p:cNvSpPr>
          <p:nvPr>
            <p:ph type="title"/>
          </p:nvPr>
        </p:nvSpPr>
        <p:spPr>
          <a:xfrm>
            <a:off x="628649" y="273844"/>
            <a:ext cx="7886701" cy="994172"/>
          </a:xfrm>
        </p:spPr>
        <p:txBody>
          <a:bodyPr>
            <a:normAutofit/>
          </a:bodyPr>
          <a:lstStyle/>
          <a:p>
            <a:r>
              <a:rPr lang="en-US" b="1" dirty="0"/>
              <a:t>Future Works</a:t>
            </a:r>
            <a:endParaRPr lang="en-US" dirty="0"/>
          </a:p>
        </p:txBody>
      </p:sp>
      <p:sp>
        <p:nvSpPr>
          <p:cNvPr id="3" name="Content Placeholder 2">
            <a:extLst>
              <a:ext uri="{FF2B5EF4-FFF2-40B4-BE49-F238E27FC236}">
                <a16:creationId xmlns:a16="http://schemas.microsoft.com/office/drawing/2014/main" id="{58B008E2-1682-E040-AD53-2F2363C52B65}"/>
              </a:ext>
            </a:extLst>
          </p:cNvPr>
          <p:cNvSpPr>
            <a:spLocks noGrp="1"/>
          </p:cNvSpPr>
          <p:nvPr>
            <p:ph idx="1"/>
          </p:nvPr>
        </p:nvSpPr>
        <p:spPr/>
        <p:txBody>
          <a:bodyPr>
            <a:normAutofit/>
          </a:bodyPr>
          <a:lstStyle/>
          <a:p>
            <a:r>
              <a:rPr lang="en-US" sz="2800" dirty="0"/>
              <a:t>Global </a:t>
            </a:r>
            <a:r>
              <a:rPr lang="en-US" sz="2800" dirty="0" err="1"/>
              <a:t>regridding</a:t>
            </a:r>
            <a:r>
              <a:rPr lang="en-US" sz="2800" dirty="0"/>
              <a:t> not reliable- </a:t>
            </a:r>
            <a:r>
              <a:rPr lang="en-US" sz="2800" dirty="0" err="1"/>
              <a:t>xESMF</a:t>
            </a:r>
            <a:r>
              <a:rPr lang="en-US" sz="2800" dirty="0"/>
              <a:t> does not yet support </a:t>
            </a:r>
            <a:r>
              <a:rPr lang="en-US" sz="2800" dirty="0" err="1"/>
              <a:t>regridding</a:t>
            </a:r>
            <a:r>
              <a:rPr lang="en-US" sz="2800" dirty="0"/>
              <a:t> at the poles</a:t>
            </a:r>
          </a:p>
          <a:p>
            <a:r>
              <a:rPr lang="en-US" sz="2800" dirty="0"/>
              <a:t>Vertical </a:t>
            </a:r>
            <a:r>
              <a:rPr lang="en-US" sz="2800" dirty="0" err="1"/>
              <a:t>subsetting</a:t>
            </a:r>
            <a:r>
              <a:rPr lang="en-US" sz="2800" dirty="0"/>
              <a:t> has not yet been implemented</a:t>
            </a:r>
          </a:p>
          <a:p>
            <a:r>
              <a:rPr lang="en-US" sz="2800" dirty="0"/>
              <a:t>GRASS is to be put into a Docker container </a:t>
            </a:r>
          </a:p>
          <a:p>
            <a:endParaRPr lang="en-US" sz="2800" dirty="0"/>
          </a:p>
          <a:p>
            <a:pPr marL="0" indent="0">
              <a:buNone/>
            </a:pPr>
            <a:endParaRPr lang="en-US" sz="2800" dirty="0"/>
          </a:p>
          <a:p>
            <a:pPr marL="0" indent="0">
              <a:buNone/>
            </a:pPr>
            <a:endParaRPr lang="en-US" dirty="0"/>
          </a:p>
        </p:txBody>
      </p:sp>
    </p:spTree>
    <p:extLst>
      <p:ext uri="{BB962C8B-B14F-4D97-AF65-F5344CB8AC3E}">
        <p14:creationId xmlns:p14="http://schemas.microsoft.com/office/powerpoint/2010/main" val="2890535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CC5C-41C5-5840-9323-8CFB0B876D3B}"/>
              </a:ext>
            </a:extLst>
          </p:cNvPr>
          <p:cNvSpPr>
            <a:spLocks noGrp="1"/>
          </p:cNvSpPr>
          <p:nvPr>
            <p:ph type="title"/>
          </p:nvPr>
        </p:nvSpPr>
        <p:spPr>
          <a:xfrm>
            <a:off x="628649" y="273844"/>
            <a:ext cx="7886701" cy="994172"/>
          </a:xfrm>
        </p:spPr>
        <p:txBody>
          <a:bodyPr>
            <a:normAutofit/>
          </a:bodyPr>
          <a:lstStyle/>
          <a:p>
            <a:r>
              <a:rPr lang="en-US" b="1" dirty="0"/>
              <a:t>Challenges Faced</a:t>
            </a:r>
            <a:endParaRPr lang="en-US" dirty="0"/>
          </a:p>
        </p:txBody>
      </p:sp>
      <p:sp>
        <p:nvSpPr>
          <p:cNvPr id="3" name="Content Placeholder 2">
            <a:extLst>
              <a:ext uri="{FF2B5EF4-FFF2-40B4-BE49-F238E27FC236}">
                <a16:creationId xmlns:a16="http://schemas.microsoft.com/office/drawing/2014/main" id="{58B008E2-1682-E040-AD53-2F2363C52B65}"/>
              </a:ext>
            </a:extLst>
          </p:cNvPr>
          <p:cNvSpPr>
            <a:spLocks noGrp="1"/>
          </p:cNvSpPr>
          <p:nvPr>
            <p:ph idx="1"/>
          </p:nvPr>
        </p:nvSpPr>
        <p:spPr/>
        <p:txBody>
          <a:bodyPr>
            <a:normAutofit/>
          </a:bodyPr>
          <a:lstStyle/>
          <a:p>
            <a:pPr marL="0" indent="0">
              <a:buNone/>
            </a:pPr>
            <a:endParaRPr lang="en-US" sz="2800" dirty="0"/>
          </a:p>
          <a:p>
            <a:r>
              <a:rPr lang="en-US" sz="2800" dirty="0"/>
              <a:t>Temporal </a:t>
            </a:r>
            <a:r>
              <a:rPr lang="en-US" sz="2800" dirty="0" err="1"/>
              <a:t>Subsetting</a:t>
            </a:r>
            <a:r>
              <a:rPr lang="en-US" sz="2800" dirty="0"/>
              <a:t>: Conversion from datetime64 to integer</a:t>
            </a:r>
          </a:p>
          <a:p>
            <a:r>
              <a:rPr lang="en-US" sz="2800" dirty="0"/>
              <a:t>Spatial </a:t>
            </a:r>
            <a:r>
              <a:rPr lang="en-US" sz="2800" dirty="0" err="1"/>
              <a:t>Subsetting</a:t>
            </a:r>
            <a:r>
              <a:rPr lang="en-US" sz="2800" dirty="0"/>
              <a:t> across anti-meridian</a:t>
            </a:r>
          </a:p>
          <a:p>
            <a:pPr marL="0" indent="0">
              <a:buNone/>
            </a:pPr>
            <a:endParaRPr lang="en-US" dirty="0"/>
          </a:p>
        </p:txBody>
      </p:sp>
    </p:spTree>
    <p:extLst>
      <p:ext uri="{BB962C8B-B14F-4D97-AF65-F5344CB8AC3E}">
        <p14:creationId xmlns:p14="http://schemas.microsoft.com/office/powerpoint/2010/main" val="989492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CC5C-41C5-5840-9323-8CFB0B876D3B}"/>
              </a:ext>
            </a:extLst>
          </p:cNvPr>
          <p:cNvSpPr>
            <a:spLocks noGrp="1"/>
          </p:cNvSpPr>
          <p:nvPr>
            <p:ph type="title"/>
          </p:nvPr>
        </p:nvSpPr>
        <p:spPr/>
        <p:txBody>
          <a:bodyPr/>
          <a:lstStyle/>
          <a:p>
            <a:r>
              <a:rPr lang="en-US" sz="3600" b="1" dirty="0"/>
              <a:t>Introduction</a:t>
            </a:r>
            <a:endParaRPr lang="en-US" dirty="0"/>
          </a:p>
        </p:txBody>
      </p:sp>
      <p:sp>
        <p:nvSpPr>
          <p:cNvPr id="3" name="Content Placeholder 2">
            <a:extLst>
              <a:ext uri="{FF2B5EF4-FFF2-40B4-BE49-F238E27FC236}">
                <a16:creationId xmlns:a16="http://schemas.microsoft.com/office/drawing/2014/main" id="{58B008E2-1682-E040-AD53-2F2363C52B65}"/>
              </a:ext>
            </a:extLst>
          </p:cNvPr>
          <p:cNvSpPr>
            <a:spLocks noGrp="1"/>
          </p:cNvSpPr>
          <p:nvPr>
            <p:ph idx="1"/>
          </p:nvPr>
        </p:nvSpPr>
        <p:spPr>
          <a:xfrm>
            <a:off x="347241" y="1268015"/>
            <a:ext cx="8356922" cy="3601641"/>
          </a:xfrm>
        </p:spPr>
        <p:txBody>
          <a:bodyPr>
            <a:normAutofit fontScale="92500" lnSpcReduction="20000"/>
          </a:bodyPr>
          <a:lstStyle/>
          <a:p>
            <a:pPr marL="0" indent="0">
              <a:buNone/>
            </a:pPr>
            <a:r>
              <a:rPr lang="en-US" sz="2800" dirty="0"/>
              <a:t>Goal: To develop a</a:t>
            </a:r>
          </a:p>
          <a:p>
            <a:pPr marL="0" indent="0">
              <a:buNone/>
            </a:pPr>
            <a:r>
              <a:rPr lang="en-US" sz="2800" dirty="0" err="1"/>
              <a:t>Subsetter</a:t>
            </a:r>
            <a:r>
              <a:rPr lang="en-US" sz="2800" dirty="0"/>
              <a:t> and </a:t>
            </a:r>
            <a:r>
              <a:rPr lang="en-US" sz="2800" dirty="0" err="1"/>
              <a:t>Regridder</a:t>
            </a:r>
            <a:r>
              <a:rPr lang="en-US" sz="2800" dirty="0"/>
              <a:t> superior to the current tool in use, LEARS (Level 3/4 </a:t>
            </a:r>
            <a:r>
              <a:rPr lang="en-US" sz="2800" dirty="0" err="1"/>
              <a:t>Regridder</a:t>
            </a:r>
            <a:r>
              <a:rPr lang="en-US" sz="2800" dirty="0"/>
              <a:t> and </a:t>
            </a:r>
            <a:r>
              <a:rPr lang="en-US" sz="2800" dirty="0" err="1"/>
              <a:t>Subsetter</a:t>
            </a:r>
            <a:r>
              <a:rPr lang="en-US" sz="2800" dirty="0"/>
              <a:t>). Uses CDO as a backend.</a:t>
            </a:r>
          </a:p>
          <a:p>
            <a:pPr marL="0" indent="0">
              <a:buNone/>
            </a:pPr>
            <a:r>
              <a:rPr lang="en-US" sz="2800" dirty="0"/>
              <a:t>Abilities:</a:t>
            </a:r>
          </a:p>
          <a:p>
            <a:pPr lvl="1"/>
            <a:r>
              <a:rPr lang="en-US" sz="2500" dirty="0"/>
              <a:t>Spatial Subset</a:t>
            </a:r>
          </a:p>
          <a:p>
            <a:pPr lvl="1"/>
            <a:r>
              <a:rPr lang="en-US" sz="2500" dirty="0"/>
              <a:t>Temporal Subset</a:t>
            </a:r>
          </a:p>
          <a:p>
            <a:pPr lvl="1"/>
            <a:r>
              <a:rPr lang="en-US" sz="2500" dirty="0"/>
              <a:t>Vertical Subset</a:t>
            </a:r>
          </a:p>
          <a:p>
            <a:pPr lvl="1"/>
            <a:r>
              <a:rPr lang="en-US" sz="2500" dirty="0"/>
              <a:t>Variable Subset</a:t>
            </a:r>
          </a:p>
          <a:p>
            <a:pPr lvl="1"/>
            <a:r>
              <a:rPr lang="en-US" sz="2500" dirty="0" err="1"/>
              <a:t>Regrid</a:t>
            </a:r>
            <a:r>
              <a:rPr lang="en-US" sz="2500" dirty="0"/>
              <a:t> based on a variety of different interpolations and resolutions. </a:t>
            </a:r>
          </a:p>
          <a:p>
            <a:pPr marL="342900" lvl="1" indent="0">
              <a:buNone/>
            </a:pPr>
            <a:endParaRPr lang="en-US" sz="2500" dirty="0"/>
          </a:p>
          <a:p>
            <a:pPr marL="0" indent="0">
              <a:buNone/>
            </a:pPr>
            <a:endParaRPr lang="en-US" sz="2400" dirty="0"/>
          </a:p>
        </p:txBody>
      </p:sp>
    </p:spTree>
    <p:extLst>
      <p:ext uri="{BB962C8B-B14F-4D97-AF65-F5344CB8AC3E}">
        <p14:creationId xmlns:p14="http://schemas.microsoft.com/office/powerpoint/2010/main" val="4035247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CC5C-41C5-5840-9323-8CFB0B876D3B}"/>
              </a:ext>
            </a:extLst>
          </p:cNvPr>
          <p:cNvSpPr>
            <a:spLocks noGrp="1"/>
          </p:cNvSpPr>
          <p:nvPr>
            <p:ph type="title"/>
          </p:nvPr>
        </p:nvSpPr>
        <p:spPr/>
        <p:txBody>
          <a:bodyPr>
            <a:normAutofit/>
          </a:bodyPr>
          <a:lstStyle/>
          <a:p>
            <a:r>
              <a:rPr lang="en-US" sz="3600" b="1" dirty="0"/>
              <a:t>Brief Background on </a:t>
            </a:r>
            <a:r>
              <a:rPr lang="en-US" sz="3600" b="1" dirty="0" err="1"/>
              <a:t>Subsetting</a:t>
            </a:r>
            <a:endParaRPr lang="en-US" dirty="0"/>
          </a:p>
        </p:txBody>
      </p:sp>
      <p:sp>
        <p:nvSpPr>
          <p:cNvPr id="3" name="Content Placeholder 2">
            <a:extLst>
              <a:ext uri="{FF2B5EF4-FFF2-40B4-BE49-F238E27FC236}">
                <a16:creationId xmlns:a16="http://schemas.microsoft.com/office/drawing/2014/main" id="{58B008E2-1682-E040-AD53-2F2363C52B65}"/>
              </a:ext>
            </a:extLst>
          </p:cNvPr>
          <p:cNvSpPr>
            <a:spLocks noGrp="1"/>
          </p:cNvSpPr>
          <p:nvPr>
            <p:ph idx="1"/>
          </p:nvPr>
        </p:nvSpPr>
        <p:spPr>
          <a:xfrm>
            <a:off x="347241" y="1369219"/>
            <a:ext cx="3105821" cy="3500438"/>
          </a:xfrm>
        </p:spPr>
        <p:txBody>
          <a:bodyPr/>
          <a:lstStyle/>
          <a:p>
            <a:pPr marL="0" indent="0">
              <a:buNone/>
            </a:pPr>
            <a:r>
              <a:rPr lang="en-US" sz="2400" b="1" dirty="0" err="1"/>
              <a:t>Subsetting</a:t>
            </a:r>
            <a:r>
              <a:rPr lang="en-US" sz="2400" dirty="0"/>
              <a:t> is the process of retrieving just the parts of large files which are of interest for a specific purpose.</a:t>
            </a:r>
          </a:p>
        </p:txBody>
      </p:sp>
      <p:pic>
        <p:nvPicPr>
          <p:cNvPr id="5" name="Picture 4" descr="A picture containing chart&#10;&#10;Description automatically generated">
            <a:extLst>
              <a:ext uri="{FF2B5EF4-FFF2-40B4-BE49-F238E27FC236}">
                <a16:creationId xmlns:a16="http://schemas.microsoft.com/office/drawing/2014/main" id="{C7B8C5F5-B525-45CA-951C-6BD949F852CF}"/>
              </a:ext>
            </a:extLst>
          </p:cNvPr>
          <p:cNvPicPr>
            <a:picLocks noChangeAspect="1"/>
          </p:cNvPicPr>
          <p:nvPr/>
        </p:nvPicPr>
        <p:blipFill>
          <a:blip r:embed="rId3"/>
          <a:stretch>
            <a:fillRect/>
          </a:stretch>
        </p:blipFill>
        <p:spPr>
          <a:xfrm>
            <a:off x="3152274" y="1220579"/>
            <a:ext cx="5895473" cy="3961021"/>
          </a:xfrm>
          <a:prstGeom prst="rect">
            <a:avLst/>
          </a:prstGeom>
        </p:spPr>
      </p:pic>
    </p:spTree>
    <p:extLst>
      <p:ext uri="{BB962C8B-B14F-4D97-AF65-F5344CB8AC3E}">
        <p14:creationId xmlns:p14="http://schemas.microsoft.com/office/powerpoint/2010/main" val="999463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CC5C-41C5-5840-9323-8CFB0B876D3B}"/>
              </a:ext>
            </a:extLst>
          </p:cNvPr>
          <p:cNvSpPr>
            <a:spLocks noGrp="1"/>
          </p:cNvSpPr>
          <p:nvPr>
            <p:ph type="title"/>
          </p:nvPr>
        </p:nvSpPr>
        <p:spPr>
          <a:xfrm>
            <a:off x="1438771" y="4130342"/>
            <a:ext cx="1944608" cy="994172"/>
          </a:xfrm>
        </p:spPr>
        <p:txBody>
          <a:bodyPr>
            <a:normAutofit/>
          </a:bodyPr>
          <a:lstStyle/>
          <a:p>
            <a:r>
              <a:rPr lang="en-US" dirty="0"/>
              <a:t>Input Grid</a:t>
            </a:r>
          </a:p>
        </p:txBody>
      </p:sp>
      <p:sp>
        <p:nvSpPr>
          <p:cNvPr id="4" name="Title 1">
            <a:extLst>
              <a:ext uri="{FF2B5EF4-FFF2-40B4-BE49-F238E27FC236}">
                <a16:creationId xmlns:a16="http://schemas.microsoft.com/office/drawing/2014/main" id="{4B69DFF4-C9FE-4AE6-B0F5-1B4B1FA79CE2}"/>
              </a:ext>
            </a:extLst>
          </p:cNvPr>
          <p:cNvSpPr txBox="1">
            <a:spLocks/>
          </p:cNvSpPr>
          <p:nvPr/>
        </p:nvSpPr>
        <p:spPr>
          <a:xfrm>
            <a:off x="5645330" y="4130342"/>
            <a:ext cx="2278736"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t>Output Grid</a:t>
            </a:r>
          </a:p>
        </p:txBody>
      </p:sp>
      <p:sp>
        <p:nvSpPr>
          <p:cNvPr id="7" name="Title 1">
            <a:extLst>
              <a:ext uri="{FF2B5EF4-FFF2-40B4-BE49-F238E27FC236}">
                <a16:creationId xmlns:a16="http://schemas.microsoft.com/office/drawing/2014/main" id="{C7ECEC5C-F802-47B0-AE05-5C512F80D31E}"/>
              </a:ext>
            </a:extLst>
          </p:cNvPr>
          <p:cNvSpPr txBox="1">
            <a:spLocks/>
          </p:cNvSpPr>
          <p:nvPr/>
        </p:nvSpPr>
        <p:spPr>
          <a:xfrm>
            <a:off x="1276350" y="273843"/>
            <a:ext cx="6591300" cy="994172"/>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600" b="1" dirty="0"/>
              <a:t>Brief Background on </a:t>
            </a:r>
            <a:r>
              <a:rPr lang="en-US" sz="3600" b="1" dirty="0" err="1"/>
              <a:t>Regridding</a:t>
            </a:r>
            <a:endParaRPr lang="en-US" b="1" dirty="0"/>
          </a:p>
        </p:txBody>
      </p:sp>
      <p:pic>
        <p:nvPicPr>
          <p:cNvPr id="5" name="Picture 4">
            <a:extLst>
              <a:ext uri="{FF2B5EF4-FFF2-40B4-BE49-F238E27FC236}">
                <a16:creationId xmlns:a16="http://schemas.microsoft.com/office/drawing/2014/main" id="{184EB3F9-EF77-4AD3-B285-757B8DA30F8C}"/>
              </a:ext>
            </a:extLst>
          </p:cNvPr>
          <p:cNvPicPr>
            <a:picLocks noChangeAspect="1"/>
          </p:cNvPicPr>
          <p:nvPr/>
        </p:nvPicPr>
        <p:blipFill>
          <a:blip r:embed="rId3"/>
          <a:stretch>
            <a:fillRect/>
          </a:stretch>
        </p:blipFill>
        <p:spPr>
          <a:xfrm>
            <a:off x="4370303" y="1020689"/>
            <a:ext cx="4628321" cy="3109653"/>
          </a:xfrm>
          <a:prstGeom prst="rect">
            <a:avLst/>
          </a:prstGeom>
        </p:spPr>
      </p:pic>
      <p:pic>
        <p:nvPicPr>
          <p:cNvPr id="8" name="Picture 7">
            <a:extLst>
              <a:ext uri="{FF2B5EF4-FFF2-40B4-BE49-F238E27FC236}">
                <a16:creationId xmlns:a16="http://schemas.microsoft.com/office/drawing/2014/main" id="{5B8C75DE-C81A-44AC-ADE5-E56A0DC7B563}"/>
              </a:ext>
            </a:extLst>
          </p:cNvPr>
          <p:cNvPicPr>
            <a:picLocks noChangeAspect="1"/>
          </p:cNvPicPr>
          <p:nvPr/>
        </p:nvPicPr>
        <p:blipFill>
          <a:blip r:embed="rId4"/>
          <a:stretch>
            <a:fillRect/>
          </a:stretch>
        </p:blipFill>
        <p:spPr>
          <a:xfrm>
            <a:off x="145376" y="1020689"/>
            <a:ext cx="4628321" cy="3109653"/>
          </a:xfrm>
          <a:prstGeom prst="rect">
            <a:avLst/>
          </a:prstGeom>
        </p:spPr>
      </p:pic>
    </p:spTree>
    <p:extLst>
      <p:ext uri="{BB962C8B-B14F-4D97-AF65-F5344CB8AC3E}">
        <p14:creationId xmlns:p14="http://schemas.microsoft.com/office/powerpoint/2010/main" val="2297488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CC5C-41C5-5840-9323-8CFB0B876D3B}"/>
              </a:ext>
            </a:extLst>
          </p:cNvPr>
          <p:cNvSpPr>
            <a:spLocks noGrp="1"/>
          </p:cNvSpPr>
          <p:nvPr>
            <p:ph type="title"/>
          </p:nvPr>
        </p:nvSpPr>
        <p:spPr/>
        <p:txBody>
          <a:bodyPr/>
          <a:lstStyle/>
          <a:p>
            <a:r>
              <a:rPr lang="en-US" sz="3600" b="1" dirty="0"/>
              <a:t>Methods &amp; Approach</a:t>
            </a:r>
            <a:r>
              <a:rPr lang="en-US" sz="3600" dirty="0"/>
              <a:t> </a:t>
            </a:r>
            <a:endParaRPr lang="en-US" dirty="0"/>
          </a:p>
        </p:txBody>
      </p:sp>
      <p:sp>
        <p:nvSpPr>
          <p:cNvPr id="3" name="Content Placeholder 2">
            <a:extLst>
              <a:ext uri="{FF2B5EF4-FFF2-40B4-BE49-F238E27FC236}">
                <a16:creationId xmlns:a16="http://schemas.microsoft.com/office/drawing/2014/main" id="{58B008E2-1682-E040-AD53-2F2363C52B65}"/>
              </a:ext>
            </a:extLst>
          </p:cNvPr>
          <p:cNvSpPr>
            <a:spLocks noGrp="1"/>
          </p:cNvSpPr>
          <p:nvPr>
            <p:ph idx="1"/>
          </p:nvPr>
        </p:nvSpPr>
        <p:spPr>
          <a:xfrm>
            <a:off x="265628" y="1660189"/>
            <a:ext cx="4591508" cy="2786683"/>
          </a:xfrm>
        </p:spPr>
        <p:txBody>
          <a:bodyPr>
            <a:normAutofit fontScale="85000" lnSpcReduction="20000"/>
          </a:bodyPr>
          <a:lstStyle/>
          <a:p>
            <a:pPr marL="0" indent="0">
              <a:buNone/>
            </a:pPr>
            <a:r>
              <a:rPr lang="en-US" sz="2800" dirty="0"/>
              <a:t>New Tool for Implementation: </a:t>
            </a:r>
            <a:r>
              <a:rPr lang="en-US" sz="2800" dirty="0" err="1"/>
              <a:t>GRaSS</a:t>
            </a:r>
            <a:r>
              <a:rPr lang="en-US" sz="2800" dirty="0"/>
              <a:t> (The GESDISC </a:t>
            </a:r>
            <a:r>
              <a:rPr lang="en-US" sz="2800" dirty="0" err="1"/>
              <a:t>Regridding</a:t>
            </a:r>
            <a:r>
              <a:rPr lang="en-US" sz="2800" dirty="0"/>
              <a:t> and </a:t>
            </a:r>
            <a:r>
              <a:rPr lang="en-US" sz="2800" dirty="0" err="1"/>
              <a:t>Subsetting</a:t>
            </a:r>
            <a:r>
              <a:rPr lang="en-US" sz="2800" dirty="0"/>
              <a:t> System).</a:t>
            </a:r>
          </a:p>
          <a:p>
            <a:pPr marL="0" indent="0">
              <a:buNone/>
            </a:pPr>
            <a:endParaRPr lang="en-US" sz="2800" dirty="0"/>
          </a:p>
          <a:p>
            <a:pPr marL="0" indent="0">
              <a:buNone/>
            </a:pPr>
            <a:r>
              <a:rPr lang="en-US" sz="2800" dirty="0" err="1"/>
              <a:t>GRaSS</a:t>
            </a:r>
            <a:r>
              <a:rPr lang="en-US" sz="2800" dirty="0"/>
              <a:t> was developed using the </a:t>
            </a:r>
            <a:r>
              <a:rPr lang="en-US" sz="2800" dirty="0" err="1"/>
              <a:t>Xarray</a:t>
            </a:r>
            <a:r>
              <a:rPr lang="en-US" sz="2800" dirty="0"/>
              <a:t> and </a:t>
            </a:r>
            <a:r>
              <a:rPr lang="en-US" sz="2800" dirty="0" err="1"/>
              <a:t>xESMF</a:t>
            </a:r>
            <a:r>
              <a:rPr lang="en-US" sz="2800" dirty="0"/>
              <a:t> python packages, and using data from the GES DISC website for testing purposes. </a:t>
            </a:r>
          </a:p>
          <a:p>
            <a:pPr marL="0" indent="0">
              <a:buNone/>
            </a:pPr>
            <a:endParaRPr lang="en-US" sz="2400" dirty="0"/>
          </a:p>
          <a:p>
            <a:pPr marL="0" indent="0">
              <a:buNone/>
            </a:pPr>
            <a:endParaRPr lang="en-US" sz="2400" dirty="0"/>
          </a:p>
          <a:p>
            <a:pPr marL="0" indent="0">
              <a:buNone/>
            </a:pPr>
            <a:endParaRPr lang="en-US" dirty="0"/>
          </a:p>
          <a:p>
            <a:pPr marL="0" indent="0">
              <a:buNone/>
            </a:pPr>
            <a:endParaRPr lang="en-US" dirty="0"/>
          </a:p>
        </p:txBody>
      </p:sp>
      <p:pic>
        <p:nvPicPr>
          <p:cNvPr id="5" name="Picture 4" descr="Logo, company name&#10;&#10;Description automatically generated">
            <a:extLst>
              <a:ext uri="{FF2B5EF4-FFF2-40B4-BE49-F238E27FC236}">
                <a16:creationId xmlns:a16="http://schemas.microsoft.com/office/drawing/2014/main" id="{96071290-ACF1-4C5F-BD70-982237A73927}"/>
              </a:ext>
            </a:extLst>
          </p:cNvPr>
          <p:cNvPicPr>
            <a:picLocks noChangeAspect="1"/>
          </p:cNvPicPr>
          <p:nvPr/>
        </p:nvPicPr>
        <p:blipFill>
          <a:blip r:embed="rId3"/>
          <a:stretch>
            <a:fillRect/>
          </a:stretch>
        </p:blipFill>
        <p:spPr>
          <a:xfrm>
            <a:off x="4857136" y="1074338"/>
            <a:ext cx="4021236" cy="3506202"/>
          </a:xfrm>
          <a:prstGeom prst="rect">
            <a:avLst/>
          </a:prstGeom>
        </p:spPr>
      </p:pic>
    </p:spTree>
    <p:extLst>
      <p:ext uri="{BB962C8B-B14F-4D97-AF65-F5344CB8AC3E}">
        <p14:creationId xmlns:p14="http://schemas.microsoft.com/office/powerpoint/2010/main" val="2649921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CC5C-41C5-5840-9323-8CFB0B876D3B}"/>
              </a:ext>
            </a:extLst>
          </p:cNvPr>
          <p:cNvSpPr>
            <a:spLocks noGrp="1"/>
          </p:cNvSpPr>
          <p:nvPr>
            <p:ph type="title"/>
          </p:nvPr>
        </p:nvSpPr>
        <p:spPr>
          <a:xfrm>
            <a:off x="491746" y="273844"/>
            <a:ext cx="8160508" cy="994172"/>
          </a:xfrm>
        </p:spPr>
        <p:txBody>
          <a:bodyPr>
            <a:normAutofit/>
          </a:bodyPr>
          <a:lstStyle/>
          <a:p>
            <a:r>
              <a:rPr lang="en-US" sz="3600" b="1" dirty="0"/>
              <a:t>Methods &amp; Approach</a:t>
            </a:r>
            <a:r>
              <a:rPr lang="en-US" sz="3600" dirty="0"/>
              <a:t> – Why </a:t>
            </a:r>
            <a:r>
              <a:rPr lang="en-US" sz="3600" dirty="0" err="1"/>
              <a:t>Xarray</a:t>
            </a:r>
            <a:r>
              <a:rPr lang="en-US" sz="3600" dirty="0"/>
              <a:t>/</a:t>
            </a:r>
            <a:r>
              <a:rPr lang="en-US" sz="3600" dirty="0" err="1"/>
              <a:t>xESMF</a:t>
            </a:r>
            <a:r>
              <a:rPr lang="en-US" sz="3600" dirty="0"/>
              <a:t>?</a:t>
            </a:r>
            <a:endParaRPr lang="en-US" dirty="0"/>
          </a:p>
        </p:txBody>
      </p:sp>
      <p:sp>
        <p:nvSpPr>
          <p:cNvPr id="3" name="Content Placeholder 2">
            <a:extLst>
              <a:ext uri="{FF2B5EF4-FFF2-40B4-BE49-F238E27FC236}">
                <a16:creationId xmlns:a16="http://schemas.microsoft.com/office/drawing/2014/main" id="{58B008E2-1682-E040-AD53-2F2363C52B65}"/>
              </a:ext>
            </a:extLst>
          </p:cNvPr>
          <p:cNvSpPr>
            <a:spLocks noGrp="1"/>
          </p:cNvSpPr>
          <p:nvPr>
            <p:ph idx="1"/>
          </p:nvPr>
        </p:nvSpPr>
        <p:spPr>
          <a:xfrm>
            <a:off x="628650" y="1369218"/>
            <a:ext cx="7886700" cy="3225931"/>
          </a:xfrm>
        </p:spPr>
        <p:txBody>
          <a:bodyPr>
            <a:normAutofit fontScale="85000" lnSpcReduction="20000"/>
          </a:bodyPr>
          <a:lstStyle/>
          <a:p>
            <a:pPr marL="0" indent="0">
              <a:buNone/>
            </a:pPr>
            <a:r>
              <a:rPr lang="en-US" sz="2800" dirty="0"/>
              <a:t>Superior:</a:t>
            </a:r>
          </a:p>
          <a:p>
            <a:r>
              <a:rPr lang="en-US" sz="2800" dirty="0"/>
              <a:t>Functionality</a:t>
            </a:r>
          </a:p>
          <a:p>
            <a:r>
              <a:rPr lang="en-US" sz="2800" dirty="0"/>
              <a:t>Customizability</a:t>
            </a:r>
          </a:p>
          <a:p>
            <a:r>
              <a:rPr lang="en-US" sz="2800" dirty="0"/>
              <a:t>Versatility</a:t>
            </a:r>
          </a:p>
          <a:p>
            <a:r>
              <a:rPr lang="en-US" sz="2800" dirty="0"/>
              <a:t>Speed/efficiency</a:t>
            </a:r>
          </a:p>
          <a:p>
            <a:endParaRPr lang="en-US" sz="2800" dirty="0"/>
          </a:p>
          <a:p>
            <a:pPr marL="0" indent="0">
              <a:buNone/>
            </a:pPr>
            <a:r>
              <a:rPr lang="en-US" sz="2800" dirty="0"/>
              <a:t>Additionally:</a:t>
            </a:r>
          </a:p>
          <a:p>
            <a:r>
              <a:rPr lang="en-US" sz="2800" dirty="0"/>
              <a:t>Compatible with </a:t>
            </a:r>
            <a:r>
              <a:rPr lang="en-US" sz="2800" dirty="0" err="1"/>
              <a:t>xESMF</a:t>
            </a:r>
            <a:r>
              <a:rPr lang="en-US" sz="2800" dirty="0"/>
              <a:t> </a:t>
            </a:r>
            <a:r>
              <a:rPr lang="en-US" sz="2800" dirty="0" err="1"/>
              <a:t>regridding</a:t>
            </a:r>
            <a:r>
              <a:rPr lang="en-US" sz="2800" dirty="0"/>
              <a:t> tool</a:t>
            </a:r>
          </a:p>
          <a:p>
            <a:r>
              <a:rPr lang="en-US" sz="2800" dirty="0"/>
              <a:t>Ability to process data other than MERRA</a:t>
            </a:r>
            <a:endParaRPr lang="en-US" sz="2800" dirty="0">
              <a:highlight>
                <a:srgbClr val="FFFF00"/>
              </a:highlight>
            </a:endParaRPr>
          </a:p>
          <a:p>
            <a:pPr marL="0" indent="0">
              <a:buNone/>
            </a:pPr>
            <a:endParaRPr lang="en-US" sz="2400"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8E4FDB3F-7548-437E-8A5E-BC0A52FC55D3}"/>
              </a:ext>
            </a:extLst>
          </p:cNvPr>
          <p:cNvPicPr>
            <a:picLocks noChangeAspect="1"/>
          </p:cNvPicPr>
          <p:nvPr/>
        </p:nvPicPr>
        <p:blipFill>
          <a:blip r:embed="rId3"/>
          <a:stretch>
            <a:fillRect/>
          </a:stretch>
        </p:blipFill>
        <p:spPr>
          <a:xfrm>
            <a:off x="3278895" y="1268016"/>
            <a:ext cx="5025646" cy="1884617"/>
          </a:xfrm>
          <a:prstGeom prst="rect">
            <a:avLst/>
          </a:prstGeom>
        </p:spPr>
      </p:pic>
    </p:spTree>
    <p:extLst>
      <p:ext uri="{BB962C8B-B14F-4D97-AF65-F5344CB8AC3E}">
        <p14:creationId xmlns:p14="http://schemas.microsoft.com/office/powerpoint/2010/main" val="652523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CC5C-41C5-5840-9323-8CFB0B876D3B}"/>
              </a:ext>
            </a:extLst>
          </p:cNvPr>
          <p:cNvSpPr>
            <a:spLocks noGrp="1"/>
          </p:cNvSpPr>
          <p:nvPr>
            <p:ph type="title"/>
          </p:nvPr>
        </p:nvSpPr>
        <p:spPr/>
        <p:txBody>
          <a:bodyPr/>
          <a:lstStyle/>
          <a:p>
            <a:r>
              <a:rPr lang="en-US" sz="3600" b="1" dirty="0"/>
              <a:t>Methods &amp; Approach- </a:t>
            </a:r>
            <a:r>
              <a:rPr lang="en-US" sz="3600" dirty="0"/>
              <a:t>Input Format</a:t>
            </a:r>
            <a:endParaRPr lang="en-US" dirty="0"/>
          </a:p>
        </p:txBody>
      </p:sp>
      <p:pic>
        <p:nvPicPr>
          <p:cNvPr id="4" name="Picture 3">
            <a:extLst>
              <a:ext uri="{FF2B5EF4-FFF2-40B4-BE49-F238E27FC236}">
                <a16:creationId xmlns:a16="http://schemas.microsoft.com/office/drawing/2014/main" id="{CADE3B60-0B7C-4853-BEE9-338C1EF18E87}"/>
              </a:ext>
            </a:extLst>
          </p:cNvPr>
          <p:cNvPicPr>
            <a:picLocks noChangeAspect="1"/>
          </p:cNvPicPr>
          <p:nvPr/>
        </p:nvPicPr>
        <p:blipFill>
          <a:blip r:embed="rId3"/>
          <a:stretch>
            <a:fillRect/>
          </a:stretch>
        </p:blipFill>
        <p:spPr>
          <a:xfrm>
            <a:off x="-112432" y="1669282"/>
            <a:ext cx="9717330" cy="2495213"/>
          </a:xfrm>
          <a:prstGeom prst="rect">
            <a:avLst/>
          </a:prstGeom>
        </p:spPr>
      </p:pic>
    </p:spTree>
    <p:extLst>
      <p:ext uri="{BB962C8B-B14F-4D97-AF65-F5344CB8AC3E}">
        <p14:creationId xmlns:p14="http://schemas.microsoft.com/office/powerpoint/2010/main" val="356763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CC5C-41C5-5840-9323-8CFB0B876D3B}"/>
              </a:ext>
            </a:extLst>
          </p:cNvPr>
          <p:cNvSpPr>
            <a:spLocks noGrp="1"/>
          </p:cNvSpPr>
          <p:nvPr>
            <p:ph type="title"/>
          </p:nvPr>
        </p:nvSpPr>
        <p:spPr/>
        <p:txBody>
          <a:bodyPr/>
          <a:lstStyle/>
          <a:p>
            <a:r>
              <a:rPr lang="en-US" sz="3600" b="1" dirty="0"/>
              <a:t>Methods &amp; Approach- </a:t>
            </a:r>
            <a:r>
              <a:rPr lang="en-US" sz="3600" dirty="0"/>
              <a:t>Input Format</a:t>
            </a:r>
            <a:endParaRPr lang="en-US" dirty="0"/>
          </a:p>
        </p:txBody>
      </p:sp>
      <p:pic>
        <p:nvPicPr>
          <p:cNvPr id="5" name="Picture 4">
            <a:extLst>
              <a:ext uri="{FF2B5EF4-FFF2-40B4-BE49-F238E27FC236}">
                <a16:creationId xmlns:a16="http://schemas.microsoft.com/office/drawing/2014/main" id="{24BA7D58-E907-43EB-A271-90CC758889DD}"/>
              </a:ext>
            </a:extLst>
          </p:cNvPr>
          <p:cNvPicPr>
            <a:picLocks noChangeAspect="1"/>
          </p:cNvPicPr>
          <p:nvPr/>
        </p:nvPicPr>
        <p:blipFill>
          <a:blip r:embed="rId3"/>
          <a:stretch>
            <a:fillRect/>
          </a:stretch>
        </p:blipFill>
        <p:spPr>
          <a:xfrm>
            <a:off x="0" y="1418520"/>
            <a:ext cx="9366059" cy="3227053"/>
          </a:xfrm>
          <a:prstGeom prst="rect">
            <a:avLst/>
          </a:prstGeom>
        </p:spPr>
      </p:pic>
    </p:spTree>
    <p:extLst>
      <p:ext uri="{BB962C8B-B14F-4D97-AF65-F5344CB8AC3E}">
        <p14:creationId xmlns:p14="http://schemas.microsoft.com/office/powerpoint/2010/main" val="2746307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CC5C-41C5-5840-9323-8CFB0B876D3B}"/>
              </a:ext>
            </a:extLst>
          </p:cNvPr>
          <p:cNvSpPr>
            <a:spLocks noGrp="1"/>
          </p:cNvSpPr>
          <p:nvPr>
            <p:ph type="title"/>
          </p:nvPr>
        </p:nvSpPr>
        <p:spPr/>
        <p:txBody>
          <a:bodyPr/>
          <a:lstStyle/>
          <a:p>
            <a:r>
              <a:rPr lang="en-US" sz="3600" b="1" dirty="0"/>
              <a:t>Results</a:t>
            </a:r>
            <a:endParaRPr lang="en-US" dirty="0"/>
          </a:p>
        </p:txBody>
      </p:sp>
      <p:pic>
        <p:nvPicPr>
          <p:cNvPr id="1026" name="Picture 2">
            <a:extLst>
              <a:ext uri="{FF2B5EF4-FFF2-40B4-BE49-F238E27FC236}">
                <a16:creationId xmlns:a16="http://schemas.microsoft.com/office/drawing/2014/main" id="{6464ECEF-90E5-4927-A318-778F54DB14E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343399" y="61614"/>
            <a:ext cx="3571875" cy="48183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CED3CD-D925-43E1-87CC-313171AF6232}"/>
              </a:ext>
            </a:extLst>
          </p:cNvPr>
          <p:cNvSpPr txBox="1"/>
          <p:nvPr/>
        </p:nvSpPr>
        <p:spPr>
          <a:xfrm>
            <a:off x="371475" y="1268016"/>
            <a:ext cx="3971925" cy="2308324"/>
          </a:xfrm>
          <a:prstGeom prst="rect">
            <a:avLst/>
          </a:prstGeom>
          <a:noFill/>
        </p:spPr>
        <p:txBody>
          <a:bodyPr wrap="square" rtlCol="0">
            <a:spAutoFit/>
          </a:bodyPr>
          <a:lstStyle/>
          <a:p>
            <a:r>
              <a:rPr lang="en-US" sz="2400" b="1" dirty="0"/>
              <a:t>TEA </a:t>
            </a:r>
            <a:r>
              <a:rPr lang="en-US" sz="2400" dirty="0"/>
              <a:t>(the Tool Equivalence Analyzer): Compares outputs </a:t>
            </a:r>
            <a:r>
              <a:rPr lang="en-US" sz="2400" dirty="0" err="1"/>
              <a:t>GRaSS</a:t>
            </a:r>
            <a:r>
              <a:rPr lang="en-US" sz="2400" dirty="0"/>
              <a:t> and LEARS, generated by the same input file of </a:t>
            </a:r>
            <a:r>
              <a:rPr lang="en-US" sz="2400" dirty="0" err="1"/>
              <a:t>subsetting</a:t>
            </a:r>
            <a:r>
              <a:rPr lang="en-US" sz="2400" dirty="0"/>
              <a:t> and </a:t>
            </a:r>
            <a:r>
              <a:rPr lang="en-US" sz="2400" dirty="0" err="1"/>
              <a:t>regridding</a:t>
            </a:r>
            <a:r>
              <a:rPr lang="en-US" sz="2400" dirty="0"/>
              <a:t> parameters.  </a:t>
            </a:r>
          </a:p>
        </p:txBody>
      </p:sp>
    </p:spTree>
    <p:extLst>
      <p:ext uri="{BB962C8B-B14F-4D97-AF65-F5344CB8AC3E}">
        <p14:creationId xmlns:p14="http://schemas.microsoft.com/office/powerpoint/2010/main" val="2037306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68AABD718E0044BDB9A836CC79416D" ma:contentTypeVersion="7" ma:contentTypeDescription="Create a new document." ma:contentTypeScope="" ma:versionID="1018d82574695e2d57db4d0f01ab3940">
  <xsd:schema xmlns:xsd="http://www.w3.org/2001/XMLSchema" xmlns:xs="http://www.w3.org/2001/XMLSchema" xmlns:p="http://schemas.microsoft.com/office/2006/metadata/properties" xmlns:ns2="4249b6ea-d406-4262-9f84-8bf8c422b5a5" targetNamespace="http://schemas.microsoft.com/office/2006/metadata/properties" ma:root="true" ma:fieldsID="d4a8f4136f09266d96e5b9fd3e614637" ns2:_="">
    <xsd:import namespace="4249b6ea-d406-4262-9f84-8bf8c422b5a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49b6ea-d406-4262-9f84-8bf8c422b5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B42991C-0AB1-4C53-B4B6-315460FCF3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49b6ea-d406-4262-9f84-8bf8c422b5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77BD04-F229-425C-91D2-F32A527A1F4D}">
  <ds:schemaRefs>
    <ds:schemaRef ds:uri="http://schemas.microsoft.com/sharepoint/v3/contenttype/forms"/>
  </ds:schemaRefs>
</ds:datastoreItem>
</file>

<file path=customXml/itemProps3.xml><?xml version="1.0" encoding="utf-8"?>
<ds:datastoreItem xmlns:ds="http://schemas.openxmlformats.org/officeDocument/2006/customXml" ds:itemID="{D06190C3-B658-4C19-8E67-C3B3EAE8735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9719</TotalTime>
  <Words>2841</Words>
  <Application>Microsoft Office PowerPoint</Application>
  <PresentationFormat>On-screen Show (16:9)</PresentationFormat>
  <Paragraphs>168</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GRaSS: The Next Generation Subsetter/Regridder Science Category</vt:lpstr>
      <vt:lpstr>Introduction</vt:lpstr>
      <vt:lpstr>Brief Background on Subsetting</vt:lpstr>
      <vt:lpstr>Input Grid</vt:lpstr>
      <vt:lpstr>Methods &amp; Approach </vt:lpstr>
      <vt:lpstr>Methods &amp; Approach – Why Xarray/xESMF?</vt:lpstr>
      <vt:lpstr>Methods &amp; Approach- Input Format</vt:lpstr>
      <vt:lpstr>Methods &amp; Approach- Input Format</vt:lpstr>
      <vt:lpstr>Results</vt:lpstr>
      <vt:lpstr>Results </vt:lpstr>
      <vt:lpstr>Functionality Evaluation against LEARS</vt:lpstr>
      <vt:lpstr>Efficiency Evaluation against LEARS</vt:lpstr>
      <vt:lpstr>Efficiency Evaluation against LEARS (cont.)</vt:lpstr>
      <vt:lpstr>Conclusion</vt:lpstr>
      <vt:lpstr>References and Acknowledgements</vt:lpstr>
      <vt:lpstr>PowerPoint Presentation</vt:lpstr>
      <vt:lpstr>Future Works</vt:lpstr>
      <vt:lpstr>Challenges Faced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dc:title>
  <dc:creator>Microsoft Office User</dc:creator>
  <cp:lastModifiedBy>Trimpin, Margaret (GSFC-6102)[GSFC INTERNS]</cp:lastModifiedBy>
  <cp:revision>205</cp:revision>
  <dcterms:created xsi:type="dcterms:W3CDTF">2017-07-31T17:04:34Z</dcterms:created>
  <dcterms:modified xsi:type="dcterms:W3CDTF">2021-12-10T16:08:14Z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0x0101005368AABD718E0044BDB9A836CC79416D</vt:lpwstr>
  </property>
</Properties>
</file>