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62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42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7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016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97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6273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87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952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4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59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3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98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4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29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05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8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7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61360E-DD5C-4D46-9BF8-88029CAF241A}" type="datetimeFigureOut">
              <a:rPr lang="en-GB" smtClean="0"/>
              <a:t>20/02/2017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3815B1-A68E-48E4-9265-046EC7D02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43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877" y="642551"/>
            <a:ext cx="10082642" cy="1392195"/>
          </a:xfrm>
        </p:spPr>
        <p:txBody>
          <a:bodyPr>
            <a:normAutofit/>
          </a:bodyPr>
          <a:lstStyle/>
          <a:p>
            <a:r>
              <a:rPr lang="en-GB" sz="6000" dirty="0"/>
              <a:t>Dijkstra’s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434" y="2487827"/>
            <a:ext cx="7463010" cy="1947333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>
                    <a:lumMod val="85000"/>
                  </a:schemeClr>
                </a:solidFill>
              </a:rPr>
              <a:t>Shortest Path Algorithm in Weighted Graphs</a:t>
            </a:r>
          </a:p>
        </p:txBody>
      </p:sp>
    </p:spTree>
    <p:extLst>
      <p:ext uri="{BB962C8B-B14F-4D97-AF65-F5344CB8AC3E}">
        <p14:creationId xmlns:p14="http://schemas.microsoft.com/office/powerpoint/2010/main" val="346524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3869" y="848497"/>
            <a:ext cx="969593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Builds a Shortest Path Tree (SPT) one edge at a time</a:t>
            </a:r>
          </a:p>
          <a:p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If a Target node is designated the algorithm will terminate when found</a:t>
            </a:r>
          </a:p>
          <a:p>
            <a:endParaRPr lang="en-GB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/>
              <a:t>Contains the shortest path from source and all nodes visited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65577" y="6207934"/>
            <a:ext cx="138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[1], [2], [3]</a:t>
            </a:r>
          </a:p>
        </p:txBody>
      </p:sp>
    </p:spTree>
    <p:extLst>
      <p:ext uri="{BB962C8B-B14F-4D97-AF65-F5344CB8AC3E}">
        <p14:creationId xmlns:p14="http://schemas.microsoft.com/office/powerpoint/2010/main" val="116058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/>
          <p:cNvCxnSpPr/>
          <p:nvPr/>
        </p:nvCxnSpPr>
        <p:spPr>
          <a:xfrm>
            <a:off x="6096000" y="671804"/>
            <a:ext cx="0" cy="5495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6796491" y="782624"/>
            <a:ext cx="3220100" cy="3157567"/>
            <a:chOff x="1093038" y="630224"/>
            <a:chExt cx="3220100" cy="3157567"/>
          </a:xfrm>
        </p:grpSpPr>
        <p:grpSp>
          <p:nvGrpSpPr>
            <p:cNvPr id="89" name="Group 88"/>
            <p:cNvGrpSpPr/>
            <p:nvPr/>
          </p:nvGrpSpPr>
          <p:grpSpPr>
            <a:xfrm>
              <a:off x="1093038" y="630224"/>
              <a:ext cx="3132782" cy="3157567"/>
              <a:chOff x="1093038" y="630224"/>
              <a:chExt cx="3132782" cy="315756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93038" y="700751"/>
                <a:ext cx="3132782" cy="3007317"/>
                <a:chOff x="967946" y="1322173"/>
                <a:chExt cx="2759674" cy="2786448"/>
              </a:xfrm>
            </p:grpSpPr>
            <p:sp>
              <p:nvSpPr>
                <p:cNvPr id="4" name="Circle: Hollow 3"/>
                <p:cNvSpPr/>
                <p:nvPr/>
              </p:nvSpPr>
              <p:spPr>
                <a:xfrm>
                  <a:off x="967946" y="1424104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Circle: Hollow 4"/>
                <p:cNvSpPr/>
                <p:nvPr/>
              </p:nvSpPr>
              <p:spPr>
                <a:xfrm>
                  <a:off x="2656702" y="1322173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Circle: Hollow 5"/>
                <p:cNvSpPr/>
                <p:nvPr/>
              </p:nvSpPr>
              <p:spPr>
                <a:xfrm>
                  <a:off x="2044325" y="1989931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Circle: Hollow 6"/>
                <p:cNvSpPr/>
                <p:nvPr/>
              </p:nvSpPr>
              <p:spPr>
                <a:xfrm>
                  <a:off x="1235676" y="3581399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Circle: Hollow 7"/>
                <p:cNvSpPr/>
                <p:nvPr/>
              </p:nvSpPr>
              <p:spPr>
                <a:xfrm>
                  <a:off x="2558519" y="3433118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Circle: Hollow 8"/>
                <p:cNvSpPr/>
                <p:nvPr/>
              </p:nvSpPr>
              <p:spPr>
                <a:xfrm>
                  <a:off x="3192161" y="2644345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Arrow Connector 10"/>
                <p:cNvCxnSpPr>
                  <a:cxnSpLocks/>
                  <a:stCxn id="4" idx="6"/>
                </p:cNvCxnSpPr>
                <p:nvPr/>
              </p:nvCxnSpPr>
              <p:spPr>
                <a:xfrm flipV="1">
                  <a:off x="1503405" y="1504169"/>
                  <a:ext cx="1147119" cy="183546"/>
                </a:xfrm>
                <a:prstGeom prst="straightConnector1">
                  <a:avLst/>
                </a:prstGeom>
                <a:ln>
                  <a:tailEnd type="triangle"/>
                </a:ln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innerShdw blurRad="25400" dist="12700" dir="13500000">
                    <a:srgbClr val="000000">
                      <a:alpha val="45000"/>
                    </a:srgbClr>
                  </a:inn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cxnSpLocks/>
                  <a:stCxn id="7" idx="6"/>
                  <a:endCxn id="8" idx="2"/>
                </p:cNvCxnSpPr>
                <p:nvPr/>
              </p:nvCxnSpPr>
              <p:spPr>
                <a:xfrm flipV="1">
                  <a:off x="1771135" y="3696729"/>
                  <a:ext cx="787384" cy="1482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cxnSpLocks/>
                  <a:stCxn id="7" idx="0"/>
                  <a:endCxn id="6" idx="3"/>
                </p:cNvCxnSpPr>
                <p:nvPr/>
              </p:nvCxnSpPr>
              <p:spPr>
                <a:xfrm flipV="1">
                  <a:off x="1503406" y="2439943"/>
                  <a:ext cx="619335" cy="11414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cxnSpLocks/>
                  <a:stCxn id="9" idx="0"/>
                  <a:endCxn id="5" idx="5"/>
                </p:cNvCxnSpPr>
                <p:nvPr/>
              </p:nvCxnSpPr>
              <p:spPr>
                <a:xfrm flipH="1" flipV="1">
                  <a:off x="3113745" y="1772185"/>
                  <a:ext cx="346146" cy="8721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cxnSpLocks/>
                  <a:stCxn id="8" idx="7"/>
                  <a:endCxn id="9" idx="3"/>
                </p:cNvCxnSpPr>
                <p:nvPr/>
              </p:nvCxnSpPr>
              <p:spPr>
                <a:xfrm flipV="1">
                  <a:off x="3015562" y="3094357"/>
                  <a:ext cx="255015" cy="4159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cxnSpLocks/>
                  <a:stCxn id="5" idx="3"/>
                  <a:endCxn id="6" idx="7"/>
                </p:cNvCxnSpPr>
                <p:nvPr/>
              </p:nvCxnSpPr>
              <p:spPr>
                <a:xfrm flipH="1">
                  <a:off x="2501368" y="1772185"/>
                  <a:ext cx="233750" cy="2949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cxnSpLocks/>
                  <a:stCxn id="6" idx="5"/>
                  <a:endCxn id="8" idx="0"/>
                </p:cNvCxnSpPr>
                <p:nvPr/>
              </p:nvCxnSpPr>
              <p:spPr>
                <a:xfrm>
                  <a:off x="2501368" y="2439943"/>
                  <a:ext cx="324881" cy="993175"/>
                </a:xfrm>
                <a:prstGeom prst="straightConnector1">
                  <a:avLst/>
                </a:prstGeom>
                <a:ln>
                  <a:tailEnd type="triangle"/>
                </a:ln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innerShdw blurRad="25400" dist="12700" dir="13500000">
                    <a:srgbClr val="000000">
                      <a:alpha val="45000"/>
                    </a:srgbClr>
                  </a:inn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cxnSpLocks/>
                  <a:stCxn id="6" idx="1"/>
                  <a:endCxn id="4" idx="5"/>
                </p:cNvCxnSpPr>
                <p:nvPr/>
              </p:nvCxnSpPr>
              <p:spPr>
                <a:xfrm flipH="1" flipV="1">
                  <a:off x="1424989" y="1874116"/>
                  <a:ext cx="697752" cy="193025"/>
                </a:xfrm>
                <a:prstGeom prst="straightConnector1">
                  <a:avLst/>
                </a:prstGeom>
                <a:ln>
                  <a:tailEnd type="triangle"/>
                </a:ln>
                <a:effectLst>
                  <a:glow rad="101600">
                    <a:schemeClr val="bg1">
                      <a:alpha val="60000"/>
                    </a:schemeClr>
                  </a:glow>
                  <a:innerShdw blurRad="25400" dist="12700" dir="13500000">
                    <a:srgbClr val="000000">
                      <a:alpha val="45000"/>
                    </a:srgbClr>
                  </a:inn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Rectangle 82"/>
              <p:cNvSpPr/>
              <p:nvPr/>
            </p:nvSpPr>
            <p:spPr>
              <a:xfrm>
                <a:off x="1499307" y="3079905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197600" y="741325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123362" y="630224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724395" y="2052437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422604" y="1352002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016890" y="2893254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3705285" y="1395317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3.7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507883" y="2783831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1.1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09228" y="1281292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0.8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922796" y="1984361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3.0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177824" y="3347200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71128" y="2314498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2.9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546012" y="1352002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1.9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28128" y="656032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3.1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921893" y="3548033"/>
            <a:ext cx="1973632" cy="3058040"/>
            <a:chOff x="3921893" y="3548033"/>
            <a:chExt cx="1973632" cy="3058040"/>
          </a:xfrm>
        </p:grpSpPr>
        <p:grpSp>
          <p:nvGrpSpPr>
            <p:cNvPr id="63" name="Group 62"/>
            <p:cNvGrpSpPr/>
            <p:nvPr/>
          </p:nvGrpSpPr>
          <p:grpSpPr>
            <a:xfrm>
              <a:off x="3921893" y="3548033"/>
              <a:ext cx="1973632" cy="3058040"/>
              <a:chOff x="1957983" y="4299101"/>
              <a:chExt cx="1312593" cy="2150631"/>
            </a:xfrm>
          </p:grpSpPr>
          <p:sp>
            <p:nvSpPr>
              <p:cNvPr id="61" name="Rectangle: Rounded Corners 60"/>
              <p:cNvSpPr/>
              <p:nvPr/>
            </p:nvSpPr>
            <p:spPr>
              <a:xfrm>
                <a:off x="1957983" y="4299101"/>
                <a:ext cx="1312593" cy="2150631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102" y="4418963"/>
                <a:ext cx="434355" cy="276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SPT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653969" y="4042365"/>
              <a:ext cx="432687" cy="523220"/>
              <a:chOff x="4653969" y="4042365"/>
              <a:chExt cx="432687" cy="523220"/>
            </a:xfrm>
          </p:grpSpPr>
          <p:sp>
            <p:nvSpPr>
              <p:cNvPr id="98" name="Circle: Hollow 97"/>
              <p:cNvSpPr/>
              <p:nvPr/>
            </p:nvSpPr>
            <p:spPr>
              <a:xfrm>
                <a:off x="4653969" y="4077084"/>
                <a:ext cx="432687" cy="453782"/>
              </a:xfrm>
              <a:prstGeom prst="donut">
                <a:avLst>
                  <a:gd name="adj" fmla="val 27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689819" y="4042365"/>
                <a:ext cx="360989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>
            <a:off x="1245438" y="782624"/>
            <a:ext cx="3220100" cy="3157567"/>
            <a:chOff x="1093038" y="630224"/>
            <a:chExt cx="3220100" cy="3157567"/>
          </a:xfrm>
        </p:grpSpPr>
        <p:grpSp>
          <p:nvGrpSpPr>
            <p:cNvPr id="149" name="Group 148"/>
            <p:cNvGrpSpPr/>
            <p:nvPr/>
          </p:nvGrpSpPr>
          <p:grpSpPr>
            <a:xfrm>
              <a:off x="1093038" y="630224"/>
              <a:ext cx="3132782" cy="3157567"/>
              <a:chOff x="1093038" y="630224"/>
              <a:chExt cx="3132782" cy="3157567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1093038" y="700751"/>
                <a:ext cx="3132782" cy="3007317"/>
                <a:chOff x="967946" y="1322173"/>
                <a:chExt cx="2759674" cy="2786448"/>
              </a:xfrm>
            </p:grpSpPr>
            <p:sp>
              <p:nvSpPr>
                <p:cNvPr id="165" name="Circle: Hollow 164"/>
                <p:cNvSpPr/>
                <p:nvPr/>
              </p:nvSpPr>
              <p:spPr>
                <a:xfrm>
                  <a:off x="967946" y="1424104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Circle: Hollow 165"/>
                <p:cNvSpPr/>
                <p:nvPr/>
              </p:nvSpPr>
              <p:spPr>
                <a:xfrm>
                  <a:off x="2656702" y="1322173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Circle: Hollow 166"/>
                <p:cNvSpPr/>
                <p:nvPr/>
              </p:nvSpPr>
              <p:spPr>
                <a:xfrm>
                  <a:off x="2044325" y="1989931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Circle: Hollow 167"/>
                <p:cNvSpPr/>
                <p:nvPr/>
              </p:nvSpPr>
              <p:spPr>
                <a:xfrm>
                  <a:off x="1235676" y="3581399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Circle: Hollow 168"/>
                <p:cNvSpPr/>
                <p:nvPr/>
              </p:nvSpPr>
              <p:spPr>
                <a:xfrm>
                  <a:off x="2558519" y="3433118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Circle: Hollow 169"/>
                <p:cNvSpPr/>
                <p:nvPr/>
              </p:nvSpPr>
              <p:spPr>
                <a:xfrm>
                  <a:off x="3192161" y="2644345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1" name="Straight Arrow Connector 170"/>
                <p:cNvCxnSpPr>
                  <a:cxnSpLocks/>
                  <a:stCxn id="165" idx="6"/>
                </p:cNvCxnSpPr>
                <p:nvPr/>
              </p:nvCxnSpPr>
              <p:spPr>
                <a:xfrm flipV="1">
                  <a:off x="1503405" y="1504169"/>
                  <a:ext cx="1147119" cy="1835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cxnSpLocks/>
                  <a:stCxn id="168" idx="6"/>
                  <a:endCxn id="169" idx="2"/>
                </p:cNvCxnSpPr>
                <p:nvPr/>
              </p:nvCxnSpPr>
              <p:spPr>
                <a:xfrm flipV="1">
                  <a:off x="1771135" y="3696729"/>
                  <a:ext cx="787384" cy="1482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>
                  <a:cxnSpLocks/>
                  <a:stCxn id="168" idx="0"/>
                  <a:endCxn id="167" idx="3"/>
                </p:cNvCxnSpPr>
                <p:nvPr/>
              </p:nvCxnSpPr>
              <p:spPr>
                <a:xfrm flipV="1">
                  <a:off x="1503406" y="2439943"/>
                  <a:ext cx="619335" cy="11414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>
                  <a:cxnSpLocks/>
                  <a:stCxn id="170" idx="0"/>
                  <a:endCxn id="166" idx="5"/>
                </p:cNvCxnSpPr>
                <p:nvPr/>
              </p:nvCxnSpPr>
              <p:spPr>
                <a:xfrm flipH="1" flipV="1">
                  <a:off x="3113745" y="1772185"/>
                  <a:ext cx="346146" cy="8721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/>
                <p:cNvCxnSpPr>
                  <a:cxnSpLocks/>
                  <a:stCxn id="169" idx="7"/>
                  <a:endCxn id="170" idx="3"/>
                </p:cNvCxnSpPr>
                <p:nvPr/>
              </p:nvCxnSpPr>
              <p:spPr>
                <a:xfrm flipV="1">
                  <a:off x="3015562" y="3094357"/>
                  <a:ext cx="255015" cy="4159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>
                  <a:cxnSpLocks/>
                  <a:stCxn id="166" idx="3"/>
                  <a:endCxn id="167" idx="7"/>
                </p:cNvCxnSpPr>
                <p:nvPr/>
              </p:nvCxnSpPr>
              <p:spPr>
                <a:xfrm flipH="1">
                  <a:off x="2501368" y="1772185"/>
                  <a:ext cx="233750" cy="2949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>
                  <a:cxnSpLocks/>
                  <a:stCxn id="167" idx="5"/>
                  <a:endCxn id="169" idx="0"/>
                </p:cNvCxnSpPr>
                <p:nvPr/>
              </p:nvCxnSpPr>
              <p:spPr>
                <a:xfrm>
                  <a:off x="2501368" y="2439943"/>
                  <a:ext cx="324881" cy="993175"/>
                </a:xfrm>
                <a:prstGeom prst="straightConnector1">
                  <a:avLst/>
                </a:prstGeom>
                <a:ln>
                  <a:tailEnd type="triangle"/>
                </a:ln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innerShdw blurRad="25400" dist="12700" dir="13500000">
                    <a:srgbClr val="000000">
                      <a:alpha val="45000"/>
                    </a:srgbClr>
                  </a:inn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/>
                <p:cNvCxnSpPr>
                  <a:cxnSpLocks/>
                  <a:stCxn id="167" idx="1"/>
                  <a:endCxn id="165" idx="5"/>
                </p:cNvCxnSpPr>
                <p:nvPr/>
              </p:nvCxnSpPr>
              <p:spPr>
                <a:xfrm flipH="1" flipV="1">
                  <a:off x="1424989" y="1874116"/>
                  <a:ext cx="697752" cy="193025"/>
                </a:xfrm>
                <a:prstGeom prst="straightConnector1">
                  <a:avLst/>
                </a:prstGeom>
                <a:ln>
                  <a:tailEnd type="triangle"/>
                </a:ln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innerShdw blurRad="25400" dist="12700" dir="13500000">
                    <a:srgbClr val="000000">
                      <a:alpha val="45000"/>
                    </a:srgbClr>
                  </a:inn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Rectangle 158"/>
              <p:cNvSpPr/>
              <p:nvPr/>
            </p:nvSpPr>
            <p:spPr>
              <a:xfrm>
                <a:off x="1499307" y="3079905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197600" y="741325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123362" y="630224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724395" y="2052437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422604" y="1352002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3016890" y="2893254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3705285" y="1395317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3.7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507883" y="2783831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1.1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09228" y="1281292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0.8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922796" y="1984361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3.0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177824" y="3347200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71128" y="2314498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2.9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546012" y="1352002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1.9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28128" y="656032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3.1</a:t>
              </a: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513184" y="4310743"/>
            <a:ext cx="325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Visits nodes directed from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Adds shortest to SPT (2)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185494" y="4069248"/>
            <a:ext cx="3257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Visits nodes directed from last node in SPT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Checks weight from source: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5 to 2 to 3 = 5.0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5 to 6 = 3.0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Therefore 6 is the shortest path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9617657" y="3548033"/>
            <a:ext cx="1973632" cy="3058040"/>
            <a:chOff x="3921893" y="3548033"/>
            <a:chExt cx="1973632" cy="3058040"/>
          </a:xfrm>
        </p:grpSpPr>
        <p:grpSp>
          <p:nvGrpSpPr>
            <p:cNvPr id="137" name="Group 136"/>
            <p:cNvGrpSpPr/>
            <p:nvPr/>
          </p:nvGrpSpPr>
          <p:grpSpPr>
            <a:xfrm>
              <a:off x="3921893" y="3548033"/>
              <a:ext cx="1973632" cy="3058040"/>
              <a:chOff x="1957983" y="4299101"/>
              <a:chExt cx="1312593" cy="2150631"/>
            </a:xfrm>
          </p:grpSpPr>
          <p:sp>
            <p:nvSpPr>
              <p:cNvPr id="145" name="Rectangle: Rounded Corners 144"/>
              <p:cNvSpPr/>
              <p:nvPr/>
            </p:nvSpPr>
            <p:spPr>
              <a:xfrm>
                <a:off x="1957983" y="4299101"/>
                <a:ext cx="1312593" cy="2150631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397102" y="4418963"/>
                <a:ext cx="434355" cy="276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SPT</a:t>
                </a: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653969" y="4042365"/>
              <a:ext cx="432687" cy="523220"/>
              <a:chOff x="4653969" y="4042365"/>
              <a:chExt cx="432687" cy="523220"/>
            </a:xfrm>
          </p:grpSpPr>
          <p:sp>
            <p:nvSpPr>
              <p:cNvPr id="143" name="Circle: Hollow 142"/>
              <p:cNvSpPr/>
              <p:nvPr/>
            </p:nvSpPr>
            <p:spPr>
              <a:xfrm>
                <a:off x="4653969" y="4077084"/>
                <a:ext cx="432687" cy="453782"/>
              </a:xfrm>
              <a:prstGeom prst="donut">
                <a:avLst>
                  <a:gd name="adj" fmla="val 27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689819" y="4042365"/>
                <a:ext cx="360989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4115736" y="4717871"/>
              <a:ext cx="432687" cy="523220"/>
              <a:chOff x="4653969" y="4042365"/>
              <a:chExt cx="432687" cy="523220"/>
            </a:xfrm>
          </p:grpSpPr>
          <p:sp>
            <p:nvSpPr>
              <p:cNvPr id="141" name="Circle: Hollow 140"/>
              <p:cNvSpPr/>
              <p:nvPr/>
            </p:nvSpPr>
            <p:spPr>
              <a:xfrm>
                <a:off x="4653969" y="4077084"/>
                <a:ext cx="432687" cy="453782"/>
              </a:xfrm>
              <a:prstGeom prst="donut">
                <a:avLst>
                  <a:gd name="adj" fmla="val 27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4689819" y="4042365"/>
                <a:ext cx="360989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cxnSp>
          <p:nvCxnSpPr>
            <p:cNvPr id="140" name="Straight Arrow Connector 139"/>
            <p:cNvCxnSpPr>
              <a:cxnSpLocks/>
              <a:stCxn id="143" idx="3"/>
            </p:cNvCxnSpPr>
            <p:nvPr/>
          </p:nvCxnSpPr>
          <p:spPr>
            <a:xfrm flipH="1">
              <a:off x="4512575" y="4464411"/>
              <a:ext cx="204760" cy="288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9982668" y="659513"/>
            <a:ext cx="195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- Black shading indicates presently on the SPT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250629" y="651530"/>
            <a:ext cx="1962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- Purple shading indicated Currently visiting nodes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265577" y="6207934"/>
            <a:ext cx="138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[1], [2], [3]</a:t>
            </a:r>
          </a:p>
        </p:txBody>
      </p:sp>
    </p:spTree>
    <p:extLst>
      <p:ext uri="{BB962C8B-B14F-4D97-AF65-F5344CB8AC3E}">
        <p14:creationId xmlns:p14="http://schemas.microsoft.com/office/powerpoint/2010/main" val="250100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/>
          <p:cNvCxnSpPr/>
          <p:nvPr/>
        </p:nvCxnSpPr>
        <p:spPr>
          <a:xfrm>
            <a:off x="6096000" y="671804"/>
            <a:ext cx="0" cy="5495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3921893" y="3548033"/>
            <a:ext cx="1973632" cy="3058040"/>
            <a:chOff x="3921893" y="3548033"/>
            <a:chExt cx="1973632" cy="3058040"/>
          </a:xfrm>
        </p:grpSpPr>
        <p:grpSp>
          <p:nvGrpSpPr>
            <p:cNvPr id="63" name="Group 62"/>
            <p:cNvGrpSpPr/>
            <p:nvPr/>
          </p:nvGrpSpPr>
          <p:grpSpPr>
            <a:xfrm>
              <a:off x="3921893" y="3548033"/>
              <a:ext cx="1973632" cy="3058040"/>
              <a:chOff x="1957983" y="4299101"/>
              <a:chExt cx="1312593" cy="2150631"/>
            </a:xfrm>
          </p:grpSpPr>
          <p:sp>
            <p:nvSpPr>
              <p:cNvPr id="61" name="Rectangle: Rounded Corners 60"/>
              <p:cNvSpPr/>
              <p:nvPr/>
            </p:nvSpPr>
            <p:spPr>
              <a:xfrm>
                <a:off x="1957983" y="4299101"/>
                <a:ext cx="1312593" cy="2150631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102" y="4418963"/>
                <a:ext cx="434355" cy="276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SPT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653969" y="4042365"/>
              <a:ext cx="432687" cy="523220"/>
              <a:chOff x="4653969" y="4042365"/>
              <a:chExt cx="432687" cy="523220"/>
            </a:xfrm>
          </p:grpSpPr>
          <p:sp>
            <p:nvSpPr>
              <p:cNvPr id="98" name="Circle: Hollow 97"/>
              <p:cNvSpPr/>
              <p:nvPr/>
            </p:nvSpPr>
            <p:spPr>
              <a:xfrm>
                <a:off x="4653969" y="4077084"/>
                <a:ext cx="432687" cy="453782"/>
              </a:xfrm>
              <a:prstGeom prst="donut">
                <a:avLst>
                  <a:gd name="adj" fmla="val 27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689819" y="4042365"/>
                <a:ext cx="360989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>
            <a:off x="1245438" y="782624"/>
            <a:ext cx="3220100" cy="3157567"/>
            <a:chOff x="1093038" y="630224"/>
            <a:chExt cx="3220100" cy="3157567"/>
          </a:xfrm>
        </p:grpSpPr>
        <p:grpSp>
          <p:nvGrpSpPr>
            <p:cNvPr id="149" name="Group 148"/>
            <p:cNvGrpSpPr/>
            <p:nvPr/>
          </p:nvGrpSpPr>
          <p:grpSpPr>
            <a:xfrm>
              <a:off x="1093038" y="630224"/>
              <a:ext cx="3132782" cy="3157567"/>
              <a:chOff x="1093038" y="630224"/>
              <a:chExt cx="3132782" cy="3157567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1093038" y="700751"/>
                <a:ext cx="3132782" cy="3007317"/>
                <a:chOff x="967946" y="1322173"/>
                <a:chExt cx="2759674" cy="2786448"/>
              </a:xfrm>
            </p:grpSpPr>
            <p:sp>
              <p:nvSpPr>
                <p:cNvPr id="165" name="Circle: Hollow 164"/>
                <p:cNvSpPr/>
                <p:nvPr/>
              </p:nvSpPr>
              <p:spPr>
                <a:xfrm>
                  <a:off x="967946" y="1424104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Circle: Hollow 165"/>
                <p:cNvSpPr/>
                <p:nvPr/>
              </p:nvSpPr>
              <p:spPr>
                <a:xfrm>
                  <a:off x="2656702" y="1322173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Circle: Hollow 166"/>
                <p:cNvSpPr/>
                <p:nvPr/>
              </p:nvSpPr>
              <p:spPr>
                <a:xfrm>
                  <a:off x="2044325" y="1989931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Circle: Hollow 167"/>
                <p:cNvSpPr/>
                <p:nvPr/>
              </p:nvSpPr>
              <p:spPr>
                <a:xfrm>
                  <a:off x="1235676" y="3581399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Circle: Hollow 168"/>
                <p:cNvSpPr/>
                <p:nvPr/>
              </p:nvSpPr>
              <p:spPr>
                <a:xfrm>
                  <a:off x="2558519" y="3433118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Circle: Hollow 169"/>
                <p:cNvSpPr/>
                <p:nvPr/>
              </p:nvSpPr>
              <p:spPr>
                <a:xfrm>
                  <a:off x="3192161" y="2644345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1" name="Straight Arrow Connector 170"/>
                <p:cNvCxnSpPr>
                  <a:cxnSpLocks/>
                  <a:stCxn id="165" idx="6"/>
                </p:cNvCxnSpPr>
                <p:nvPr/>
              </p:nvCxnSpPr>
              <p:spPr>
                <a:xfrm flipV="1">
                  <a:off x="1503405" y="1504169"/>
                  <a:ext cx="1147119" cy="183546"/>
                </a:xfrm>
                <a:prstGeom prst="straightConnector1">
                  <a:avLst/>
                </a:prstGeom>
                <a:ln>
                  <a:tailEnd type="triangle"/>
                </a:ln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innerShdw blurRad="25400" dist="12700" dir="13500000">
                    <a:srgbClr val="000000">
                      <a:alpha val="45000"/>
                    </a:srgbClr>
                  </a:inn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cxnSpLocks/>
                  <a:stCxn id="168" idx="6"/>
                  <a:endCxn id="169" idx="2"/>
                </p:cNvCxnSpPr>
                <p:nvPr/>
              </p:nvCxnSpPr>
              <p:spPr>
                <a:xfrm flipV="1">
                  <a:off x="1771135" y="3696729"/>
                  <a:ext cx="787384" cy="1482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>
                  <a:cxnSpLocks/>
                  <a:stCxn id="168" idx="0"/>
                  <a:endCxn id="167" idx="3"/>
                </p:cNvCxnSpPr>
                <p:nvPr/>
              </p:nvCxnSpPr>
              <p:spPr>
                <a:xfrm flipV="1">
                  <a:off x="1503406" y="2439943"/>
                  <a:ext cx="619335" cy="11414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>
                  <a:cxnSpLocks/>
                  <a:stCxn id="170" idx="0"/>
                  <a:endCxn id="166" idx="5"/>
                </p:cNvCxnSpPr>
                <p:nvPr/>
              </p:nvCxnSpPr>
              <p:spPr>
                <a:xfrm flipH="1" flipV="1">
                  <a:off x="3113745" y="1772185"/>
                  <a:ext cx="346146" cy="8721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/>
                <p:cNvCxnSpPr>
                  <a:cxnSpLocks/>
                  <a:stCxn id="169" idx="7"/>
                  <a:endCxn id="170" idx="3"/>
                </p:cNvCxnSpPr>
                <p:nvPr/>
              </p:nvCxnSpPr>
              <p:spPr>
                <a:xfrm flipV="1">
                  <a:off x="3015562" y="3094357"/>
                  <a:ext cx="255015" cy="415971"/>
                </a:xfrm>
                <a:prstGeom prst="straightConnector1">
                  <a:avLst/>
                </a:prstGeom>
                <a:ln>
                  <a:tailEnd type="triangle"/>
                </a:ln>
                <a:effectLst>
                  <a:glow rad="101600">
                    <a:schemeClr val="accent2">
                      <a:lumMod val="75000"/>
                      <a:alpha val="60000"/>
                    </a:schemeClr>
                  </a:glow>
                  <a:innerShdw blurRad="25400" dist="12700" dir="13500000">
                    <a:srgbClr val="000000">
                      <a:alpha val="45000"/>
                    </a:srgbClr>
                  </a:inn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>
                  <a:cxnSpLocks/>
                  <a:stCxn id="166" idx="3"/>
                  <a:endCxn id="167" idx="7"/>
                </p:cNvCxnSpPr>
                <p:nvPr/>
              </p:nvCxnSpPr>
              <p:spPr>
                <a:xfrm flipH="1">
                  <a:off x="2501368" y="1772185"/>
                  <a:ext cx="233750" cy="2949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>
                  <a:cxnSpLocks/>
                  <a:stCxn id="167" idx="5"/>
                  <a:endCxn id="169" idx="0"/>
                </p:cNvCxnSpPr>
                <p:nvPr/>
              </p:nvCxnSpPr>
              <p:spPr>
                <a:xfrm>
                  <a:off x="2501368" y="2439943"/>
                  <a:ext cx="324881" cy="993175"/>
                </a:xfrm>
                <a:prstGeom prst="straightConnector1">
                  <a:avLst/>
                </a:prstGeom>
                <a:ln>
                  <a:tailEnd type="triangle"/>
                </a:ln>
                <a:effectLst>
                  <a:glow rad="101600">
                    <a:schemeClr val="bg1">
                      <a:alpha val="60000"/>
                    </a:schemeClr>
                  </a:glow>
                  <a:innerShdw blurRad="25400" dist="12700" dir="13500000">
                    <a:srgbClr val="000000">
                      <a:alpha val="45000"/>
                    </a:srgbClr>
                  </a:inn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/>
                <p:cNvCxnSpPr>
                  <a:cxnSpLocks/>
                  <a:stCxn id="167" idx="1"/>
                  <a:endCxn id="165" idx="5"/>
                </p:cNvCxnSpPr>
                <p:nvPr/>
              </p:nvCxnSpPr>
              <p:spPr>
                <a:xfrm flipH="1" flipV="1">
                  <a:off x="1424989" y="1874116"/>
                  <a:ext cx="697752" cy="193025"/>
                </a:xfrm>
                <a:prstGeom prst="straightConnector1">
                  <a:avLst/>
                </a:prstGeom>
                <a:ln>
                  <a:tailEnd type="triangle"/>
                </a:ln>
                <a:effectLst>
                  <a:glow rad="101600">
                    <a:schemeClr val="bg1">
                      <a:alpha val="60000"/>
                    </a:schemeClr>
                  </a:glow>
                  <a:innerShdw blurRad="25400" dist="12700" dir="13500000">
                    <a:srgbClr val="000000">
                      <a:alpha val="45000"/>
                    </a:srgbClr>
                  </a:inn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Rectangle 158"/>
              <p:cNvSpPr/>
              <p:nvPr/>
            </p:nvSpPr>
            <p:spPr>
              <a:xfrm>
                <a:off x="1499307" y="3079905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197600" y="741325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123362" y="630224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724395" y="2052437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422604" y="1352002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3016890" y="2893254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3705285" y="1395317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3.7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507883" y="2783831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1.1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09228" y="1281292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0.8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922796" y="1984361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3.0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177824" y="3347200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71128" y="2314498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2.9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546012" y="1352002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1.9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28128" y="656032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3.1</a:t>
              </a: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6466575" y="1253779"/>
            <a:ext cx="534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Visits nodes directed from last node in SPT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65577" y="6207934"/>
            <a:ext cx="138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[1], [2], [3]</a:t>
            </a:r>
          </a:p>
        </p:txBody>
      </p:sp>
      <p:sp>
        <p:nvSpPr>
          <p:cNvPr id="193" name="Circle: Hollow 192"/>
          <p:cNvSpPr/>
          <p:nvPr/>
        </p:nvSpPr>
        <p:spPr>
          <a:xfrm>
            <a:off x="4101710" y="4752590"/>
            <a:ext cx="432687" cy="453782"/>
          </a:xfrm>
          <a:prstGeom prst="donut">
            <a:avLst>
              <a:gd name="adj" fmla="val 2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137560" y="4717871"/>
            <a:ext cx="36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95" name="Straight Arrow Connector 194"/>
          <p:cNvCxnSpPr>
            <a:cxnSpLocks/>
          </p:cNvCxnSpPr>
          <p:nvPr/>
        </p:nvCxnSpPr>
        <p:spPr>
          <a:xfrm flipH="1">
            <a:off x="4498549" y="4464411"/>
            <a:ext cx="204760" cy="28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6" name="Circle: Hollow 195"/>
          <p:cNvSpPr/>
          <p:nvPr/>
        </p:nvSpPr>
        <p:spPr>
          <a:xfrm>
            <a:off x="5125079" y="4752590"/>
            <a:ext cx="432687" cy="453782"/>
          </a:xfrm>
          <a:prstGeom prst="donut">
            <a:avLst>
              <a:gd name="adj" fmla="val 2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5160929" y="4717871"/>
            <a:ext cx="36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198" name="Straight Arrow Connector 197"/>
          <p:cNvCxnSpPr>
            <a:cxnSpLocks/>
          </p:cNvCxnSpPr>
          <p:nvPr/>
        </p:nvCxnSpPr>
        <p:spPr>
          <a:xfrm>
            <a:off x="5033725" y="4489236"/>
            <a:ext cx="238346" cy="253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9" name="Circle: Hollow 198"/>
          <p:cNvSpPr/>
          <p:nvPr/>
        </p:nvSpPr>
        <p:spPr>
          <a:xfrm>
            <a:off x="4101710" y="5649510"/>
            <a:ext cx="432687" cy="453782"/>
          </a:xfrm>
          <a:prstGeom prst="donut">
            <a:avLst>
              <a:gd name="adj" fmla="val 2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137560" y="5614791"/>
            <a:ext cx="36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01" name="Straight Arrow Connector 200"/>
          <p:cNvCxnSpPr>
            <a:cxnSpLocks/>
            <a:stCxn id="193" idx="4"/>
          </p:cNvCxnSpPr>
          <p:nvPr/>
        </p:nvCxnSpPr>
        <p:spPr>
          <a:xfrm flipH="1">
            <a:off x="4318053" y="5206372"/>
            <a:ext cx="1" cy="322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2" name="Circle: Hollow 201"/>
          <p:cNvSpPr/>
          <p:nvPr/>
        </p:nvSpPr>
        <p:spPr>
          <a:xfrm>
            <a:off x="5125079" y="5649510"/>
            <a:ext cx="432687" cy="453782"/>
          </a:xfrm>
          <a:prstGeom prst="donut">
            <a:avLst>
              <a:gd name="adj" fmla="val 2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160929" y="5614791"/>
            <a:ext cx="36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205" name="Straight Arrow Connector 204"/>
          <p:cNvCxnSpPr>
            <a:cxnSpLocks/>
            <a:stCxn id="196" idx="4"/>
          </p:cNvCxnSpPr>
          <p:nvPr/>
        </p:nvCxnSpPr>
        <p:spPr>
          <a:xfrm flipH="1">
            <a:off x="5341422" y="5206372"/>
            <a:ext cx="1" cy="322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66575" y="1647490"/>
            <a:ext cx="473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Add shortest to SPT (4)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86207" y="2396355"/>
            <a:ext cx="53298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Checks weight from 6 to 4: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6 to 4 = 1.1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Only Edge leads to 3 which is already discovered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Calculate Source(5) to 3 along both paths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5 to 6 to 4 to 3: 	3.0 + 1.1 + 3.7 =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7.8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5 to 2 to 3: 	1.9 + 3.1 =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66575" y="4835227"/>
            <a:ext cx="534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Add shortest to SPT (3)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86207" y="887530"/>
            <a:ext cx="432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Add 6 to SPT</a:t>
            </a:r>
          </a:p>
        </p:txBody>
      </p:sp>
    </p:spTree>
    <p:extLst>
      <p:ext uri="{BB962C8B-B14F-4D97-AF65-F5344CB8AC3E}">
        <p14:creationId xmlns:p14="http://schemas.microsoft.com/office/powerpoint/2010/main" val="370200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200" grpId="0"/>
      <p:bldP spid="202" grpId="0" animBg="1"/>
      <p:bldP spid="203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/>
          <p:cNvCxnSpPr/>
          <p:nvPr/>
        </p:nvCxnSpPr>
        <p:spPr>
          <a:xfrm>
            <a:off x="6096000" y="671804"/>
            <a:ext cx="0" cy="5495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3921893" y="3548033"/>
            <a:ext cx="1973632" cy="3058040"/>
            <a:chOff x="3921893" y="3548033"/>
            <a:chExt cx="1973632" cy="3058040"/>
          </a:xfrm>
        </p:grpSpPr>
        <p:grpSp>
          <p:nvGrpSpPr>
            <p:cNvPr id="63" name="Group 62"/>
            <p:cNvGrpSpPr/>
            <p:nvPr/>
          </p:nvGrpSpPr>
          <p:grpSpPr>
            <a:xfrm>
              <a:off x="3921893" y="3548033"/>
              <a:ext cx="1973632" cy="3058040"/>
              <a:chOff x="1957983" y="4299101"/>
              <a:chExt cx="1312593" cy="2150631"/>
            </a:xfrm>
          </p:grpSpPr>
          <p:sp>
            <p:nvSpPr>
              <p:cNvPr id="61" name="Rectangle: Rounded Corners 60"/>
              <p:cNvSpPr/>
              <p:nvPr/>
            </p:nvSpPr>
            <p:spPr>
              <a:xfrm>
                <a:off x="1957983" y="4299101"/>
                <a:ext cx="1312593" cy="2150631"/>
              </a:xfrm>
              <a:prstGeom prst="roundRect">
                <a:avLst/>
              </a:prstGeom>
              <a:solidFill>
                <a:schemeClr val="tx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102" y="4418963"/>
                <a:ext cx="434355" cy="276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SPT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653969" y="4042365"/>
              <a:ext cx="432687" cy="523220"/>
              <a:chOff x="4653969" y="4042365"/>
              <a:chExt cx="432687" cy="523220"/>
            </a:xfrm>
          </p:grpSpPr>
          <p:sp>
            <p:nvSpPr>
              <p:cNvPr id="98" name="Circle: Hollow 97"/>
              <p:cNvSpPr/>
              <p:nvPr/>
            </p:nvSpPr>
            <p:spPr>
              <a:xfrm>
                <a:off x="4653969" y="4077084"/>
                <a:ext cx="432687" cy="453782"/>
              </a:xfrm>
              <a:prstGeom prst="donut">
                <a:avLst>
                  <a:gd name="adj" fmla="val 27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689819" y="4042365"/>
                <a:ext cx="360989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>
            <a:off x="1245438" y="782624"/>
            <a:ext cx="3220100" cy="3157567"/>
            <a:chOff x="1093038" y="630224"/>
            <a:chExt cx="3220100" cy="3157567"/>
          </a:xfrm>
        </p:grpSpPr>
        <p:grpSp>
          <p:nvGrpSpPr>
            <p:cNvPr id="149" name="Group 148"/>
            <p:cNvGrpSpPr/>
            <p:nvPr/>
          </p:nvGrpSpPr>
          <p:grpSpPr>
            <a:xfrm>
              <a:off x="1093038" y="630224"/>
              <a:ext cx="3132782" cy="3157567"/>
              <a:chOff x="1093038" y="630224"/>
              <a:chExt cx="3132782" cy="3157567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1093038" y="700751"/>
                <a:ext cx="3132782" cy="3007317"/>
                <a:chOff x="967946" y="1322173"/>
                <a:chExt cx="2759674" cy="2786448"/>
              </a:xfrm>
            </p:grpSpPr>
            <p:sp>
              <p:nvSpPr>
                <p:cNvPr id="165" name="Circle: Hollow 164"/>
                <p:cNvSpPr/>
                <p:nvPr/>
              </p:nvSpPr>
              <p:spPr>
                <a:xfrm>
                  <a:off x="967946" y="1424104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Circle: Hollow 165"/>
                <p:cNvSpPr/>
                <p:nvPr/>
              </p:nvSpPr>
              <p:spPr>
                <a:xfrm>
                  <a:off x="2656702" y="1322173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Circle: Hollow 166"/>
                <p:cNvSpPr/>
                <p:nvPr/>
              </p:nvSpPr>
              <p:spPr>
                <a:xfrm>
                  <a:off x="2044325" y="1989931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Circle: Hollow 167"/>
                <p:cNvSpPr/>
                <p:nvPr/>
              </p:nvSpPr>
              <p:spPr>
                <a:xfrm>
                  <a:off x="1235676" y="3581399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Circle: Hollow 168"/>
                <p:cNvSpPr/>
                <p:nvPr/>
              </p:nvSpPr>
              <p:spPr>
                <a:xfrm>
                  <a:off x="2558519" y="3433118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Circle: Hollow 169"/>
                <p:cNvSpPr/>
                <p:nvPr/>
              </p:nvSpPr>
              <p:spPr>
                <a:xfrm>
                  <a:off x="3192161" y="2644345"/>
                  <a:ext cx="535459" cy="527222"/>
                </a:xfrm>
                <a:prstGeom prst="donut">
                  <a:avLst>
                    <a:gd name="adj" fmla="val 276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1" name="Straight Arrow Connector 170"/>
                <p:cNvCxnSpPr>
                  <a:cxnSpLocks/>
                  <a:stCxn id="165" idx="6"/>
                </p:cNvCxnSpPr>
                <p:nvPr/>
              </p:nvCxnSpPr>
              <p:spPr>
                <a:xfrm flipV="1">
                  <a:off x="1503405" y="1504169"/>
                  <a:ext cx="1147119" cy="183546"/>
                </a:xfrm>
                <a:prstGeom prst="straightConnector1">
                  <a:avLst/>
                </a:prstGeom>
                <a:ln>
                  <a:tailEnd type="triangle"/>
                </a:ln>
                <a:effectLst>
                  <a:glow rad="101600">
                    <a:schemeClr val="bg1">
                      <a:alpha val="60000"/>
                    </a:schemeClr>
                  </a:glow>
                  <a:innerShdw blurRad="25400" dist="12700" dir="13500000">
                    <a:srgbClr val="000000">
                      <a:alpha val="45000"/>
                    </a:srgbClr>
                  </a:inn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cxnSpLocks/>
                  <a:stCxn id="168" idx="6"/>
                  <a:endCxn id="169" idx="2"/>
                </p:cNvCxnSpPr>
                <p:nvPr/>
              </p:nvCxnSpPr>
              <p:spPr>
                <a:xfrm flipV="1">
                  <a:off x="1771135" y="3696729"/>
                  <a:ext cx="787384" cy="1482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>
                  <a:cxnSpLocks/>
                  <a:stCxn id="168" idx="0"/>
                  <a:endCxn id="167" idx="3"/>
                </p:cNvCxnSpPr>
                <p:nvPr/>
              </p:nvCxnSpPr>
              <p:spPr>
                <a:xfrm flipV="1">
                  <a:off x="1503406" y="2439943"/>
                  <a:ext cx="619335" cy="11414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>
                  <a:cxnSpLocks/>
                  <a:stCxn id="170" idx="0"/>
                  <a:endCxn id="166" idx="5"/>
                </p:cNvCxnSpPr>
                <p:nvPr/>
              </p:nvCxnSpPr>
              <p:spPr>
                <a:xfrm flipH="1" flipV="1">
                  <a:off x="3113745" y="1772185"/>
                  <a:ext cx="346146" cy="8721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Arrow Connector 174"/>
                <p:cNvCxnSpPr>
                  <a:cxnSpLocks/>
                  <a:stCxn id="169" idx="7"/>
                  <a:endCxn id="170" idx="3"/>
                </p:cNvCxnSpPr>
                <p:nvPr/>
              </p:nvCxnSpPr>
              <p:spPr>
                <a:xfrm flipV="1">
                  <a:off x="3015562" y="3094357"/>
                  <a:ext cx="255015" cy="415971"/>
                </a:xfrm>
                <a:prstGeom prst="straightConnector1">
                  <a:avLst/>
                </a:prstGeom>
                <a:ln>
                  <a:tailEnd type="triangle"/>
                </a:ln>
                <a:effectLst>
                  <a:glow rad="101600">
                    <a:schemeClr val="bg1">
                      <a:alpha val="60000"/>
                    </a:schemeClr>
                  </a:glow>
                  <a:innerShdw blurRad="25400" dist="12700" dir="13500000">
                    <a:srgbClr val="000000">
                      <a:alpha val="45000"/>
                    </a:srgbClr>
                  </a:inn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>
                  <a:cxnSpLocks/>
                  <a:stCxn id="166" idx="3"/>
                  <a:endCxn id="167" idx="7"/>
                </p:cNvCxnSpPr>
                <p:nvPr/>
              </p:nvCxnSpPr>
              <p:spPr>
                <a:xfrm flipH="1">
                  <a:off x="2501368" y="1772185"/>
                  <a:ext cx="233750" cy="2949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/>
                <p:cNvCxnSpPr>
                  <a:cxnSpLocks/>
                  <a:stCxn id="167" idx="5"/>
                  <a:endCxn id="169" idx="0"/>
                </p:cNvCxnSpPr>
                <p:nvPr/>
              </p:nvCxnSpPr>
              <p:spPr>
                <a:xfrm>
                  <a:off x="2501368" y="2439943"/>
                  <a:ext cx="324881" cy="993175"/>
                </a:xfrm>
                <a:prstGeom prst="straightConnector1">
                  <a:avLst/>
                </a:prstGeom>
                <a:ln>
                  <a:tailEnd type="triangle"/>
                </a:ln>
                <a:effectLst>
                  <a:glow rad="101600">
                    <a:schemeClr val="bg1">
                      <a:alpha val="60000"/>
                    </a:schemeClr>
                  </a:glow>
                  <a:innerShdw blurRad="25400" dist="12700" dir="13500000">
                    <a:srgbClr val="000000">
                      <a:alpha val="45000"/>
                    </a:srgbClr>
                  </a:inn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/>
                <p:cNvCxnSpPr>
                  <a:cxnSpLocks/>
                  <a:stCxn id="167" idx="1"/>
                  <a:endCxn id="165" idx="5"/>
                </p:cNvCxnSpPr>
                <p:nvPr/>
              </p:nvCxnSpPr>
              <p:spPr>
                <a:xfrm flipH="1" flipV="1">
                  <a:off x="1424989" y="1874116"/>
                  <a:ext cx="697752" cy="193025"/>
                </a:xfrm>
                <a:prstGeom prst="straightConnector1">
                  <a:avLst/>
                </a:prstGeom>
                <a:ln>
                  <a:tailEnd type="triangle"/>
                </a:ln>
                <a:effectLst>
                  <a:glow rad="101600">
                    <a:schemeClr val="bg1">
                      <a:alpha val="60000"/>
                    </a:schemeClr>
                  </a:glow>
                  <a:innerShdw blurRad="25400" dist="12700" dir="13500000">
                    <a:srgbClr val="000000">
                      <a:alpha val="45000"/>
                    </a:srgbClr>
                  </a:innerShdw>
                </a:effectLst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Rectangle 158"/>
              <p:cNvSpPr/>
              <p:nvPr/>
            </p:nvSpPr>
            <p:spPr>
              <a:xfrm>
                <a:off x="1499307" y="3079905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b="0" cap="none" spc="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197600" y="741325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123362" y="630224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724395" y="2052437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422604" y="1352002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3016890" y="2893254"/>
                <a:ext cx="39253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40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3705285" y="1395317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3.7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507883" y="2783831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1.1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909228" y="1281292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0.8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922796" y="1984361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3.0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177824" y="3347200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571128" y="2314498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2.9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546012" y="1352002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1.9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28128" y="656032"/>
              <a:ext cx="607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3.1</a:t>
              </a:r>
            </a:p>
          </p:txBody>
        </p:sp>
      </p:grpSp>
      <p:sp>
        <p:nvSpPr>
          <p:cNvPr id="193" name="Circle: Hollow 192"/>
          <p:cNvSpPr/>
          <p:nvPr/>
        </p:nvSpPr>
        <p:spPr>
          <a:xfrm>
            <a:off x="4101710" y="4752590"/>
            <a:ext cx="432687" cy="453782"/>
          </a:xfrm>
          <a:prstGeom prst="donut">
            <a:avLst>
              <a:gd name="adj" fmla="val 2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4137560" y="4717871"/>
            <a:ext cx="36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95" name="Straight Arrow Connector 194"/>
          <p:cNvCxnSpPr>
            <a:cxnSpLocks/>
          </p:cNvCxnSpPr>
          <p:nvPr/>
        </p:nvCxnSpPr>
        <p:spPr>
          <a:xfrm flipH="1">
            <a:off x="4498549" y="4464411"/>
            <a:ext cx="204760" cy="28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6" name="Circle: Hollow 195"/>
          <p:cNvSpPr/>
          <p:nvPr/>
        </p:nvSpPr>
        <p:spPr>
          <a:xfrm>
            <a:off x="5125079" y="4752590"/>
            <a:ext cx="432687" cy="453782"/>
          </a:xfrm>
          <a:prstGeom prst="donut">
            <a:avLst>
              <a:gd name="adj" fmla="val 2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5160929" y="4717871"/>
            <a:ext cx="36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198" name="Straight Arrow Connector 197"/>
          <p:cNvCxnSpPr>
            <a:cxnSpLocks/>
          </p:cNvCxnSpPr>
          <p:nvPr/>
        </p:nvCxnSpPr>
        <p:spPr>
          <a:xfrm>
            <a:off x="5033725" y="4489236"/>
            <a:ext cx="238346" cy="253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9" name="Circle: Hollow 198"/>
          <p:cNvSpPr/>
          <p:nvPr/>
        </p:nvSpPr>
        <p:spPr>
          <a:xfrm>
            <a:off x="4101710" y="5649510"/>
            <a:ext cx="432687" cy="453782"/>
          </a:xfrm>
          <a:prstGeom prst="donut">
            <a:avLst>
              <a:gd name="adj" fmla="val 2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137560" y="5614791"/>
            <a:ext cx="36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01" name="Straight Arrow Connector 200"/>
          <p:cNvCxnSpPr>
            <a:cxnSpLocks/>
            <a:stCxn id="193" idx="4"/>
          </p:cNvCxnSpPr>
          <p:nvPr/>
        </p:nvCxnSpPr>
        <p:spPr>
          <a:xfrm flipH="1">
            <a:off x="4318053" y="5206372"/>
            <a:ext cx="1" cy="322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2" name="Circle: Hollow 201"/>
          <p:cNvSpPr/>
          <p:nvPr/>
        </p:nvSpPr>
        <p:spPr>
          <a:xfrm>
            <a:off x="5125079" y="5649510"/>
            <a:ext cx="432687" cy="453782"/>
          </a:xfrm>
          <a:prstGeom prst="donut">
            <a:avLst>
              <a:gd name="adj" fmla="val 2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160929" y="5614791"/>
            <a:ext cx="36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205" name="Straight Arrow Connector 204"/>
          <p:cNvCxnSpPr>
            <a:cxnSpLocks/>
            <a:stCxn id="196" idx="4"/>
          </p:cNvCxnSpPr>
          <p:nvPr/>
        </p:nvCxnSpPr>
        <p:spPr>
          <a:xfrm flipH="1">
            <a:off x="5341422" y="5206372"/>
            <a:ext cx="1" cy="322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99926" y="1146985"/>
            <a:ext cx="50860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Note: Node 1 only has edges leading away from it.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 is isolated from all other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Note: Node 3 to 5 is not taken into account as 5 is already part of the SPT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5577" y="6207934"/>
            <a:ext cx="138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[1], [2], [3]</a:t>
            </a:r>
          </a:p>
        </p:txBody>
      </p:sp>
    </p:spTree>
    <p:extLst>
      <p:ext uri="{BB962C8B-B14F-4D97-AF65-F5344CB8AC3E}">
        <p14:creationId xmlns:p14="http://schemas.microsoft.com/office/powerpoint/2010/main" val="274963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200" grpId="0"/>
      <p:bldP spid="202" grpId="0" animBg="1"/>
      <p:bldP spid="203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2310" y="2286000"/>
            <a:ext cx="9787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[1]M. Buckland, </a:t>
            </a:r>
            <a:r>
              <a:rPr lang="en-GB" i="1" dirty="0"/>
              <a:t>Programming game AI by example</a:t>
            </a:r>
            <a:r>
              <a:rPr lang="en-GB" dirty="0"/>
              <a:t>, 1st ed. Plano, Texas: </a:t>
            </a:r>
            <a:r>
              <a:rPr lang="en-GB" dirty="0" err="1"/>
              <a:t>Wordware</a:t>
            </a:r>
            <a:r>
              <a:rPr lang="en-GB" dirty="0"/>
              <a:t> Publ., 2009, pp. 233-236.</a:t>
            </a:r>
          </a:p>
          <a:p>
            <a:r>
              <a:rPr lang="en-GB" dirty="0"/>
              <a:t>[2]K. Loudon, </a:t>
            </a:r>
            <a:r>
              <a:rPr lang="en-GB" i="1" dirty="0"/>
              <a:t>Mastering algorithms with C</a:t>
            </a:r>
            <a:r>
              <a:rPr lang="en-GB" dirty="0"/>
              <a:t>, 1st ed. Sebastopol, CA: O'Reilly, 1999, pp. 472-475.</a:t>
            </a:r>
          </a:p>
          <a:p>
            <a:r>
              <a:rPr lang="en-GB" dirty="0"/>
              <a:t>[3]R. Sedgewick, </a:t>
            </a:r>
            <a:r>
              <a:rPr lang="en-GB" i="1" dirty="0"/>
              <a:t>Algorithms in C++</a:t>
            </a:r>
            <a:r>
              <a:rPr lang="en-GB" dirty="0"/>
              <a:t>, 1st ed. Reading, Mass. [etc.]: Addison-Wesley, 1994, pp. 461-465.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4595" y="474600"/>
            <a:ext cx="10082642" cy="139219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40093947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173</TotalTime>
  <Words>351</Words>
  <Application>Microsoft Office PowerPoint</Application>
  <PresentationFormat>Widescreen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</dc:title>
  <dc:creator>Michael johns</dc:creator>
  <cp:lastModifiedBy>Michael johns</cp:lastModifiedBy>
  <cp:revision>14</cp:revision>
  <dcterms:created xsi:type="dcterms:W3CDTF">2017-02-20T20:32:05Z</dcterms:created>
  <dcterms:modified xsi:type="dcterms:W3CDTF">2017-02-20T23:25:10Z</dcterms:modified>
</cp:coreProperties>
</file>