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744"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it-IT" smtClean="0"/>
              <a:t>Fare clic per modificare lo stile del titolo</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Thursday, September 15, 2016</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‹N›</a:t>
            </a:fld>
            <a:endParaRPr lang="en-US"/>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a:p>
        </p:txBody>
      </p:sp>
      <p:sp>
        <p:nvSpPr>
          <p:cNvPr id="3" name="Vertical Text Placeholder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Thursday, September 15, 2016</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Thursday, September 15, 2016</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a:p>
        </p:txBody>
      </p:sp>
      <p:sp>
        <p:nvSpPr>
          <p:cNvPr id="3" name="Content Placeholder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Thursday, September 15, 2016</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800" b="0" cap="all"/>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9933D019-A32C-4EAD-B8E6-DBDA699692FD}" type="datetime2">
              <a:rPr lang="en-US" smtClean="0"/>
              <a:t>Thursday, September 15, 2016</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‹N›</a:t>
            </a:fld>
            <a:endParaRPr lang="en-US"/>
          </a:p>
        </p:txBody>
      </p:sp>
      <p:cxnSp>
        <p:nvCxnSpPr>
          <p:cNvPr id="7" name="Straight Connector 6"/>
          <p:cNvCxnSpPr/>
          <p:nvPr/>
        </p:nvCxnSpPr>
        <p:spPr>
          <a:xfrm>
            <a:off x="731520" y="344957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Thursday, September 15, 2016</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Thursday, September 15, 2016</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‹N›</a:t>
            </a:fld>
            <a:endParaRPr lang="en-US"/>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Thursday, September 15, 2016</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Thursday, September 15, 2016</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it-IT" smtClean="0"/>
              <a:t>Fare clic per modificare lo stile del titolo</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3FE976D3-5B7F-4300-ABED-C91F1B2AE209}" type="datetime2">
              <a:rPr lang="en-US" smtClean="0"/>
              <a:t>Thursday, September 15, 2016</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‹N›</a:t>
            </a:fld>
            <a:endParaRPr lang="en-US"/>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it-IT" smtClean="0"/>
              <a:t>Fare clic per modificare lo stile del titolo</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EBDC1E59-17DD-41CE-97CA-624A472382D4}" type="datetime2">
              <a:rPr lang="en-US" smtClean="0"/>
              <a:t>Thursday, September 15, 2016</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Thursday, September 15, 2016</a:t>
            </a:fld>
            <a:endParaRPr lang="en-US" dirty="0"/>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‹N›</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en-GB" sz="4800" dirty="0" smtClean="0"/>
              <a:t>Concurrent and distributed systems</a:t>
            </a:r>
            <a:endParaRPr lang="en-GB" sz="4800" dirty="0"/>
          </a:p>
        </p:txBody>
      </p:sp>
      <p:sp>
        <p:nvSpPr>
          <p:cNvPr id="3" name="Sottotitolo 2"/>
          <p:cNvSpPr>
            <a:spLocks noGrp="1"/>
          </p:cNvSpPr>
          <p:nvPr>
            <p:ph type="subTitle" idx="1"/>
          </p:nvPr>
        </p:nvSpPr>
        <p:spPr/>
        <p:txBody>
          <a:bodyPr/>
          <a:lstStyle/>
          <a:p>
            <a:r>
              <a:rPr lang="en-GB" dirty="0" smtClean="0"/>
              <a:t>Photo saver</a:t>
            </a:r>
            <a:endParaRPr lang="en-GB" dirty="0"/>
          </a:p>
        </p:txBody>
      </p:sp>
      <p:sp>
        <p:nvSpPr>
          <p:cNvPr id="4" name="CasellaDiTesto 3"/>
          <p:cNvSpPr txBox="1"/>
          <p:nvPr/>
        </p:nvSpPr>
        <p:spPr>
          <a:xfrm>
            <a:off x="6156176" y="3795886"/>
            <a:ext cx="2520280" cy="707886"/>
          </a:xfrm>
          <a:prstGeom prst="rect">
            <a:avLst/>
          </a:prstGeom>
          <a:noFill/>
        </p:spPr>
        <p:txBody>
          <a:bodyPr wrap="square" rtlCol="0">
            <a:spAutoFit/>
          </a:bodyPr>
          <a:lstStyle/>
          <a:p>
            <a:pPr algn="r"/>
            <a:r>
              <a:rPr lang="en-GB" sz="2000" dirty="0" smtClean="0"/>
              <a:t>Lorenzo </a:t>
            </a:r>
            <a:r>
              <a:rPr lang="en-GB" sz="2000" dirty="0" err="1" smtClean="0"/>
              <a:t>Biagini</a:t>
            </a:r>
            <a:endParaRPr lang="en-GB" sz="2000" dirty="0" smtClean="0"/>
          </a:p>
          <a:p>
            <a:pPr algn="r"/>
            <a:r>
              <a:rPr lang="en-GB" sz="2000" dirty="0" smtClean="0"/>
              <a:t>Martina Troscia</a:t>
            </a:r>
            <a:endParaRPr lang="en-GB" sz="2000" dirty="0"/>
          </a:p>
        </p:txBody>
      </p:sp>
    </p:spTree>
    <p:extLst>
      <p:ext uri="{BB962C8B-B14F-4D97-AF65-F5344CB8AC3E}">
        <p14:creationId xmlns:p14="http://schemas.microsoft.com/office/powerpoint/2010/main" val="41358639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smtClean="0"/>
              <a:t>JSP Pages</a:t>
            </a:r>
            <a:endParaRPr lang="en-GB" dirty="0"/>
          </a:p>
        </p:txBody>
      </p:sp>
      <p:sp>
        <p:nvSpPr>
          <p:cNvPr id="3" name="Segnaposto contenuto 2"/>
          <p:cNvSpPr>
            <a:spLocks noGrp="1"/>
          </p:cNvSpPr>
          <p:nvPr>
            <p:ph idx="1"/>
          </p:nvPr>
        </p:nvSpPr>
        <p:spPr>
          <a:xfrm>
            <a:off x="457200" y="1200150"/>
            <a:ext cx="5410944" cy="3657600"/>
          </a:xfrm>
        </p:spPr>
        <p:txBody>
          <a:bodyPr/>
          <a:lstStyle/>
          <a:p>
            <a:r>
              <a:rPr lang="en-GB" dirty="0" smtClean="0"/>
              <a:t>JSP Pages are used to personalize the user experience</a:t>
            </a:r>
          </a:p>
          <a:p>
            <a:r>
              <a:rPr lang="en-GB" dirty="0" smtClean="0"/>
              <a:t>The embedded Java code permits to show users’ information (like their name) in the user home</a:t>
            </a:r>
          </a:p>
          <a:p>
            <a:r>
              <a:rPr lang="en-GB" dirty="0" smtClean="0"/>
              <a:t>Some information passed during the authentication phase is kept in the page so the client has not to insert it again</a:t>
            </a:r>
            <a:endParaRPr lang="en-GB"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9222" y="1105419"/>
            <a:ext cx="2203218" cy="2932662"/>
          </a:xfrm>
          <a:prstGeom prst="rect">
            <a:avLst/>
          </a:prstGeom>
        </p:spPr>
      </p:pic>
    </p:spTree>
    <p:extLst>
      <p:ext uri="{BB962C8B-B14F-4D97-AF65-F5344CB8AC3E}">
        <p14:creationId xmlns:p14="http://schemas.microsoft.com/office/powerpoint/2010/main" val="39128030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smtClean="0"/>
              <a:t>SSL</a:t>
            </a:r>
            <a:endParaRPr lang="en-GB" dirty="0"/>
          </a:p>
        </p:txBody>
      </p:sp>
      <p:sp>
        <p:nvSpPr>
          <p:cNvPr id="3" name="Segnaposto contenuto 2"/>
          <p:cNvSpPr>
            <a:spLocks noGrp="1"/>
          </p:cNvSpPr>
          <p:nvPr>
            <p:ph idx="1"/>
          </p:nvPr>
        </p:nvSpPr>
        <p:spPr/>
        <p:txBody>
          <a:bodyPr/>
          <a:lstStyle/>
          <a:p>
            <a:r>
              <a:rPr lang="en-GB" dirty="0" smtClean="0"/>
              <a:t>Information exchange between client and server uses the SSL protocol</a:t>
            </a:r>
          </a:p>
          <a:p>
            <a:r>
              <a:rPr lang="en-GB" dirty="0" smtClean="0"/>
              <a:t>The certificate is self-signed and it is meant only for demonstration purposes</a:t>
            </a:r>
            <a:endParaRPr lang="en-GB" dirty="0"/>
          </a:p>
        </p:txBody>
      </p:sp>
    </p:spTree>
    <p:extLst>
      <p:ext uri="{BB962C8B-B14F-4D97-AF65-F5344CB8AC3E}">
        <p14:creationId xmlns:p14="http://schemas.microsoft.com/office/powerpoint/2010/main" val="26148310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smtClean="0"/>
              <a:t>Services offered</a:t>
            </a:r>
            <a:endParaRPr lang="en-GB" dirty="0"/>
          </a:p>
        </p:txBody>
      </p:sp>
      <p:sp>
        <p:nvSpPr>
          <p:cNvPr id="3" name="Segnaposto contenuto 2"/>
          <p:cNvSpPr>
            <a:spLocks noGrp="1"/>
          </p:cNvSpPr>
          <p:nvPr>
            <p:ph idx="1"/>
          </p:nvPr>
        </p:nvSpPr>
        <p:spPr/>
        <p:txBody>
          <a:bodyPr/>
          <a:lstStyle/>
          <a:p>
            <a:r>
              <a:rPr lang="en-GB" dirty="0" smtClean="0"/>
              <a:t>Customer registration/authentication</a:t>
            </a:r>
          </a:p>
          <a:p>
            <a:r>
              <a:rPr lang="en-GB" dirty="0" smtClean="0"/>
              <a:t>Photos upload</a:t>
            </a:r>
          </a:p>
          <a:p>
            <a:r>
              <a:rPr lang="en-GB" dirty="0" smtClean="0"/>
              <a:t>Photos removal</a:t>
            </a:r>
          </a:p>
          <a:p>
            <a:r>
              <a:rPr lang="en-GB" dirty="0" smtClean="0"/>
              <a:t>Photos thumbnails</a:t>
            </a:r>
          </a:p>
          <a:p>
            <a:r>
              <a:rPr lang="en-GB" dirty="0" smtClean="0"/>
              <a:t>Photos download</a:t>
            </a:r>
          </a:p>
          <a:p>
            <a:r>
              <a:rPr lang="en-GB" dirty="0" smtClean="0"/>
              <a:t>Secure data exchange</a:t>
            </a:r>
            <a:endParaRPr lang="en-GB"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2200" y="1755322"/>
            <a:ext cx="1997212" cy="1632856"/>
          </a:xfrm>
          <a:prstGeom prst="rect">
            <a:avLst/>
          </a:prstGeom>
        </p:spPr>
      </p:pic>
    </p:spTree>
    <p:extLst>
      <p:ext uri="{BB962C8B-B14F-4D97-AF65-F5344CB8AC3E}">
        <p14:creationId xmlns:p14="http://schemas.microsoft.com/office/powerpoint/2010/main" val="42574826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smtClean="0"/>
              <a:t>Architecture</a:t>
            </a:r>
            <a:endParaRPr lang="en-GB" dirty="0"/>
          </a:p>
        </p:txBody>
      </p:sp>
      <p:sp>
        <p:nvSpPr>
          <p:cNvPr id="3" name="Segnaposto contenuto 2"/>
          <p:cNvSpPr>
            <a:spLocks noGrp="1"/>
          </p:cNvSpPr>
          <p:nvPr>
            <p:ph idx="1"/>
          </p:nvPr>
        </p:nvSpPr>
        <p:spPr>
          <a:xfrm>
            <a:off x="395536" y="1074390"/>
            <a:ext cx="8229600" cy="3657600"/>
          </a:xfrm>
        </p:spPr>
        <p:txBody>
          <a:bodyPr/>
          <a:lstStyle/>
          <a:p>
            <a:r>
              <a:rPr lang="en-GB" dirty="0" smtClean="0"/>
              <a:t>Each service relies on a specific Servlet</a:t>
            </a:r>
            <a:endParaRPr lang="en-GB" dirty="0"/>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837" y="1635646"/>
            <a:ext cx="7524326" cy="3339952"/>
          </a:xfrm>
          <a:prstGeom prst="rect">
            <a:avLst/>
          </a:prstGeom>
        </p:spPr>
      </p:pic>
    </p:spTree>
    <p:extLst>
      <p:ext uri="{BB962C8B-B14F-4D97-AF65-F5344CB8AC3E}">
        <p14:creationId xmlns:p14="http://schemas.microsoft.com/office/powerpoint/2010/main" val="19828939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smtClean="0"/>
              <a:t>Concurrency</a:t>
            </a:r>
            <a:endParaRPr lang="en-GB" dirty="0"/>
          </a:p>
        </p:txBody>
      </p:sp>
      <p:sp>
        <p:nvSpPr>
          <p:cNvPr id="3" name="Segnaposto contenuto 2"/>
          <p:cNvSpPr>
            <a:spLocks noGrp="1"/>
          </p:cNvSpPr>
          <p:nvPr>
            <p:ph idx="1"/>
          </p:nvPr>
        </p:nvSpPr>
        <p:spPr/>
        <p:txBody>
          <a:bodyPr/>
          <a:lstStyle/>
          <a:p>
            <a:r>
              <a:rPr lang="en-GB" dirty="0" smtClean="0"/>
              <a:t>Accesses to the databases are handled by the respective databases’ drivers</a:t>
            </a:r>
          </a:p>
          <a:p>
            <a:r>
              <a:rPr lang="en-GB" dirty="0" smtClean="0"/>
              <a:t>The </a:t>
            </a:r>
            <a:r>
              <a:rPr lang="en-GB" b="1" dirty="0" smtClean="0"/>
              <a:t>Mongo class </a:t>
            </a:r>
            <a:r>
              <a:rPr lang="en-GB" dirty="0" smtClean="0"/>
              <a:t>is thread-safe and the database </a:t>
            </a:r>
            <a:r>
              <a:rPr lang="en-GB" dirty="0"/>
              <a:t>remains </a:t>
            </a:r>
            <a:r>
              <a:rPr lang="en-GB" dirty="0" smtClean="0"/>
              <a:t>consistent even with </a:t>
            </a:r>
            <a:r>
              <a:rPr lang="en-GB" dirty="0"/>
              <a:t>more than one instance of </a:t>
            </a:r>
            <a:r>
              <a:rPr lang="en-GB" dirty="0" smtClean="0"/>
              <a:t>the class</a:t>
            </a:r>
            <a:endParaRPr lang="en-GB" dirty="0" smtClean="0"/>
          </a:p>
          <a:p>
            <a:r>
              <a:rPr lang="en-GB" b="1" dirty="0" smtClean="0"/>
              <a:t>Derby databases </a:t>
            </a:r>
            <a:r>
              <a:rPr lang="en-GB" dirty="0" smtClean="0"/>
              <a:t>handle concurrency on their own</a:t>
            </a:r>
            <a:endParaRPr lang="en-GB" dirty="0"/>
          </a:p>
        </p:txBody>
      </p:sp>
    </p:spTree>
    <p:extLst>
      <p:ext uri="{BB962C8B-B14F-4D97-AF65-F5344CB8AC3E}">
        <p14:creationId xmlns:p14="http://schemas.microsoft.com/office/powerpoint/2010/main" val="1121045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smtClean="0"/>
              <a:t>Filters</a:t>
            </a:r>
            <a:endParaRPr lang="en-GB" dirty="0"/>
          </a:p>
        </p:txBody>
      </p:sp>
      <p:sp>
        <p:nvSpPr>
          <p:cNvPr id="3" name="Segnaposto contenuto 2"/>
          <p:cNvSpPr>
            <a:spLocks noGrp="1"/>
          </p:cNvSpPr>
          <p:nvPr>
            <p:ph idx="1"/>
          </p:nvPr>
        </p:nvSpPr>
        <p:spPr/>
        <p:txBody>
          <a:bodyPr/>
          <a:lstStyle/>
          <a:p>
            <a:r>
              <a:rPr lang="en-GB" dirty="0" smtClean="0"/>
              <a:t>Two filters control the access to the pages</a:t>
            </a:r>
          </a:p>
          <a:p>
            <a:r>
              <a:rPr lang="en-GB" dirty="0" smtClean="0"/>
              <a:t>The </a:t>
            </a:r>
            <a:r>
              <a:rPr lang="en-GB" b="1" dirty="0" smtClean="0"/>
              <a:t>Index</a:t>
            </a:r>
            <a:r>
              <a:rPr lang="en-GB" dirty="0" smtClean="0"/>
              <a:t> filter forwards the client to the login page or to the </a:t>
            </a:r>
            <a:r>
              <a:rPr lang="en-GB" dirty="0" err="1" smtClean="0"/>
              <a:t>userHome</a:t>
            </a:r>
            <a:r>
              <a:rPr lang="en-GB" dirty="0" smtClean="0"/>
              <a:t>, depending on the client session</a:t>
            </a:r>
          </a:p>
          <a:p>
            <a:r>
              <a:rPr lang="en-GB" dirty="0"/>
              <a:t>The </a:t>
            </a:r>
            <a:r>
              <a:rPr lang="en-GB" b="1" dirty="0" err="1"/>
              <a:t>JspPages</a:t>
            </a:r>
            <a:r>
              <a:rPr lang="en-GB" dirty="0"/>
              <a:t> filter forwards the unauthenticated clients to the login page when they try to access private </a:t>
            </a:r>
            <a:r>
              <a:rPr lang="en-GB" dirty="0" smtClean="0"/>
              <a:t>JSP pages</a:t>
            </a:r>
            <a:endParaRPr lang="en-GB"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857" y="555526"/>
            <a:ext cx="3314286" cy="406349"/>
          </a:xfrm>
          <a:prstGeom prst="rect">
            <a:avLst/>
          </a:prstGeom>
        </p:spPr>
      </p:pic>
    </p:spTree>
    <p:extLst>
      <p:ext uri="{BB962C8B-B14F-4D97-AF65-F5344CB8AC3E}">
        <p14:creationId xmlns:p14="http://schemas.microsoft.com/office/powerpoint/2010/main" val="2795361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smtClean="0"/>
              <a:t>Servlet Upload</a:t>
            </a:r>
            <a:endParaRPr lang="en-GB" dirty="0"/>
          </a:p>
        </p:txBody>
      </p:sp>
      <p:sp>
        <p:nvSpPr>
          <p:cNvPr id="3" name="Segnaposto contenuto 2"/>
          <p:cNvSpPr>
            <a:spLocks noGrp="1"/>
          </p:cNvSpPr>
          <p:nvPr>
            <p:ph idx="1"/>
          </p:nvPr>
        </p:nvSpPr>
        <p:spPr>
          <a:xfrm>
            <a:off x="395536" y="1200150"/>
            <a:ext cx="4186808" cy="3657600"/>
          </a:xfrm>
        </p:spPr>
        <p:txBody>
          <a:bodyPr>
            <a:normAutofit fontScale="92500"/>
          </a:bodyPr>
          <a:lstStyle/>
          <a:p>
            <a:r>
              <a:rPr lang="en-GB" dirty="0" smtClean="0"/>
              <a:t>Saves the uploaded files on </a:t>
            </a:r>
            <a:r>
              <a:rPr lang="en-GB" b="1" dirty="0" smtClean="0"/>
              <a:t>hard disk</a:t>
            </a:r>
            <a:r>
              <a:rPr lang="en-GB" dirty="0" smtClean="0"/>
              <a:t>,</a:t>
            </a:r>
            <a:r>
              <a:rPr lang="en-GB" b="1" dirty="0" smtClean="0"/>
              <a:t> </a:t>
            </a:r>
            <a:r>
              <a:rPr lang="en-GB" dirty="0" smtClean="0"/>
              <a:t>if their dimension is bigger than 4 MB</a:t>
            </a:r>
          </a:p>
          <a:p>
            <a:r>
              <a:rPr lang="en-GB" dirty="0" smtClean="0"/>
              <a:t>Checks for </a:t>
            </a:r>
            <a:r>
              <a:rPr lang="en-GB" b="1" dirty="0" smtClean="0"/>
              <a:t>duplicates</a:t>
            </a:r>
            <a:r>
              <a:rPr lang="en-GB" dirty="0" smtClean="0"/>
              <a:t> and </a:t>
            </a:r>
            <a:r>
              <a:rPr lang="en-GB" b="1" dirty="0" smtClean="0"/>
              <a:t>correct format</a:t>
            </a:r>
            <a:r>
              <a:rPr lang="en-GB" dirty="0" smtClean="0"/>
              <a:t> of the photo</a:t>
            </a:r>
          </a:p>
          <a:p>
            <a:r>
              <a:rPr lang="en-GB" dirty="0" smtClean="0"/>
              <a:t>Gets the </a:t>
            </a:r>
            <a:r>
              <a:rPr lang="en-GB" b="1" dirty="0" smtClean="0"/>
              <a:t>metadata</a:t>
            </a:r>
            <a:r>
              <a:rPr lang="en-GB" dirty="0" smtClean="0"/>
              <a:t>:</a:t>
            </a:r>
          </a:p>
          <a:p>
            <a:pPr lvl="1"/>
            <a:r>
              <a:rPr lang="en-GB" dirty="0" smtClean="0"/>
              <a:t>MIME type</a:t>
            </a:r>
          </a:p>
          <a:p>
            <a:pPr lvl="1"/>
            <a:r>
              <a:rPr lang="en-GB" dirty="0" smtClean="0"/>
              <a:t>Date</a:t>
            </a:r>
          </a:p>
          <a:p>
            <a:pPr lvl="1"/>
            <a:r>
              <a:rPr lang="en-GB" dirty="0" smtClean="0"/>
              <a:t>Image d</a:t>
            </a:r>
            <a:r>
              <a:rPr lang="en-GB" dirty="0" smtClean="0"/>
              <a:t>imensions</a:t>
            </a:r>
          </a:p>
          <a:p>
            <a:pPr lvl="1"/>
            <a:r>
              <a:rPr lang="en-GB" dirty="0" smtClean="0"/>
              <a:t>File name</a:t>
            </a:r>
            <a:endParaRPr lang="en-GB" dirty="0"/>
          </a:p>
        </p:txBody>
      </p:sp>
      <p:sp>
        <p:nvSpPr>
          <p:cNvPr id="6" name="Segnaposto contenuto 2"/>
          <p:cNvSpPr txBox="1">
            <a:spLocks/>
          </p:cNvSpPr>
          <p:nvPr/>
        </p:nvSpPr>
        <p:spPr>
          <a:xfrm>
            <a:off x="4464496" y="1203598"/>
            <a:ext cx="4716016" cy="172819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sz="2200" dirty="0" smtClean="0"/>
              <a:t>Creates a </a:t>
            </a:r>
            <a:r>
              <a:rPr lang="en-GB" sz="2200" b="1" dirty="0" smtClean="0"/>
              <a:t>thumbnail</a:t>
            </a:r>
          </a:p>
          <a:p>
            <a:r>
              <a:rPr lang="en-GB" sz="2200" b="1" dirty="0" smtClean="0"/>
              <a:t>Saves</a:t>
            </a:r>
            <a:r>
              <a:rPr lang="en-GB" sz="2200" dirty="0" smtClean="0"/>
              <a:t> the image in the MongoDB</a:t>
            </a:r>
          </a:p>
          <a:p>
            <a:r>
              <a:rPr lang="en-GB" sz="2200" dirty="0" smtClean="0"/>
              <a:t>Returns to the client the list of the </a:t>
            </a:r>
            <a:r>
              <a:rPr lang="en-GB" sz="2200" b="1" dirty="0" smtClean="0"/>
              <a:t>failed uploads</a:t>
            </a:r>
            <a:endParaRPr lang="en-GB" sz="2200" b="1" dirty="0" smtClean="0"/>
          </a:p>
        </p:txBody>
      </p:sp>
      <p:pic>
        <p:nvPicPr>
          <p:cNvPr id="7" name="Immagin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5738" y="2931790"/>
            <a:ext cx="3102746" cy="2123983"/>
          </a:xfrm>
          <a:prstGeom prst="rect">
            <a:avLst/>
          </a:prstGeom>
        </p:spPr>
      </p:pic>
    </p:spTree>
    <p:extLst>
      <p:ext uri="{BB962C8B-B14F-4D97-AF65-F5344CB8AC3E}">
        <p14:creationId xmlns:p14="http://schemas.microsoft.com/office/powerpoint/2010/main" val="2256271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smtClean="0"/>
              <a:t>Servlet </a:t>
            </a:r>
            <a:r>
              <a:rPr lang="en-GB" dirty="0" err="1" smtClean="0"/>
              <a:t>UploadProgress</a:t>
            </a:r>
            <a:endParaRPr lang="en-GB" dirty="0"/>
          </a:p>
        </p:txBody>
      </p:sp>
      <p:sp>
        <p:nvSpPr>
          <p:cNvPr id="3" name="Segnaposto contenuto 2"/>
          <p:cNvSpPr>
            <a:spLocks noGrp="1"/>
          </p:cNvSpPr>
          <p:nvPr>
            <p:ph idx="1"/>
          </p:nvPr>
        </p:nvSpPr>
        <p:spPr/>
        <p:txBody>
          <a:bodyPr>
            <a:normAutofit/>
          </a:bodyPr>
          <a:lstStyle/>
          <a:p>
            <a:r>
              <a:rPr lang="en-GB" sz="2500" b="1" dirty="0" smtClean="0"/>
              <a:t>Performance issue</a:t>
            </a:r>
            <a:r>
              <a:rPr lang="en-GB" sz="2500" dirty="0" smtClean="0"/>
              <a:t>: the function to assess the upload progress may be called after every </a:t>
            </a:r>
            <a:r>
              <a:rPr lang="en-GB" sz="2500" dirty="0"/>
              <a:t>received </a:t>
            </a:r>
            <a:r>
              <a:rPr lang="en-GB" sz="2500" dirty="0" smtClean="0"/>
              <a:t>packet, </a:t>
            </a:r>
            <a:r>
              <a:rPr lang="en-GB" sz="2500" dirty="0"/>
              <a:t>depending on the servlet engine and other </a:t>
            </a:r>
            <a:r>
              <a:rPr lang="en-GB" sz="2500" dirty="0" smtClean="0"/>
              <a:t>factors: </a:t>
            </a:r>
            <a:r>
              <a:rPr lang="en-GB" sz="2500" dirty="0" smtClean="0"/>
              <a:t>such function must update the progress state only after a specified amount of received bytes</a:t>
            </a:r>
            <a:endParaRPr lang="en-GB" sz="2500"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3888" y="3899313"/>
            <a:ext cx="2016224" cy="250290"/>
          </a:xfrm>
          <a:prstGeom prst="rect">
            <a:avLst/>
          </a:prstGeom>
        </p:spPr>
      </p:pic>
    </p:spTree>
    <p:extLst>
      <p:ext uri="{BB962C8B-B14F-4D97-AF65-F5344CB8AC3E}">
        <p14:creationId xmlns:p14="http://schemas.microsoft.com/office/powerpoint/2010/main" val="11661536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smtClean="0"/>
              <a:t>Servlet </a:t>
            </a:r>
            <a:r>
              <a:rPr lang="en-GB" dirty="0" err="1" smtClean="0"/>
              <a:t>GetThumbnail</a:t>
            </a:r>
            <a:endParaRPr lang="en-GB" dirty="0"/>
          </a:p>
        </p:txBody>
      </p:sp>
      <p:sp>
        <p:nvSpPr>
          <p:cNvPr id="3" name="Segnaposto contenuto 2"/>
          <p:cNvSpPr>
            <a:spLocks noGrp="1"/>
          </p:cNvSpPr>
          <p:nvPr>
            <p:ph idx="1"/>
          </p:nvPr>
        </p:nvSpPr>
        <p:spPr>
          <a:xfrm>
            <a:off x="457200" y="1200150"/>
            <a:ext cx="5050904" cy="3657600"/>
          </a:xfrm>
        </p:spPr>
        <p:txBody>
          <a:bodyPr>
            <a:normAutofit fontScale="92500"/>
          </a:bodyPr>
          <a:lstStyle/>
          <a:p>
            <a:r>
              <a:rPr lang="en-GB" dirty="0" smtClean="0"/>
              <a:t>Creating a thumbnail is memory hungry</a:t>
            </a:r>
          </a:p>
          <a:p>
            <a:r>
              <a:rPr lang="en-GB" dirty="0" smtClean="0"/>
              <a:t>The thumbnail is created only once during the upload process and it is stored only in the MongoDB chunks collection (not in the files collection) in order to not make it appear in the files list when the client asks for it</a:t>
            </a:r>
          </a:p>
          <a:p>
            <a:r>
              <a:rPr lang="en-GB" dirty="0" smtClean="0"/>
              <a:t>When a photo is deleted, also its thumbnail is removed</a:t>
            </a:r>
            <a:endParaRPr lang="en-GB"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2120" y="1080120"/>
            <a:ext cx="3246366" cy="4063380"/>
          </a:xfrm>
          <a:prstGeom prst="rect">
            <a:avLst/>
          </a:prstGeom>
        </p:spPr>
      </p:pic>
    </p:spTree>
    <p:extLst>
      <p:ext uri="{BB962C8B-B14F-4D97-AF65-F5344CB8AC3E}">
        <p14:creationId xmlns:p14="http://schemas.microsoft.com/office/powerpoint/2010/main" val="6770048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smtClean="0"/>
              <a:t>Servlet Download</a:t>
            </a:r>
            <a:endParaRPr lang="en-GB" dirty="0"/>
          </a:p>
        </p:txBody>
      </p:sp>
      <p:sp>
        <p:nvSpPr>
          <p:cNvPr id="3" name="Segnaposto contenuto 2"/>
          <p:cNvSpPr>
            <a:spLocks noGrp="1"/>
          </p:cNvSpPr>
          <p:nvPr>
            <p:ph idx="1"/>
          </p:nvPr>
        </p:nvSpPr>
        <p:spPr>
          <a:xfrm>
            <a:off x="457200" y="1200150"/>
            <a:ext cx="4330824" cy="3657600"/>
          </a:xfrm>
        </p:spPr>
        <p:txBody>
          <a:bodyPr/>
          <a:lstStyle/>
          <a:p>
            <a:r>
              <a:rPr lang="en-GB" dirty="0" smtClean="0"/>
              <a:t>Creates a </a:t>
            </a:r>
            <a:r>
              <a:rPr lang="en-GB" b="1" dirty="0" smtClean="0"/>
              <a:t>zip archive</a:t>
            </a:r>
          </a:p>
          <a:p>
            <a:r>
              <a:rPr lang="en-GB" dirty="0" smtClean="0"/>
              <a:t>All the requested photos are packed into a single archive to be downloaded</a:t>
            </a:r>
            <a:endParaRPr lang="en-GB"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2120" y="1079100"/>
            <a:ext cx="3247181" cy="4064400"/>
          </a:xfrm>
          <a:prstGeom prst="rect">
            <a:avLst/>
          </a:prstGeom>
        </p:spPr>
      </p:pic>
    </p:spTree>
    <p:extLst>
      <p:ext uri="{BB962C8B-B14F-4D97-AF65-F5344CB8AC3E}">
        <p14:creationId xmlns:p14="http://schemas.microsoft.com/office/powerpoint/2010/main" val="21742872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iaro">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402</TotalTime>
  <Words>377</Words>
  <Application>Microsoft Office PowerPoint</Application>
  <PresentationFormat>Presentazione su schermo (16:9)</PresentationFormat>
  <Paragraphs>48</Paragraphs>
  <Slides>11</Slides>
  <Notes>0</Notes>
  <HiddenSlides>0</HiddenSlides>
  <MMClips>0</MMClips>
  <ScaleCrop>false</ScaleCrop>
  <HeadingPairs>
    <vt:vector size="4" baseType="variant">
      <vt:variant>
        <vt:lpstr>Tema</vt:lpstr>
      </vt:variant>
      <vt:variant>
        <vt:i4>1</vt:i4>
      </vt:variant>
      <vt:variant>
        <vt:lpstr>Titoli diapositive</vt:lpstr>
      </vt:variant>
      <vt:variant>
        <vt:i4>11</vt:i4>
      </vt:variant>
    </vt:vector>
  </HeadingPairs>
  <TitlesOfParts>
    <vt:vector size="12" baseType="lpstr">
      <vt:lpstr>Chiaro</vt:lpstr>
      <vt:lpstr>Concurrent and distributed systems</vt:lpstr>
      <vt:lpstr>Services offered</vt:lpstr>
      <vt:lpstr>Architecture</vt:lpstr>
      <vt:lpstr>Concurrency</vt:lpstr>
      <vt:lpstr>Filters</vt:lpstr>
      <vt:lpstr>Servlet Upload</vt:lpstr>
      <vt:lpstr>Servlet UploadProgress</vt:lpstr>
      <vt:lpstr>Servlet GetThumbnail</vt:lpstr>
      <vt:lpstr>Servlet Download</vt:lpstr>
      <vt:lpstr>JSP Pages</vt:lpstr>
      <vt:lpstr>SSL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Concurrent and distributed systems</dc:title>
  <dc:creator>Lorenzo Biagini</dc:creator>
  <cp:lastModifiedBy>Martina Troscia</cp:lastModifiedBy>
  <cp:revision>45</cp:revision>
  <dcterms:created xsi:type="dcterms:W3CDTF">2016-09-14T07:41:49Z</dcterms:created>
  <dcterms:modified xsi:type="dcterms:W3CDTF">2016-09-15T08:30:21Z</dcterms:modified>
</cp:coreProperties>
</file>