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tente\Dropbox\_PE\Project\meanxlsx%20(Salvato%20automaticamente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tente\Dropbox\_PE\Project\meanxlsx%20(Salvato%20automaticamente)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Utente\Dropbox\_PE\Project\meanxlsx%20(Salvato%20automaticamente)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Utente\Dropbox\_PE\Project\meanxlsx%20(Salvat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../embeddings/oleObject2.bin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Utente\Dropbox\_PE\Project\me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400"/>
              <a:t>Throughput with uniform distribution</a:t>
            </a:r>
          </a:p>
        </c:rich>
      </c:tx>
      <c:layout>
        <c:manualLayout>
          <c:xMode val="edge"/>
          <c:yMode val="edge"/>
          <c:x val="0.1472180182832874"/>
          <c:y val="2.6684456304202801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'uniform, fixed rate us vs t '!$B$5:$C$5</c:f>
              <c:strCache>
                <c:ptCount val="1"/>
                <c:pt idx="0">
                  <c:v>0.005</c:v>
                </c:pt>
              </c:strCache>
            </c:strRef>
          </c:tx>
          <c:spPr>
            <a:ln w="12700">
              <a:solidFill>
                <a:schemeClr val="accent1">
                  <a:lumMod val="75000"/>
                  <a:alpha val="80000"/>
                </a:schemeClr>
              </a:solidFill>
            </a:ln>
            <a:effectLst>
              <a:glow>
                <a:schemeClr val="accent1"/>
              </a:glow>
            </a:effectLst>
          </c:spPr>
          <c:marker>
            <c:symbol val="circle"/>
            <c:size val="2"/>
            <c:spPr>
              <a:noFill/>
              <a:ln>
                <a:solidFill>
                  <a:schemeClr val="accent1">
                    <a:lumMod val="75000"/>
                    <a:alpha val="80000"/>
                  </a:schemeClr>
                </a:solidFill>
              </a:ln>
              <a:effectLst>
                <a:glow>
                  <a:schemeClr val="accent1"/>
                </a:glow>
              </a:effectLst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'!$D$6:$D$9</c:f>
                <c:numCache>
                  <c:formatCode>General</c:formatCode>
                  <c:ptCount val="4"/>
                  <c:pt idx="0">
                    <c:v>0.26357149175083461</c:v>
                  </c:pt>
                  <c:pt idx="1">
                    <c:v>0.59129164504341358</c:v>
                  </c:pt>
                  <c:pt idx="2">
                    <c:v>1.1069991572968196</c:v>
                  </c:pt>
                  <c:pt idx="3">
                    <c:v>2.667647577998193</c:v>
                  </c:pt>
                </c:numCache>
              </c:numRef>
            </c:plus>
            <c:minus>
              <c:numRef>
                <c:f>'uniform, fixed rate us vs t '!$D$6:$D$9</c:f>
                <c:numCache>
                  <c:formatCode>General</c:formatCode>
                  <c:ptCount val="4"/>
                  <c:pt idx="0">
                    <c:v>0.26357149175083461</c:v>
                  </c:pt>
                  <c:pt idx="1">
                    <c:v>0.59129164504341358</c:v>
                  </c:pt>
                  <c:pt idx="2">
                    <c:v>1.1069991572968196</c:v>
                  </c:pt>
                  <c:pt idx="3">
                    <c:v>2.667647577998193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'!$B$6:$B$9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'!$C$6:$C$9</c:f>
              <c:numCache>
                <c:formatCode>General</c:formatCode>
                <c:ptCount val="4"/>
                <c:pt idx="0">
                  <c:v>74.873026999999993</c:v>
                </c:pt>
                <c:pt idx="1">
                  <c:v>150.22393</c:v>
                </c:pt>
                <c:pt idx="2">
                  <c:v>375.14217000000002</c:v>
                </c:pt>
                <c:pt idx="3">
                  <c:v>749.79882999999995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'uniform, fixed rate us vs t '!$E$5:$F$5</c:f>
              <c:strCache>
                <c:ptCount val="1"/>
                <c:pt idx="0">
                  <c:v>0.01</c:v>
                </c:pt>
              </c:strCache>
            </c:strRef>
          </c:tx>
          <c:spPr>
            <a:ln w="15875">
              <a:solidFill>
                <a:schemeClr val="accent2">
                  <a:lumMod val="7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2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'!$G$6:$G$9</c:f>
                <c:numCache>
                  <c:formatCode>General</c:formatCode>
                  <c:ptCount val="4"/>
                  <c:pt idx="0">
                    <c:v>0.16118564796312146</c:v>
                  </c:pt>
                  <c:pt idx="1">
                    <c:v>0.27077992344593849</c:v>
                  </c:pt>
                  <c:pt idx="2">
                    <c:v>0.84193321781129082</c:v>
                  </c:pt>
                  <c:pt idx="3">
                    <c:v>1.1466162731148075</c:v>
                  </c:pt>
                </c:numCache>
              </c:numRef>
            </c:plus>
            <c:minus>
              <c:numRef>
                <c:f>'uniform, fixed rate us vs t '!$G$6:$G$9</c:f>
                <c:numCache>
                  <c:formatCode>General</c:formatCode>
                  <c:ptCount val="4"/>
                  <c:pt idx="0">
                    <c:v>0.16118564796312146</c:v>
                  </c:pt>
                  <c:pt idx="1">
                    <c:v>0.27077992344593849</c:v>
                  </c:pt>
                  <c:pt idx="2">
                    <c:v>0.84193321781129082</c:v>
                  </c:pt>
                  <c:pt idx="3">
                    <c:v>1.1466162731148075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'!$E$6:$E$9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'!$F$6:$F$9</c:f>
              <c:numCache>
                <c:formatCode>General</c:formatCode>
                <c:ptCount val="4"/>
                <c:pt idx="0">
                  <c:v>37.448439999999998</c:v>
                </c:pt>
                <c:pt idx="1">
                  <c:v>74.884127000000007</c:v>
                </c:pt>
                <c:pt idx="2">
                  <c:v>187.73083</c:v>
                </c:pt>
                <c:pt idx="3">
                  <c:v>375.14517000000001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'uniform, fixed rate us vs t '!$H$5:$I$5</c:f>
              <c:strCache>
                <c:ptCount val="1"/>
                <c:pt idx="0">
                  <c:v>0.02</c:v>
                </c:pt>
              </c:strCache>
            </c:strRef>
          </c:tx>
          <c:spPr>
            <a:ln w="15875">
              <a:solidFill>
                <a:schemeClr val="accent3">
                  <a:lumMod val="7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3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'!$J$6:$J$9</c:f>
                <c:numCache>
                  <c:formatCode>General</c:formatCode>
                  <c:ptCount val="4"/>
                  <c:pt idx="0">
                    <c:v>6.2539270716534187E-2</c:v>
                  </c:pt>
                  <c:pt idx="1">
                    <c:v>0.15602899987324306</c:v>
                  </c:pt>
                  <c:pt idx="2">
                    <c:v>0.39470647004356879</c:v>
                  </c:pt>
                  <c:pt idx="3">
                    <c:v>0.83758251461727007</c:v>
                  </c:pt>
                </c:numCache>
              </c:numRef>
            </c:plus>
            <c:minus>
              <c:numRef>
                <c:f>'uniform, fixed rate us vs t '!$J$6:$J$9</c:f>
                <c:numCache>
                  <c:formatCode>General</c:formatCode>
                  <c:ptCount val="4"/>
                  <c:pt idx="0">
                    <c:v>6.2539270716534187E-2</c:v>
                  </c:pt>
                  <c:pt idx="1">
                    <c:v>0.15602899987324306</c:v>
                  </c:pt>
                  <c:pt idx="2">
                    <c:v>0.39470647004356879</c:v>
                  </c:pt>
                  <c:pt idx="3">
                    <c:v>0.83758251461727007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'!$H$6:$H$9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'!$I$6:$I$9</c:f>
              <c:numCache>
                <c:formatCode>0.0000000</c:formatCode>
                <c:ptCount val="4"/>
                <c:pt idx="0">
                  <c:v>18.813907</c:v>
                </c:pt>
                <c:pt idx="1">
                  <c:v>37.438380000000002</c:v>
                </c:pt>
                <c:pt idx="2">
                  <c:v>93.790580000000006</c:v>
                </c:pt>
                <c:pt idx="3" formatCode="General">
                  <c:v>187.71883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'uniform, fixed rate us vs t '!$K$5:$L$5</c:f>
              <c:strCache>
                <c:ptCount val="1"/>
                <c:pt idx="0">
                  <c:v>0.04</c:v>
                </c:pt>
              </c:strCache>
            </c:strRef>
          </c:tx>
          <c:spPr>
            <a:ln w="15875">
              <a:solidFill>
                <a:schemeClr val="accent4">
                  <a:lumMod val="7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4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'!$M$6:$M$9</c:f>
                <c:numCache>
                  <c:formatCode>General</c:formatCode>
                  <c:ptCount val="4"/>
                  <c:pt idx="0">
                    <c:v>4.2723944000375637E-2</c:v>
                  </c:pt>
                  <c:pt idx="1">
                    <c:v>6.4902034798071079E-2</c:v>
                  </c:pt>
                  <c:pt idx="2">
                    <c:v>0.183297619264808</c:v>
                  </c:pt>
                  <c:pt idx="3">
                    <c:v>0.42091903628991045</c:v>
                  </c:pt>
                </c:numCache>
              </c:numRef>
            </c:plus>
            <c:minus>
              <c:numRef>
                <c:f>'uniform, fixed rate us vs t '!$M$6:$M$9</c:f>
                <c:numCache>
                  <c:formatCode>General</c:formatCode>
                  <c:ptCount val="4"/>
                  <c:pt idx="0">
                    <c:v>4.2723944000375637E-2</c:v>
                  </c:pt>
                  <c:pt idx="1">
                    <c:v>6.4902034798071079E-2</c:v>
                  </c:pt>
                  <c:pt idx="2">
                    <c:v>0.183297619264808</c:v>
                  </c:pt>
                  <c:pt idx="3">
                    <c:v>0.42091903628991045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'!$K$6:$K$9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'!$L$6:$L$9</c:f>
              <c:numCache>
                <c:formatCode>0.0000000</c:formatCode>
                <c:ptCount val="4"/>
                <c:pt idx="0">
                  <c:v>9.4022199999999998</c:v>
                </c:pt>
                <c:pt idx="1">
                  <c:v>18.808187</c:v>
                </c:pt>
                <c:pt idx="2">
                  <c:v>46.732987000000001</c:v>
                </c:pt>
                <c:pt idx="3">
                  <c:v>93.764116999999999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'uniform, fixed rate us vs t '!$N$5:$O$5</c:f>
              <c:strCache>
                <c:ptCount val="1"/>
                <c:pt idx="0">
                  <c:v>0.07</c:v>
                </c:pt>
              </c:strCache>
            </c:strRef>
          </c:tx>
          <c:spPr>
            <a:ln w="15875">
              <a:solidFill>
                <a:schemeClr val="accent5">
                  <a:lumMod val="7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5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'!$P$6:$P$9</c:f>
                <c:numCache>
                  <c:formatCode>General</c:formatCode>
                  <c:ptCount val="4"/>
                  <c:pt idx="0">
                    <c:v>2.5838086464255037E-2</c:v>
                  </c:pt>
                  <c:pt idx="1">
                    <c:v>4.8553082939598667E-2</c:v>
                  </c:pt>
                  <c:pt idx="2">
                    <c:v>0.10206435642303542</c:v>
                  </c:pt>
                  <c:pt idx="3">
                    <c:v>0.21285915822250415</c:v>
                  </c:pt>
                </c:numCache>
              </c:numRef>
            </c:plus>
            <c:minus>
              <c:numRef>
                <c:f>'uniform, fixed rate us vs t '!$P$6:$P$9</c:f>
                <c:numCache>
                  <c:formatCode>General</c:formatCode>
                  <c:ptCount val="4"/>
                  <c:pt idx="0">
                    <c:v>2.5838086464255037E-2</c:v>
                  </c:pt>
                  <c:pt idx="1">
                    <c:v>4.8553082939598667E-2</c:v>
                  </c:pt>
                  <c:pt idx="2">
                    <c:v>0.10206435642303542</c:v>
                  </c:pt>
                  <c:pt idx="3">
                    <c:v>0.21285915822250415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'!$N$6:$N$9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'!$O$6:$O$9</c:f>
              <c:numCache>
                <c:formatCode>0.0000000</c:formatCode>
                <c:ptCount val="4"/>
                <c:pt idx="0">
                  <c:v>5.3249532999999998</c:v>
                </c:pt>
                <c:pt idx="1">
                  <c:v>10.748267</c:v>
                </c:pt>
                <c:pt idx="2">
                  <c:v>26.865033</c:v>
                </c:pt>
                <c:pt idx="3">
                  <c:v>53.406033000000001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'uniform, fixed rate us vs t '!$Q$5:$R$5</c:f>
              <c:strCache>
                <c:ptCount val="1"/>
                <c:pt idx="0">
                  <c:v>0.1</c:v>
                </c:pt>
              </c:strCache>
            </c:strRef>
          </c:tx>
          <c:spPr>
            <a:ln w="15875">
              <a:solidFill>
                <a:schemeClr val="accent6">
                  <a:lumMod val="7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6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'uniform, fixed rate us vs t '!$S$6:$S$9</c:f>
                <c:numCache>
                  <c:formatCode>General</c:formatCode>
                  <c:ptCount val="4"/>
                  <c:pt idx="0">
                    <c:v>1.4538002430156457E-2</c:v>
                  </c:pt>
                  <c:pt idx="1">
                    <c:v>2.4137688076285923E-2</c:v>
                  </c:pt>
                  <c:pt idx="2">
                    <c:v>5.9832282413796074E-2</c:v>
                  </c:pt>
                  <c:pt idx="3">
                    <c:v>0.13729205501252323</c:v>
                  </c:pt>
                </c:numCache>
              </c:numRef>
            </c:plus>
            <c:minus>
              <c:numRef>
                <c:f>'uniform, fixed rate us vs t '!$S$6:$S$9</c:f>
                <c:numCache>
                  <c:formatCode>General</c:formatCode>
                  <c:ptCount val="4"/>
                  <c:pt idx="0">
                    <c:v>1.4538002430156457E-2</c:v>
                  </c:pt>
                  <c:pt idx="1">
                    <c:v>2.4137688076285923E-2</c:v>
                  </c:pt>
                  <c:pt idx="2">
                    <c:v>5.9832282413796074E-2</c:v>
                  </c:pt>
                  <c:pt idx="3">
                    <c:v>0.13729205501252323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'uniform, fixed rate us vs t '!$Q$6:$Q$9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 fixed rate us vs t '!$R$6:$R$9</c:f>
              <c:numCache>
                <c:formatCode>0.0000000</c:formatCode>
                <c:ptCount val="4"/>
                <c:pt idx="0">
                  <c:v>3.7281867000000002</c:v>
                </c:pt>
                <c:pt idx="1">
                  <c:v>7.4932333</c:v>
                </c:pt>
                <c:pt idx="2">
                  <c:v>18.795393000000001</c:v>
                </c:pt>
                <c:pt idx="3">
                  <c:v>37.512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32064"/>
        <c:axId val="159438336"/>
      </c:scatterChart>
      <c:valAx>
        <c:axId val="159432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Number of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438336"/>
        <c:crosses val="autoZero"/>
        <c:crossBetween val="midCat"/>
        <c:majorUnit val="10"/>
      </c:valAx>
      <c:valAx>
        <c:axId val="159438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Throughput (byte/ms)</a:t>
                </a:r>
              </a:p>
            </c:rich>
          </c:tx>
          <c:layout>
            <c:manualLayout>
              <c:xMode val="edge"/>
              <c:yMode val="edge"/>
              <c:x val="1.8359139723777059E-2"/>
              <c:y val="0.292280593011263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4320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 w="6350">
      <a:solidFill>
        <a:schemeClr val="bg1">
          <a:lumMod val="85000"/>
        </a:schemeClr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400"/>
              <a:t>Global</a:t>
            </a:r>
            <a:r>
              <a:rPr lang="en-GB" sz="1400" baseline="0"/>
              <a:t> response time with uniform distribution</a:t>
            </a:r>
            <a:endParaRPr lang="en-GB" sz="1400"/>
          </a:p>
        </c:rich>
      </c:tx>
      <c:layout>
        <c:manualLayout>
          <c:xMode val="edge"/>
          <c:yMode val="edge"/>
          <c:x val="0.14020859967045912"/>
          <c:y val="2.850956375217568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521145640079325"/>
          <c:y val="0.15255765502137242"/>
          <c:w val="0.74356836588851827"/>
          <c:h val="0.67488478258285167"/>
        </c:manualLayout>
      </c:layout>
      <c:scatterChart>
        <c:scatterStyle val="smoothMarker"/>
        <c:varyColors val="0"/>
        <c:ser>
          <c:idx val="0"/>
          <c:order val="0"/>
          <c:tx>
            <c:v>0.005</c:v>
          </c:tx>
          <c:spPr>
            <a:ln w="15875">
              <a:solidFill>
                <a:schemeClr val="accent1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1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fixedVal"/>
            <c:noEndCap val="0"/>
            <c:val val="0"/>
            <c:spPr>
              <a:ln w="9525" cap="sq" cmpd="sng">
                <a:noFill/>
                <a:round/>
                <a:headEnd type="none" w="lg" len="lg"/>
                <a:tailEnd w="lg" len="lg"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grt'!$D$5:$D$8</c:f>
                <c:numCache>
                  <c:formatCode>General</c:formatCode>
                  <c:ptCount val="4"/>
                  <c:pt idx="0">
                    <c:v>4.7067905448893941E-12</c:v>
                  </c:pt>
                  <c:pt idx="1">
                    <c:v>5.802517090974559E-12</c:v>
                  </c:pt>
                  <c:pt idx="2">
                    <c:v>1.7477474538235511E-12</c:v>
                  </c:pt>
                  <c:pt idx="3">
                    <c:v>2.8175391991267586E-11</c:v>
                  </c:pt>
                </c:numCache>
              </c:numRef>
            </c:plus>
            <c:minus>
              <c:numRef>
                <c:f>'uniform,fixed rate us vs grt'!$D$5:$D$8</c:f>
                <c:numCache>
                  <c:formatCode>General</c:formatCode>
                  <c:ptCount val="4"/>
                  <c:pt idx="0">
                    <c:v>4.7067905448893941E-12</c:v>
                  </c:pt>
                  <c:pt idx="1">
                    <c:v>5.802517090974559E-12</c:v>
                  </c:pt>
                  <c:pt idx="2">
                    <c:v>1.7477474538235511E-12</c:v>
                  </c:pt>
                  <c:pt idx="3">
                    <c:v>2.8175391991267586E-11</c:v>
                  </c:pt>
                </c:numCache>
              </c:numRef>
            </c:minus>
            <c:spPr>
              <a:ln cap="flat">
                <a:solidFill>
                  <a:schemeClr val="tx1">
                    <a:shade val="95000"/>
                    <a:satMod val="105000"/>
                  </a:schemeClr>
                </a:solidFill>
                <a:miter lim="800000"/>
                <a:headEnd w="med" len="med"/>
              </a:ln>
            </c:spPr>
          </c:errBars>
          <c:xVal>
            <c:numRef>
              <c:f>'uniform,fixed rate us vs grt'!$B$5:$B$8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grt'!$C$5:$C$8</c:f>
              <c:numCache>
                <c:formatCode>General</c:formatCode>
                <c:ptCount val="4"/>
                <c:pt idx="0">
                  <c:v>5.4493473333333336E-4</c:v>
                </c:pt>
                <c:pt idx="1">
                  <c:v>5.7851773333333326E-4</c:v>
                </c:pt>
                <c:pt idx="2">
                  <c:v>7.0532056666666677E-4</c:v>
                </c:pt>
                <c:pt idx="3">
                  <c:v>1.2328743333333333E-3</c:v>
                </c:pt>
              </c:numCache>
            </c:numRef>
          </c:yVal>
          <c:smooth val="1"/>
        </c:ser>
        <c:ser>
          <c:idx val="1"/>
          <c:order val="1"/>
          <c:tx>
            <c:v>0.01</c:v>
          </c:tx>
          <c:spPr>
            <a:ln w="15875">
              <a:solidFill>
                <a:schemeClr val="accent2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2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'uniform,fixed rate us vs grt'!$G$5:$G$8</c:f>
                <c:numCache>
                  <c:formatCode>General</c:formatCode>
                  <c:ptCount val="4"/>
                  <c:pt idx="0">
                    <c:v>6.4539828513518332E-12</c:v>
                  </c:pt>
                  <c:pt idx="1">
                    <c:v>6.6696447206713434E-12</c:v>
                  </c:pt>
                  <c:pt idx="2">
                    <c:v>2.0782845904632551E-12</c:v>
                  </c:pt>
                  <c:pt idx="3">
                    <c:v>3.1119666075829797E-12</c:v>
                  </c:pt>
                </c:numCache>
              </c:numRef>
            </c:plus>
            <c:minus>
              <c:numRef>
                <c:f>'uniform,fixed rate us vs grt'!$G$5:$G$8</c:f>
                <c:numCache>
                  <c:formatCode>General</c:formatCode>
                  <c:ptCount val="4"/>
                  <c:pt idx="0">
                    <c:v>6.4539828513518332E-12</c:v>
                  </c:pt>
                  <c:pt idx="1">
                    <c:v>6.6696447206713434E-12</c:v>
                  </c:pt>
                  <c:pt idx="2">
                    <c:v>2.0782845904632551E-12</c:v>
                  </c:pt>
                  <c:pt idx="3">
                    <c:v>3.1119666075829797E-12</c:v>
                  </c:pt>
                </c:numCache>
              </c:numRef>
            </c:minus>
            <c:spPr>
              <a:ln>
                <a:noFill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grt'!$G$5:$G$8</c:f>
                <c:numCache>
                  <c:formatCode>General</c:formatCode>
                  <c:ptCount val="4"/>
                  <c:pt idx="0">
                    <c:v>6.4539828513518332E-12</c:v>
                  </c:pt>
                  <c:pt idx="1">
                    <c:v>6.6696447206713434E-12</c:v>
                  </c:pt>
                  <c:pt idx="2">
                    <c:v>2.0782845904632551E-12</c:v>
                  </c:pt>
                  <c:pt idx="3">
                    <c:v>3.1119666075829797E-12</c:v>
                  </c:pt>
                </c:numCache>
              </c:numRef>
            </c:plus>
            <c:minus>
              <c:numRef>
                <c:f>'uniform,fixed rate us vs grt'!$G$5:$G$8</c:f>
                <c:numCache>
                  <c:formatCode>General</c:formatCode>
                  <c:ptCount val="4"/>
                  <c:pt idx="0">
                    <c:v>6.4539828513518332E-12</c:v>
                  </c:pt>
                  <c:pt idx="1">
                    <c:v>6.6696447206713434E-12</c:v>
                  </c:pt>
                  <c:pt idx="2">
                    <c:v>2.0782845904632551E-12</c:v>
                  </c:pt>
                  <c:pt idx="3">
                    <c:v>3.1119666075829797E-12</c:v>
                  </c:pt>
                </c:numCache>
              </c:numRef>
            </c:minus>
            <c:spPr>
              <a:ln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errBars>
          <c:xVal>
            <c:numRef>
              <c:f>'uniform,fixed rate us vs grt'!$E$5:$E$8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grt'!$F$5:$F$8</c:f>
              <c:numCache>
                <c:formatCode>General</c:formatCode>
                <c:ptCount val="4"/>
                <c:pt idx="0">
                  <c:v>5.2142290000000021E-4</c:v>
                </c:pt>
                <c:pt idx="1">
                  <c:v>5.390602333333334E-4</c:v>
                </c:pt>
                <c:pt idx="2">
                  <c:v>5.8959589999999992E-4</c:v>
                </c:pt>
                <c:pt idx="3">
                  <c:v>7.0025280000000001E-4</c:v>
                </c:pt>
              </c:numCache>
            </c:numRef>
          </c:yVal>
          <c:smooth val="1"/>
        </c:ser>
        <c:ser>
          <c:idx val="2"/>
          <c:order val="2"/>
          <c:tx>
            <c:v>0.02</c:v>
          </c:tx>
          <c:spPr>
            <a:ln w="15875">
              <a:solidFill>
                <a:schemeClr val="accent3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3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fixedVal"/>
            <c:noEndCap val="0"/>
            <c:val val="0"/>
            <c:spPr>
              <a:ln>
                <a:noFill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grt'!$J$5:$J$8</c:f>
                <c:numCache>
                  <c:formatCode>General</c:formatCode>
                  <c:ptCount val="4"/>
                  <c:pt idx="0">
                    <c:v>1.1605876640258365E-11</c:v>
                  </c:pt>
                  <c:pt idx="1">
                    <c:v>8.7870435000399766E-12</c:v>
                  </c:pt>
                  <c:pt idx="2">
                    <c:v>6.5621963815289592E-12</c:v>
                  </c:pt>
                  <c:pt idx="3">
                    <c:v>3.5750567585816415E-12</c:v>
                  </c:pt>
                </c:numCache>
              </c:numRef>
            </c:plus>
            <c:minus>
              <c:numRef>
                <c:f>'uniform,fixed rate us vs grt'!$J$5:$J$8</c:f>
                <c:numCache>
                  <c:formatCode>General</c:formatCode>
                  <c:ptCount val="4"/>
                  <c:pt idx="0">
                    <c:v>1.1605876640258365E-11</c:v>
                  </c:pt>
                  <c:pt idx="1">
                    <c:v>8.7870435000399766E-12</c:v>
                  </c:pt>
                  <c:pt idx="2">
                    <c:v>6.5621963815289592E-12</c:v>
                  </c:pt>
                  <c:pt idx="3">
                    <c:v>3.5750567585816415E-12</c:v>
                  </c:pt>
                </c:numCache>
              </c:numRef>
            </c:minus>
            <c:spPr>
              <a:ln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</c:errBars>
          <c:xVal>
            <c:numRef>
              <c:f>'uniform,fixed rate us vs grt'!$H$5:$H$8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grt'!$I$5:$I$8</c:f>
              <c:numCache>
                <c:formatCode>0.0000000</c:formatCode>
                <c:ptCount val="4"/>
                <c:pt idx="0">
                  <c:v>5.0980000000000003E-4</c:v>
                </c:pt>
                <c:pt idx="1">
                  <c:v>5.2019999999999996E-4</c:v>
                </c:pt>
                <c:pt idx="2">
                  <c:v>5.4339999999999998E-4</c:v>
                </c:pt>
                <c:pt idx="3" formatCode="General">
                  <c:v>5.8600000000000004E-4</c:v>
                </c:pt>
              </c:numCache>
            </c:numRef>
          </c:yVal>
          <c:smooth val="1"/>
        </c:ser>
        <c:ser>
          <c:idx val="3"/>
          <c:order val="3"/>
          <c:tx>
            <c:v>0.04</c:v>
          </c:tx>
          <c:spPr>
            <a:ln w="15875">
              <a:solidFill>
                <a:schemeClr val="accent4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4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'uniform,fixed rate us vs grt'!$M$5:$M$8</c:f>
                <c:numCache>
                  <c:formatCode>General</c:formatCode>
                  <c:ptCount val="4"/>
                  <c:pt idx="0">
                    <c:v>2.3679588420176997E-11</c:v>
                  </c:pt>
                  <c:pt idx="1">
                    <c:v>1.2791415730072936E-11</c:v>
                  </c:pt>
                  <c:pt idx="2">
                    <c:v>6.1425107083300636E-12</c:v>
                  </c:pt>
                  <c:pt idx="3">
                    <c:v>4.020145194648324E-12</c:v>
                  </c:pt>
                </c:numCache>
              </c:numRef>
            </c:plus>
            <c:minus>
              <c:numRef>
                <c:f>'uniform,fixed rate us vs grt'!$M$5:$M$8</c:f>
                <c:numCache>
                  <c:formatCode>General</c:formatCode>
                  <c:ptCount val="4"/>
                  <c:pt idx="0">
                    <c:v>2.3679588420176997E-11</c:v>
                  </c:pt>
                  <c:pt idx="1">
                    <c:v>1.2791415730072936E-11</c:v>
                  </c:pt>
                  <c:pt idx="2">
                    <c:v>6.1425107083300636E-12</c:v>
                  </c:pt>
                  <c:pt idx="3">
                    <c:v>4.020145194648324E-12</c:v>
                  </c:pt>
                </c:numCache>
              </c:numRef>
            </c:minus>
            <c:spPr>
              <a:ln>
                <a:noFill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grt'!$M$5:$M$8</c:f>
                <c:numCache>
                  <c:formatCode>General</c:formatCode>
                  <c:ptCount val="4"/>
                  <c:pt idx="0">
                    <c:v>2.3679588420176997E-11</c:v>
                  </c:pt>
                  <c:pt idx="1">
                    <c:v>1.2791415730072936E-11</c:v>
                  </c:pt>
                  <c:pt idx="2">
                    <c:v>6.1425107083300636E-12</c:v>
                  </c:pt>
                  <c:pt idx="3">
                    <c:v>4.020145194648324E-12</c:v>
                  </c:pt>
                </c:numCache>
              </c:numRef>
            </c:plus>
            <c:minus>
              <c:numRef>
                <c:f>'uniform,fixed rate us vs grt'!$M$5:$M$8</c:f>
                <c:numCache>
                  <c:formatCode>General</c:formatCode>
                  <c:ptCount val="4"/>
                  <c:pt idx="0">
                    <c:v>2.3679588420176997E-11</c:v>
                  </c:pt>
                  <c:pt idx="1">
                    <c:v>1.2791415730072936E-11</c:v>
                  </c:pt>
                  <c:pt idx="2">
                    <c:v>6.1425107083300636E-12</c:v>
                  </c:pt>
                  <c:pt idx="3">
                    <c:v>4.020145194648324E-12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xVal>
            <c:numRef>
              <c:f>'uniform,fixed rate us vs grt'!$K$5:$K$8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grt'!$L$5:$L$8</c:f>
              <c:numCache>
                <c:formatCode>0.0000000</c:formatCode>
                <c:ptCount val="4"/>
                <c:pt idx="0">
                  <c:v>5.063E-4</c:v>
                </c:pt>
                <c:pt idx="1">
                  <c:v>5.0980000000000003E-4</c:v>
                </c:pt>
                <c:pt idx="2">
                  <c:v>5.1960000000000005E-4</c:v>
                </c:pt>
                <c:pt idx="3">
                  <c:v>5.4140000000000004E-4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'uniform,fixed rate us vs grt'!$N$4</c:f>
              <c:strCache>
                <c:ptCount val="1"/>
                <c:pt idx="0">
                  <c:v>0.07</c:v>
                </c:pt>
              </c:strCache>
            </c:strRef>
          </c:tx>
          <c:spPr>
            <a:ln w="15875">
              <a:solidFill>
                <a:schemeClr val="accent5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5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'uniform,fixed rate us vs grt'!$P$5:$P$8</c:f>
                <c:numCache>
                  <c:formatCode>General</c:formatCode>
                  <c:ptCount val="4"/>
                  <c:pt idx="0">
                    <c:v>4.6732293558810666E-11</c:v>
                  </c:pt>
                  <c:pt idx="1">
                    <c:v>1.4437611051532455E-11</c:v>
                  </c:pt>
                  <c:pt idx="2">
                    <c:v>1.099810729370272E-11</c:v>
                  </c:pt>
                  <c:pt idx="3">
                    <c:v>3.9142367130418229E-12</c:v>
                  </c:pt>
                </c:numCache>
              </c:numRef>
            </c:plus>
            <c:minus>
              <c:numRef>
                <c:f>'uniform,fixed rate us vs grt'!$P$5:$P$8</c:f>
                <c:numCache>
                  <c:formatCode>General</c:formatCode>
                  <c:ptCount val="4"/>
                  <c:pt idx="0">
                    <c:v>4.6732293558810666E-11</c:v>
                  </c:pt>
                  <c:pt idx="1">
                    <c:v>1.4437611051532455E-11</c:v>
                  </c:pt>
                  <c:pt idx="2">
                    <c:v>1.099810729370272E-11</c:v>
                  </c:pt>
                  <c:pt idx="3">
                    <c:v>3.9142367130418229E-12</c:v>
                  </c:pt>
                </c:numCache>
              </c:numRef>
            </c:minus>
            <c:spPr>
              <a:ln>
                <a:noFill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grt'!$P$5:$P$8</c:f>
                <c:numCache>
                  <c:formatCode>General</c:formatCode>
                  <c:ptCount val="4"/>
                  <c:pt idx="0">
                    <c:v>4.6732293558810666E-11</c:v>
                  </c:pt>
                  <c:pt idx="1">
                    <c:v>1.4437611051532455E-11</c:v>
                  </c:pt>
                  <c:pt idx="2">
                    <c:v>1.099810729370272E-11</c:v>
                  </c:pt>
                  <c:pt idx="3">
                    <c:v>3.9142367130418229E-12</c:v>
                  </c:pt>
                </c:numCache>
              </c:numRef>
            </c:plus>
            <c:minus>
              <c:numRef>
                <c:f>'uniform,fixed rate us vs grt'!$P$5:$P$8</c:f>
                <c:numCache>
                  <c:formatCode>General</c:formatCode>
                  <c:ptCount val="4"/>
                  <c:pt idx="0">
                    <c:v>4.6732293558810666E-11</c:v>
                  </c:pt>
                  <c:pt idx="1">
                    <c:v>1.4437611051532455E-11</c:v>
                  </c:pt>
                  <c:pt idx="2">
                    <c:v>1.099810729370272E-11</c:v>
                  </c:pt>
                  <c:pt idx="3">
                    <c:v>3.9142367130418229E-12</c:v>
                  </c:pt>
                </c:numCache>
              </c:numRef>
            </c:minus>
            <c:spPr>
              <a:ln>
                <a:solidFill>
                  <a:schemeClr val="tx1"/>
                </a:solidFill>
              </a:ln>
            </c:spPr>
          </c:errBars>
          <c:xVal>
            <c:numRef>
              <c:f>'uniform,fixed rate us vs grt'!$N$5:$N$8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grt'!$O$5:$O$8</c:f>
              <c:numCache>
                <c:formatCode>0.0000000</c:formatCode>
                <c:ptCount val="4"/>
                <c:pt idx="0">
                  <c:v>5.0489999999999997E-4</c:v>
                </c:pt>
                <c:pt idx="1">
                  <c:v>5.0560000000000004E-4</c:v>
                </c:pt>
                <c:pt idx="2">
                  <c:v>5.1340000000000001E-4</c:v>
                </c:pt>
                <c:pt idx="3">
                  <c:v>5.2340000000000004E-4</c:v>
                </c:pt>
              </c:numCache>
            </c:numRef>
          </c:yVal>
          <c:smooth val="1"/>
        </c:ser>
        <c:ser>
          <c:idx val="5"/>
          <c:order val="5"/>
          <c:tx>
            <c:v>0.1</c:v>
          </c:tx>
          <c:spPr>
            <a:ln w="15875">
              <a:solidFill>
                <a:schemeClr val="accent6">
                  <a:shade val="76000"/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2"/>
            <c:spPr>
              <a:noFill/>
              <a:ln>
                <a:solidFill>
                  <a:schemeClr val="accent6">
                    <a:shade val="76000"/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'uniform,fixed rate us vs grt'!$S$5:$S$8</c:f>
                <c:numCache>
                  <c:formatCode>General</c:formatCode>
                  <c:ptCount val="4"/>
                  <c:pt idx="0">
                    <c:v>6.3170305765230564E-11</c:v>
                  </c:pt>
                  <c:pt idx="1">
                    <c:v>2.379398171943773E-11</c:v>
                  </c:pt>
                  <c:pt idx="2">
                    <c:v>1.1690302004273219E-11</c:v>
                  </c:pt>
                  <c:pt idx="3">
                    <c:v>8.2955291186884536E-10</c:v>
                  </c:pt>
                </c:numCache>
              </c:numRef>
            </c:plus>
            <c:minus>
              <c:numRef>
                <c:f>'uniform,fixed rate us vs grt'!$S$5:$S$8</c:f>
                <c:numCache>
                  <c:formatCode>General</c:formatCode>
                  <c:ptCount val="4"/>
                  <c:pt idx="0">
                    <c:v>6.3170305765230564E-11</c:v>
                  </c:pt>
                  <c:pt idx="1">
                    <c:v>2.379398171943773E-11</c:v>
                  </c:pt>
                  <c:pt idx="2">
                    <c:v>1.1690302004273219E-11</c:v>
                  </c:pt>
                  <c:pt idx="3">
                    <c:v>8.2955291186884536E-10</c:v>
                  </c:pt>
                </c:numCache>
              </c:numRef>
            </c:minus>
            <c:spPr>
              <a:ln>
                <a:noFill/>
              </a:ln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'uniform,fixed rate us vs grt'!$S$5:$S$8</c:f>
                <c:numCache>
                  <c:formatCode>General</c:formatCode>
                  <c:ptCount val="4"/>
                  <c:pt idx="0">
                    <c:v>6.3170305765230564E-11</c:v>
                  </c:pt>
                  <c:pt idx="1">
                    <c:v>2.379398171943773E-11</c:v>
                  </c:pt>
                  <c:pt idx="2">
                    <c:v>1.1690302004273219E-11</c:v>
                  </c:pt>
                  <c:pt idx="3">
                    <c:v>8.2955291186884536E-10</c:v>
                  </c:pt>
                </c:numCache>
              </c:numRef>
            </c:plus>
            <c:minus>
              <c:numRef>
                <c:f>'uniform,fixed rate us vs grt'!$S$5:$S$8</c:f>
                <c:numCache>
                  <c:formatCode>General</c:formatCode>
                  <c:ptCount val="4"/>
                  <c:pt idx="0">
                    <c:v>6.3170305765230564E-11</c:v>
                  </c:pt>
                  <c:pt idx="1">
                    <c:v>2.379398171943773E-11</c:v>
                  </c:pt>
                  <c:pt idx="2">
                    <c:v>1.1690302004273219E-11</c:v>
                  </c:pt>
                  <c:pt idx="3">
                    <c:v>8.2955291186884536E-10</c:v>
                  </c:pt>
                </c:numCache>
              </c:numRef>
            </c:minus>
          </c:errBars>
          <c:xVal>
            <c:numRef>
              <c:f>'uniform,fixed rate us vs grt'!$Q$5:$Q$8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'uniform,fixed rate us vs grt'!$R$5:$R$8</c:f>
              <c:numCache>
                <c:formatCode>0.0000000</c:formatCode>
                <c:ptCount val="4"/>
                <c:pt idx="0">
                  <c:v>5.0160000000000005E-4</c:v>
                </c:pt>
                <c:pt idx="1">
                  <c:v>5.0659999999999995E-4</c:v>
                </c:pt>
                <c:pt idx="2">
                  <c:v>5.0750000000000003E-4</c:v>
                </c:pt>
                <c:pt idx="3">
                  <c:v>5.3330000000000001E-4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09504"/>
        <c:axId val="159519872"/>
      </c:scatterChart>
      <c:valAx>
        <c:axId val="159509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users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5029653809295045"/>
              <c:y val="0.939290716791930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519872"/>
        <c:crosses val="autoZero"/>
        <c:crossBetween val="midCat"/>
        <c:majorUnit val="10"/>
      </c:valAx>
      <c:valAx>
        <c:axId val="159519872"/>
        <c:scaling>
          <c:orientation val="minMax"/>
          <c:max val="1.3000000000000004E-3"/>
          <c:min val="4.0000000000000013E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Global response time (s)</a:t>
                </a:r>
              </a:p>
            </c:rich>
          </c:tx>
          <c:layout>
            <c:manualLayout>
              <c:xMode val="edge"/>
              <c:yMode val="edge"/>
              <c:x val="3.4625332495877265E-2"/>
              <c:y val="0.185724928571145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509504"/>
        <c:crosses val="autoZero"/>
        <c:crossBetween val="midCat"/>
      </c:valAx>
      <c:spPr>
        <a:noFill/>
        <a:ln w="25400">
          <a:solidFill>
            <a:schemeClr val="bg1">
              <a:lumMod val="85000"/>
            </a:schemeClr>
          </a:solidFill>
        </a:ln>
      </c:spPr>
    </c:plotArea>
    <c:plotVisOnly val="1"/>
    <c:dispBlanksAs val="gap"/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600"/>
              <a:t>Used RBs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089129483814524"/>
          <c:y val="0.19480351414406533"/>
          <c:w val="0.67822112860892392"/>
          <c:h val="0.60956364829396326"/>
        </c:manualLayout>
      </c:layout>
      <c:barChart>
        <c:barDir val="col"/>
        <c:grouping val="clustered"/>
        <c:varyColors val="0"/>
        <c:ser>
          <c:idx val="3"/>
          <c:order val="0"/>
          <c:tx>
            <c:v>0.005</c:v>
          </c:tx>
          <c:invertIfNegative val="0"/>
          <c:errBars>
            <c:errBarType val="both"/>
            <c:errValType val="cust"/>
            <c:noEndCap val="0"/>
            <c:plus>
              <c:numRef>
                <c:f>'uniforme RB'!$C$7:$G$7</c:f>
                <c:numCache>
                  <c:formatCode>General</c:formatCode>
                  <c:ptCount val="5"/>
                  <c:pt idx="0">
                    <c:v>4.1684645160322319E-3</c:v>
                  </c:pt>
                  <c:pt idx="1">
                    <c:v>1.8196104441603484E-3</c:v>
                  </c:pt>
                  <c:pt idx="2">
                    <c:v>1.6968717259013514E-3</c:v>
                  </c:pt>
                  <c:pt idx="3">
                    <c:v>5.6538534941462146E-5</c:v>
                  </c:pt>
                </c:numCache>
              </c:numRef>
            </c:plus>
            <c:minus>
              <c:numRef>
                <c:f>'uniforme RB'!$C$7:$F$7</c:f>
                <c:numCache>
                  <c:formatCode>General</c:formatCode>
                  <c:ptCount val="4"/>
                  <c:pt idx="0">
                    <c:v>4.1684645160322319E-3</c:v>
                  </c:pt>
                  <c:pt idx="1">
                    <c:v>1.8196104441603484E-3</c:v>
                  </c:pt>
                  <c:pt idx="2">
                    <c:v>1.6968717259013514E-3</c:v>
                  </c:pt>
                  <c:pt idx="3">
                    <c:v>5.6538534941462146E-5</c:v>
                  </c:pt>
                </c:numCache>
              </c:numRef>
            </c:minus>
          </c:errBars>
          <c:val>
            <c:numRef>
              <c:f>'uniforme RB'!$C$5:$F$5</c:f>
              <c:numCache>
                <c:formatCode>General</c:formatCode>
                <c:ptCount val="4"/>
                <c:pt idx="0">
                  <c:v>24.89</c:v>
                </c:pt>
                <c:pt idx="1">
                  <c:v>43.992699999999999</c:v>
                </c:pt>
                <c:pt idx="2">
                  <c:v>79.492400000000004</c:v>
                </c:pt>
                <c:pt idx="3">
                  <c:v>98.508200000000002</c:v>
                </c:pt>
              </c:numCache>
            </c:numRef>
          </c:val>
        </c:ser>
        <c:ser>
          <c:idx val="0"/>
          <c:order val="1"/>
          <c:tx>
            <c:v>0.01</c:v>
          </c:tx>
          <c:invertIfNegative val="0"/>
          <c:errBars>
            <c:errBarType val="both"/>
            <c:errValType val="cust"/>
            <c:noEndCap val="0"/>
            <c:plus>
              <c:numRef>
                <c:f>'uniforme RB'!$C$13:$F$13</c:f>
                <c:numCache>
                  <c:formatCode>General</c:formatCode>
                  <c:ptCount val="4"/>
                  <c:pt idx="0">
                    <c:v>2.4145816446977187E-3</c:v>
                  </c:pt>
                  <c:pt idx="1">
                    <c:v>2.5909841112360327E-3</c:v>
                  </c:pt>
                  <c:pt idx="2">
                    <c:v>3.4232934696855006E-3</c:v>
                  </c:pt>
                  <c:pt idx="3">
                    <c:v>8.4342611934826769E-4</c:v>
                  </c:pt>
                </c:numCache>
              </c:numRef>
            </c:plus>
            <c:minus>
              <c:numRef>
                <c:f>'uniforme RB'!$C$13:$F$13</c:f>
                <c:numCache>
                  <c:formatCode>General</c:formatCode>
                  <c:ptCount val="4"/>
                  <c:pt idx="0">
                    <c:v>2.4145816446977187E-3</c:v>
                  </c:pt>
                  <c:pt idx="1">
                    <c:v>2.5909841112360327E-3</c:v>
                  </c:pt>
                  <c:pt idx="2">
                    <c:v>3.4232934696855006E-3</c:v>
                  </c:pt>
                  <c:pt idx="3">
                    <c:v>8.4342611934826769E-4</c:v>
                  </c:pt>
                </c:numCache>
              </c:numRef>
            </c:minus>
          </c:errBars>
          <c:cat>
            <c:numRef>
              <c:f>'uniforme RB'!$C$2:$F$2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'uniforme RB'!$C$11:$F$11</c:f>
              <c:numCache>
                <c:formatCode>General</c:formatCode>
                <c:ptCount val="4"/>
                <c:pt idx="0">
                  <c:v>13.575093333333331</c:v>
                </c:pt>
                <c:pt idx="1">
                  <c:v>25.5288</c:v>
                </c:pt>
                <c:pt idx="2">
                  <c:v>53.21258666666666</c:v>
                </c:pt>
                <c:pt idx="3">
                  <c:v>80.882900000000006</c:v>
                </c:pt>
              </c:numCache>
            </c:numRef>
          </c:val>
        </c:ser>
        <c:ser>
          <c:idx val="1"/>
          <c:order val="2"/>
          <c:tx>
            <c:v>0.02</c:v>
          </c:tx>
          <c:invertIfNegative val="0"/>
          <c:errBars>
            <c:errBarType val="both"/>
            <c:errValType val="cust"/>
            <c:noEndCap val="0"/>
            <c:plus>
              <c:numRef>
                <c:f>'uniforme RB'!$C$20:$F$20</c:f>
                <c:numCache>
                  <c:formatCode>General</c:formatCode>
                  <c:ptCount val="4"/>
                  <c:pt idx="0">
                    <c:v>1.0924819441536959E-3</c:v>
                  </c:pt>
                  <c:pt idx="1">
                    <c:v>2.3882163430336608E-3</c:v>
                  </c:pt>
                  <c:pt idx="2">
                    <c:v>4.2736691316828E-3</c:v>
                  </c:pt>
                  <c:pt idx="3">
                    <c:v>4.9066860197299307E-3</c:v>
                  </c:pt>
                </c:numCache>
              </c:numRef>
            </c:plus>
            <c:minus>
              <c:numRef>
                <c:f>'uniforme RB'!$C$20:$F$20</c:f>
                <c:numCache>
                  <c:formatCode>General</c:formatCode>
                  <c:ptCount val="4"/>
                  <c:pt idx="0">
                    <c:v>1.0924819441536959E-3</c:v>
                  </c:pt>
                  <c:pt idx="1">
                    <c:v>2.3882163430336608E-3</c:v>
                  </c:pt>
                  <c:pt idx="2">
                    <c:v>4.2736691316828E-3</c:v>
                  </c:pt>
                  <c:pt idx="3">
                    <c:v>4.9066860197299307E-3</c:v>
                  </c:pt>
                </c:numCache>
              </c:numRef>
            </c:minus>
          </c:errBars>
          <c:val>
            <c:numRef>
              <c:f>'uniforme RB'!$C$18:$F$18</c:f>
              <c:numCache>
                <c:formatCode>General</c:formatCode>
                <c:ptCount val="4"/>
                <c:pt idx="0">
                  <c:v>7.1039000000000003</c:v>
                </c:pt>
                <c:pt idx="1">
                  <c:v>13.7882</c:v>
                </c:pt>
                <c:pt idx="2">
                  <c:v>31.271300000000004</c:v>
                </c:pt>
                <c:pt idx="3">
                  <c:v>53.830800000000004</c:v>
                </c:pt>
              </c:numCache>
            </c:numRef>
          </c:val>
        </c:ser>
        <c:ser>
          <c:idx val="2"/>
          <c:order val="3"/>
          <c:tx>
            <c:v>0.04</c:v>
          </c:tx>
          <c:invertIfNegative val="0"/>
          <c:errBars>
            <c:errBarType val="both"/>
            <c:errValType val="cust"/>
            <c:noEndCap val="0"/>
            <c:plus>
              <c:numRef>
                <c:f>'uniforme RB'!$C$26:$F$26</c:f>
                <c:numCache>
                  <c:formatCode>General</c:formatCode>
                  <c:ptCount val="4"/>
                  <c:pt idx="0">
                    <c:v>7.7257403125706816E-4</c:v>
                  </c:pt>
                  <c:pt idx="1">
                    <c:v>8.498672182656494E-4</c:v>
                  </c:pt>
                  <c:pt idx="2">
                    <c:v>2.0751073678831585E-3</c:v>
                  </c:pt>
                  <c:pt idx="3">
                    <c:v>3.8410419877319925E-3</c:v>
                  </c:pt>
                </c:numCache>
              </c:numRef>
            </c:plus>
            <c:minus>
              <c:numRef>
                <c:f>'uniforme RB'!$C$26:$F$26</c:f>
                <c:numCache>
                  <c:formatCode>General</c:formatCode>
                  <c:ptCount val="4"/>
                  <c:pt idx="0">
                    <c:v>7.7257403125706816E-4</c:v>
                  </c:pt>
                  <c:pt idx="1">
                    <c:v>8.498672182656494E-4</c:v>
                  </c:pt>
                  <c:pt idx="2">
                    <c:v>2.0751073678831585E-3</c:v>
                  </c:pt>
                  <c:pt idx="3">
                    <c:v>3.8410419877319925E-3</c:v>
                  </c:pt>
                </c:numCache>
              </c:numRef>
            </c:minus>
          </c:errBars>
          <c:val>
            <c:numRef>
              <c:f>'uniforme RB'!$C$24:$F$24</c:f>
              <c:numCache>
                <c:formatCode>General</c:formatCode>
                <c:ptCount val="4"/>
                <c:pt idx="0">
                  <c:v>3.6172999999999997</c:v>
                </c:pt>
                <c:pt idx="1">
                  <c:v>7.1804999999999994</c:v>
                </c:pt>
                <c:pt idx="2">
                  <c:v>17.0413</c:v>
                </c:pt>
                <c:pt idx="3">
                  <c:v>31.433299999999996</c:v>
                </c:pt>
              </c:numCache>
            </c:numRef>
          </c:val>
        </c:ser>
        <c:ser>
          <c:idx val="4"/>
          <c:order val="4"/>
          <c:tx>
            <c:v>0.07</c:v>
          </c:tx>
          <c:spPr>
            <a:solidFill>
              <a:schemeClr val="accent6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'uniforme RB'!$C$32:$G$32</c:f>
                <c:numCache>
                  <c:formatCode>General</c:formatCode>
                  <c:ptCount val="5"/>
                  <c:pt idx="0">
                    <c:v>2.7732509227615929E-4</c:v>
                  </c:pt>
                  <c:pt idx="1">
                    <c:v>9.7761568012705432E-4</c:v>
                  </c:pt>
                  <c:pt idx="2">
                    <c:v>2.2704873683770718E-3</c:v>
                  </c:pt>
                  <c:pt idx="3">
                    <c:v>2.520974548497474E-3</c:v>
                  </c:pt>
                </c:numCache>
              </c:numRef>
            </c:plus>
            <c:minus>
              <c:numRef>
                <c:f>'uniforme RB'!$C$32:$F$32</c:f>
                <c:numCache>
                  <c:formatCode>General</c:formatCode>
                  <c:ptCount val="4"/>
                  <c:pt idx="0">
                    <c:v>2.7732509227615929E-4</c:v>
                  </c:pt>
                  <c:pt idx="1">
                    <c:v>9.7761568012705432E-4</c:v>
                  </c:pt>
                  <c:pt idx="2">
                    <c:v>2.2704873683770718E-3</c:v>
                  </c:pt>
                  <c:pt idx="3">
                    <c:v>2.520974548497474E-3</c:v>
                  </c:pt>
                </c:numCache>
              </c:numRef>
            </c:minus>
          </c:errBars>
          <c:val>
            <c:numRef>
              <c:f>'uniforme RB'!$C$30:$F$30</c:f>
              <c:numCache>
                <c:formatCode>General</c:formatCode>
                <c:ptCount val="4"/>
                <c:pt idx="0">
                  <c:v>2.0838999999999999</c:v>
                </c:pt>
                <c:pt idx="1">
                  <c:v>4.1338999999999997</c:v>
                </c:pt>
                <c:pt idx="2">
                  <c:v>10.1426</c:v>
                </c:pt>
                <c:pt idx="3">
                  <c:v>19.342500000000001</c:v>
                </c:pt>
              </c:numCache>
            </c:numRef>
          </c:val>
        </c:ser>
        <c:ser>
          <c:idx val="5"/>
          <c:order val="5"/>
          <c:tx>
            <c:strRef>
              <c:f>'uniforme RB'!$B$34</c:f>
              <c:strCache>
                <c:ptCount val="1"/>
                <c:pt idx="0">
                  <c:v>0.1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'uniforme RB'!$C$38:$F$38</c:f>
                <c:numCache>
                  <c:formatCode>General</c:formatCode>
                  <c:ptCount val="4"/>
                  <c:pt idx="0">
                    <c:v>2.8018780290610672E-4</c:v>
                  </c:pt>
                  <c:pt idx="1">
                    <c:v>6.909867783035659E-4</c:v>
                  </c:pt>
                  <c:pt idx="2">
                    <c:v>1.2839257175314316E-3</c:v>
                  </c:pt>
                  <c:pt idx="3">
                    <c:v>2.1112490895862446E-3</c:v>
                  </c:pt>
                </c:numCache>
              </c:numRef>
            </c:plus>
            <c:minus>
              <c:numRef>
                <c:f>'uniforme RB'!$C$38:$F$38</c:f>
                <c:numCache>
                  <c:formatCode>General</c:formatCode>
                  <c:ptCount val="4"/>
                  <c:pt idx="0">
                    <c:v>2.8018780290610672E-4</c:v>
                  </c:pt>
                  <c:pt idx="1">
                    <c:v>6.909867783035659E-4</c:v>
                  </c:pt>
                  <c:pt idx="2">
                    <c:v>1.2839257175314316E-3</c:v>
                  </c:pt>
                  <c:pt idx="3">
                    <c:v>2.1112490895862446E-3</c:v>
                  </c:pt>
                </c:numCache>
              </c:numRef>
            </c:minus>
          </c:errBars>
          <c:val>
            <c:numRef>
              <c:f>'uniforme RB'!$C$36:$F$36</c:f>
              <c:numCache>
                <c:formatCode>General</c:formatCode>
                <c:ptCount val="4"/>
                <c:pt idx="0">
                  <c:v>1.4369000000000001</c:v>
                </c:pt>
                <c:pt idx="1">
                  <c:v>2.9588000000000001</c:v>
                </c:pt>
                <c:pt idx="2">
                  <c:v>7.2334999999999994</c:v>
                </c:pt>
                <c:pt idx="3">
                  <c:v>13.8782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572352"/>
        <c:axId val="159574272"/>
      </c:barChart>
      <c:catAx>
        <c:axId val="159572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574272"/>
        <c:crosses val="autoZero"/>
        <c:auto val="1"/>
        <c:lblAlgn val="ctr"/>
        <c:lblOffset val="100"/>
        <c:noMultiLvlLbl val="0"/>
      </c:catAx>
      <c:valAx>
        <c:axId val="15957427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Used RBs (%)</a:t>
                </a:r>
              </a:p>
            </c:rich>
          </c:tx>
          <c:layout>
            <c:manualLayout>
              <c:xMode val="edge"/>
              <c:yMode val="edge"/>
              <c:x val="1.3810717459964766E-2"/>
              <c:y val="0.365447810701150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572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522353455818022"/>
          <c:y val="0.40445902595508892"/>
          <c:w val="0.13369223856079485"/>
          <c:h val="0.41810204360293113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Queues length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95501173270311"/>
          <c:y val="0.19013289756414656"/>
          <c:w val="0.64428915135608045"/>
          <c:h val="0.59104512977544477"/>
        </c:manualLayout>
      </c:layout>
      <c:scatterChart>
        <c:scatterStyle val="smoothMarker"/>
        <c:varyColors val="0"/>
        <c:ser>
          <c:idx val="3"/>
          <c:order val="0"/>
          <c:tx>
            <c:strRef>
              <c:f>'uniform q'!$B$4</c:f>
              <c:strCache>
                <c:ptCount val="1"/>
                <c:pt idx="0">
                  <c:v>0.005</c:v>
                </c:pt>
              </c:strCache>
            </c:strRef>
          </c:tx>
          <c:spPr>
            <a:ln>
              <a:solidFill>
                <a:schemeClr val="accent4">
                  <a:lumMod val="75000"/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4">
                  <a:lumMod val="75000"/>
                  <a:alpha val="7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q'!$C$7:$F$7</c:f>
                <c:numCache>
                  <c:formatCode>General</c:formatCode>
                  <c:ptCount val="4"/>
                  <c:pt idx="0">
                    <c:v>2.0146326058255185E-6</c:v>
                  </c:pt>
                  <c:pt idx="1">
                    <c:v>1.4349337032611597E-6</c:v>
                  </c:pt>
                  <c:pt idx="2">
                    <c:v>5.9401245571409602E-7</c:v>
                  </c:pt>
                  <c:pt idx="3">
                    <c:v>2.5406556840783627E-6</c:v>
                  </c:pt>
                </c:numCache>
              </c:numRef>
            </c:plus>
            <c:minus>
              <c:numRef>
                <c:f>'uniform q'!$C$7:$G$7</c:f>
                <c:numCache>
                  <c:formatCode>General</c:formatCode>
                  <c:ptCount val="5"/>
                  <c:pt idx="0">
                    <c:v>2.0146326058255185E-6</c:v>
                  </c:pt>
                  <c:pt idx="1">
                    <c:v>1.4349337032611597E-6</c:v>
                  </c:pt>
                  <c:pt idx="2">
                    <c:v>5.9401245571409602E-7</c:v>
                  </c:pt>
                  <c:pt idx="3">
                    <c:v>2.5406556840783627E-6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q'!$C$5:$F$5</c:f>
              <c:numCache>
                <c:formatCode>General</c:formatCode>
                <c:ptCount val="4"/>
                <c:pt idx="0">
                  <c:v>0.20896999999999999</c:v>
                </c:pt>
                <c:pt idx="1">
                  <c:v>0.21615300000000001</c:v>
                </c:pt>
                <c:pt idx="2">
                  <c:v>0.241253</c:v>
                </c:pt>
                <c:pt idx="3">
                  <c:v>0.34676499999999999</c:v>
                </c:pt>
              </c:numCache>
            </c:numRef>
          </c:yVal>
          <c:smooth val="1"/>
        </c:ser>
        <c:ser>
          <c:idx val="2"/>
          <c:order val="1"/>
          <c:tx>
            <c:v>0.01</c:v>
          </c:tx>
          <c:spPr>
            <a:ln>
              <a:solidFill>
                <a:schemeClr val="accent3">
                  <a:lumMod val="75000"/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3">
                  <a:lumMod val="75000"/>
                  <a:alpha val="8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q'!$C$13:$F$13</c:f>
                <c:numCache>
                  <c:formatCode>General</c:formatCode>
                  <c:ptCount val="4"/>
                  <c:pt idx="0">
                    <c:v>9.5290242573423381E-7</c:v>
                  </c:pt>
                  <c:pt idx="1">
                    <c:v>5.8185206404089778E-7</c:v>
                  </c:pt>
                  <c:pt idx="2">
                    <c:v>2.4027819463376979E-7</c:v>
                  </c:pt>
                  <c:pt idx="3">
                    <c:v>1.4313553149737252E-7</c:v>
                  </c:pt>
                </c:numCache>
              </c:numRef>
            </c:plus>
            <c:minus>
              <c:numRef>
                <c:f>'uniform q'!$C$13:$F$13</c:f>
                <c:numCache>
                  <c:formatCode>General</c:formatCode>
                  <c:ptCount val="4"/>
                  <c:pt idx="0">
                    <c:v>9.5290242573423381E-7</c:v>
                  </c:pt>
                  <c:pt idx="1">
                    <c:v>5.8185206404089778E-7</c:v>
                  </c:pt>
                  <c:pt idx="2">
                    <c:v>2.4027819463376979E-7</c:v>
                  </c:pt>
                  <c:pt idx="3">
                    <c:v>1.4313553149737252E-7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q'!$C$11:$F$11</c:f>
              <c:numCache>
                <c:formatCode>General</c:formatCode>
                <c:ptCount val="4"/>
                <c:pt idx="0">
                  <c:v>0.10209933333333335</c:v>
                </c:pt>
                <c:pt idx="1">
                  <c:v>0.104816333333333</c:v>
                </c:pt>
                <c:pt idx="2">
                  <c:v>0.10911933333333333</c:v>
                </c:pt>
                <c:pt idx="3">
                  <c:v>0.113094</c:v>
                </c:pt>
              </c:numCache>
            </c:numRef>
          </c:yVal>
          <c:smooth val="1"/>
        </c:ser>
        <c:ser>
          <c:idx val="0"/>
          <c:order val="2"/>
          <c:tx>
            <c:v>0.02</c:v>
          </c:tx>
          <c:spPr>
            <a:ln>
              <a:solidFill>
                <a:schemeClr val="accent1">
                  <a:lumMod val="75000"/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  <a:alpha val="8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q'!$C$19:$F$19</c:f>
                <c:numCache>
                  <c:formatCode>General</c:formatCode>
                  <c:ptCount val="4"/>
                  <c:pt idx="0">
                    <c:v>3.4531446973741129E-7</c:v>
                  </c:pt>
                  <c:pt idx="1">
                    <c:v>2.3259523868323037E-7</c:v>
                  </c:pt>
                  <c:pt idx="2">
                    <c:v>1.1200355339669401E-7</c:v>
                  </c:pt>
                  <c:pt idx="3">
                    <c:v>6.1906117372613618E-8</c:v>
                  </c:pt>
                </c:numCache>
              </c:numRef>
            </c:plus>
            <c:minus>
              <c:numRef>
                <c:f>'uniform q'!$C$19:$F$19</c:f>
                <c:numCache>
                  <c:formatCode>General</c:formatCode>
                  <c:ptCount val="4"/>
                  <c:pt idx="0">
                    <c:v>3.4531446973741129E-7</c:v>
                  </c:pt>
                  <c:pt idx="1">
                    <c:v>2.3259523868323037E-7</c:v>
                  </c:pt>
                  <c:pt idx="2">
                    <c:v>1.1200355339669401E-7</c:v>
                  </c:pt>
                  <c:pt idx="3">
                    <c:v>6.1906117372613618E-8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q'!$C$17:$F$17</c:f>
              <c:numCache>
                <c:formatCode>General</c:formatCode>
                <c:ptCount val="4"/>
                <c:pt idx="0">
                  <c:v>5.0692000000000001E-2</c:v>
                </c:pt>
                <c:pt idx="1">
                  <c:v>5.0908000000000002E-2</c:v>
                </c:pt>
                <c:pt idx="2">
                  <c:v>5.2184000000000001E-2</c:v>
                </c:pt>
                <c:pt idx="3">
                  <c:v>5.4371999999999997E-2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'binomial q'!$B$9</c:f>
              <c:strCache>
                <c:ptCount val="1"/>
                <c:pt idx="0">
                  <c:v>0.04</c:v>
                </c:pt>
              </c:strCache>
            </c:strRef>
          </c:tx>
          <c:spPr>
            <a:ln>
              <a:solidFill>
                <a:schemeClr val="accent2">
                  <a:lumMod val="75000"/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2">
                  <a:lumMod val="75000"/>
                  <a:alpha val="8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q'!$C$24:$F$24</c:f>
                <c:numCache>
                  <c:formatCode>General</c:formatCode>
                  <c:ptCount val="4"/>
                  <c:pt idx="0">
                    <c:v>2.9879542200076521E-7</c:v>
                  </c:pt>
                  <c:pt idx="1">
                    <c:v>8.8744029528370976E-8</c:v>
                  </c:pt>
                  <c:pt idx="2">
                    <c:v>3.9720109990520884E-8</c:v>
                  </c:pt>
                  <c:pt idx="3">
                    <c:v>2.9986893848699542E-8</c:v>
                  </c:pt>
                </c:numCache>
              </c:numRef>
            </c:plus>
            <c:minus>
              <c:numRef>
                <c:f>'uniform q'!$C$24:$F$24</c:f>
                <c:numCache>
                  <c:formatCode>General</c:formatCode>
                  <c:ptCount val="4"/>
                  <c:pt idx="0">
                    <c:v>2.9879542200076521E-7</c:v>
                  </c:pt>
                  <c:pt idx="1">
                    <c:v>8.8744029528370976E-8</c:v>
                  </c:pt>
                  <c:pt idx="2">
                    <c:v>3.9720109990520884E-8</c:v>
                  </c:pt>
                  <c:pt idx="3">
                    <c:v>2.9986893848699542E-8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q'!$C$22:$F$22</c:f>
              <c:numCache>
                <c:formatCode>General</c:formatCode>
                <c:ptCount val="4"/>
                <c:pt idx="0">
                  <c:v>2.521E-2</c:v>
                </c:pt>
                <c:pt idx="1">
                  <c:v>2.5257999999999999E-2</c:v>
                </c:pt>
                <c:pt idx="2">
                  <c:v>2.5472999999999999E-2</c:v>
                </c:pt>
                <c:pt idx="3">
                  <c:v>2.6041999999999999E-2</c:v>
                </c:pt>
              </c:numCache>
            </c:numRef>
          </c:yVal>
          <c:smooth val="1"/>
        </c:ser>
        <c:ser>
          <c:idx val="4"/>
          <c:order val="4"/>
          <c:tx>
            <c:v>0.07</c:v>
          </c:tx>
          <c:spPr>
            <a:ln>
              <a:solidFill>
                <a:schemeClr val="accent5"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5">
                  <a:alpha val="7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q'!$C$29:$F$29</c:f>
                <c:numCache>
                  <c:formatCode>General</c:formatCode>
                  <c:ptCount val="4"/>
                  <c:pt idx="0">
                    <c:v>1.2130736294402323E-7</c:v>
                  </c:pt>
                  <c:pt idx="1">
                    <c:v>6.1548278543870199E-8</c:v>
                  </c:pt>
                  <c:pt idx="2">
                    <c:v>2.3009036688202636E-8</c:v>
                  </c:pt>
                  <c:pt idx="3">
                    <c:v>1.2595926771768783E-8</c:v>
                  </c:pt>
                </c:numCache>
              </c:numRef>
            </c:plus>
            <c:minus>
              <c:numRef>
                <c:f>'uniform q'!$C$29:$G$29</c:f>
                <c:numCache>
                  <c:formatCode>General</c:formatCode>
                  <c:ptCount val="5"/>
                  <c:pt idx="0">
                    <c:v>1.2130736294402323E-7</c:v>
                  </c:pt>
                  <c:pt idx="1">
                    <c:v>6.1548278543870199E-8</c:v>
                  </c:pt>
                  <c:pt idx="2">
                    <c:v>2.3009036688202636E-8</c:v>
                  </c:pt>
                  <c:pt idx="3">
                    <c:v>1.2595926771768783E-8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q'!$C$27:$F$27</c:f>
              <c:numCache>
                <c:formatCode>General</c:formatCode>
                <c:ptCount val="4"/>
                <c:pt idx="0">
                  <c:v>1.4264000000000001E-2</c:v>
                </c:pt>
                <c:pt idx="1">
                  <c:v>1.4393E-2</c:v>
                </c:pt>
                <c:pt idx="2">
                  <c:v>1.4474000000000001E-2</c:v>
                </c:pt>
                <c:pt idx="3">
                  <c:v>1.4585000000000001E-2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'uniform q'!$B$31</c:f>
              <c:strCache>
                <c:ptCount val="1"/>
                <c:pt idx="0">
                  <c:v>0.1</c:v>
                </c:pt>
              </c:strCache>
            </c:strRef>
          </c:tx>
          <c:spPr>
            <a:ln>
              <a:solidFill>
                <a:schemeClr val="accent6">
                  <a:alpha val="8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6">
                  <a:alpha val="70000"/>
                </a:schemeClr>
              </a:solidFill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'uniform q'!$C$34:$F$34</c:f>
                <c:numCache>
                  <c:formatCode>General</c:formatCode>
                  <c:ptCount val="4"/>
                  <c:pt idx="0">
                    <c:v>6.0474762057639891E-8</c:v>
                  </c:pt>
                  <c:pt idx="1">
                    <c:v>4.2582820620468323E-8</c:v>
                  </c:pt>
                  <c:pt idx="2">
                    <c:v>1.4707175861355025E-8</c:v>
                  </c:pt>
                  <c:pt idx="3">
                    <c:v>8.5881318898423507E-9</c:v>
                  </c:pt>
                </c:numCache>
              </c:numRef>
            </c:plus>
            <c:minus>
              <c:numRef>
                <c:f>'uniform q'!$C$34:$F$34</c:f>
                <c:numCache>
                  <c:formatCode>General</c:formatCode>
                  <c:ptCount val="4"/>
                  <c:pt idx="0">
                    <c:v>6.0474762057639891E-8</c:v>
                  </c:pt>
                  <c:pt idx="1">
                    <c:v>4.2582820620468323E-8</c:v>
                  </c:pt>
                  <c:pt idx="2">
                    <c:v>1.4707175861355025E-8</c:v>
                  </c:pt>
                  <c:pt idx="3">
                    <c:v>8.5881318898423507E-9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'uniform q'!$C$2:$F$2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'uniform q'!$C$32:$F$32</c:f>
              <c:numCache>
                <c:formatCode>General</c:formatCode>
                <c:ptCount val="4"/>
                <c:pt idx="0">
                  <c:v>1.0030000000000001E-2</c:v>
                </c:pt>
                <c:pt idx="1">
                  <c:v>1.0036E-2</c:v>
                </c:pt>
                <c:pt idx="2">
                  <c:v>1.0087E-2</c:v>
                </c:pt>
                <c:pt idx="3">
                  <c:v>1.0156999999999999E-2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41600"/>
        <c:axId val="159643520"/>
      </c:scatterChart>
      <c:valAx>
        <c:axId val="159641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643520"/>
        <c:crosses val="autoZero"/>
        <c:crossBetween val="midCat"/>
        <c:majorUnit val="10"/>
      </c:valAx>
      <c:valAx>
        <c:axId val="159643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Queues length (</a:t>
                </a:r>
                <a:r>
                  <a:rPr lang="en-US" dirty="0" smtClean="0"/>
                  <a:t>Num.  </a:t>
                </a:r>
                <a:r>
                  <a:rPr lang="en-US" dirty="0"/>
                  <a:t>of packets)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185544254884806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6416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533186192635012"/>
          <c:y val="0.40604972840961723"/>
          <c:w val="0.13933428775948462"/>
          <c:h val="0.38947154497971548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600" dirty="0"/>
              <a:t>Global</a:t>
            </a:r>
            <a:r>
              <a:rPr lang="en-GB" sz="1600" baseline="0" dirty="0"/>
              <a:t> response time </a:t>
            </a:r>
            <a:endParaRPr lang="en-GB" sz="1600" dirty="0"/>
          </a:p>
        </c:rich>
      </c:tx>
      <c:layout>
        <c:manualLayout>
          <c:xMode val="edge"/>
          <c:yMode val="edge"/>
          <c:x val="0.27633020121534024"/>
          <c:y val="2.83188320982605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413134982636894"/>
          <c:y val="0.201553159772936"/>
          <c:w val="0.54037796425651274"/>
          <c:h val="0.60272508770873168"/>
        </c:manualLayout>
      </c:layout>
      <c:scatterChart>
        <c:scatterStyle val="smoothMarker"/>
        <c:varyColors val="0"/>
        <c:ser>
          <c:idx val="1"/>
          <c:order val="0"/>
          <c:tx>
            <c:v>0.02</c:v>
          </c:tx>
          <c:spPr>
            <a:ln w="15875">
              <a:solidFill>
                <a:srgbClr val="C00000">
                  <a:alpha val="80000"/>
                </a:srgbClr>
              </a:solidFill>
            </a:ln>
          </c:spPr>
          <c:marker>
            <c:symbol val="circle"/>
            <c:size val="3"/>
            <c:spPr>
              <a:solidFill>
                <a:srgbClr val="C00000">
                  <a:alpha val="70000"/>
                </a:srgbClr>
              </a:solidFill>
              <a:ln>
                <a:solidFill>
                  <a:srgbClr val="C00000">
                    <a:alpha val="80000"/>
                  </a:srgb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grt'!$D$18:$G$18</c:f>
                <c:numCache>
                  <c:formatCode>General</c:formatCode>
                  <c:ptCount val="4"/>
                  <c:pt idx="0">
                    <c:v>1.4231957040889676E-11</c:v>
                  </c:pt>
                  <c:pt idx="1">
                    <c:v>2.8118975605571975E-11</c:v>
                  </c:pt>
                  <c:pt idx="2">
                    <c:v>1.4231957040889676E-11</c:v>
                  </c:pt>
                  <c:pt idx="3">
                    <c:v>4.0793626476751176E-12</c:v>
                  </c:pt>
                </c:numCache>
              </c:numRef>
            </c:plus>
            <c:minus>
              <c:numRef>
                <c:f>'binomial - 2 grt'!$D$18:$G$18</c:f>
                <c:numCache>
                  <c:formatCode>General</c:formatCode>
                  <c:ptCount val="4"/>
                  <c:pt idx="0">
                    <c:v>1.4231957040889676E-11</c:v>
                  </c:pt>
                  <c:pt idx="1">
                    <c:v>2.8118975605571975E-11</c:v>
                  </c:pt>
                  <c:pt idx="2">
                    <c:v>1.4231957040889676E-11</c:v>
                  </c:pt>
                  <c:pt idx="3">
                    <c:v>4.0793626476751176E-12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grt'!$D$7:$G$7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grt'!$D$15:$G$15</c:f>
              <c:numCache>
                <c:formatCode>General</c:formatCode>
                <c:ptCount val="4"/>
                <c:pt idx="0">
                  <c:v>4.9831569999999996E-4</c:v>
                </c:pt>
                <c:pt idx="1">
                  <c:v>5.0140000000000004E-4</c:v>
                </c:pt>
                <c:pt idx="2">
                  <c:v>5.0014009999999997E-4</c:v>
                </c:pt>
                <c:pt idx="3">
                  <c:v>5.4480000000000002E-4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'binomial - 2 grt'!$C$20</c:f>
              <c:strCache>
                <c:ptCount val="1"/>
                <c:pt idx="0">
                  <c:v>0.04</c:v>
                </c:pt>
              </c:strCache>
            </c:strRef>
          </c:tx>
          <c:spPr>
            <a:ln w="15875">
              <a:solidFill>
                <a:srgbClr val="92D050">
                  <a:alpha val="80000"/>
                </a:srgbClr>
              </a:solidFill>
            </a:ln>
          </c:spPr>
          <c:marker>
            <c:symbol val="circle"/>
            <c:size val="3"/>
            <c:spPr>
              <a:solidFill>
                <a:schemeClr val="accent3">
                  <a:lumMod val="75000"/>
                  <a:alpha val="70000"/>
                </a:schemeClr>
              </a:solidFill>
              <a:ln>
                <a:solidFill>
                  <a:srgbClr val="92D050">
                    <a:alpha val="80000"/>
                  </a:srgb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grt'!$D$24:$G$24</c:f>
                <c:numCache>
                  <c:formatCode>General</c:formatCode>
                  <c:ptCount val="4"/>
                  <c:pt idx="0">
                    <c:v>2.5419480868743529E-11</c:v>
                  </c:pt>
                  <c:pt idx="1">
                    <c:v>1.2829469073560922E-10</c:v>
                  </c:pt>
                  <c:pt idx="2">
                    <c:v>7.1082846033151576E-12</c:v>
                  </c:pt>
                  <c:pt idx="3">
                    <c:v>2.8734457948097539E-10</c:v>
                  </c:pt>
                </c:numCache>
              </c:numRef>
            </c:plus>
            <c:minus>
              <c:numRef>
                <c:f>'binomial - 2 grt'!$D$24:$G$24</c:f>
                <c:numCache>
                  <c:formatCode>General</c:formatCode>
                  <c:ptCount val="4"/>
                  <c:pt idx="0">
                    <c:v>2.5419480868743529E-11</c:v>
                  </c:pt>
                  <c:pt idx="1">
                    <c:v>1.2829469073560922E-10</c:v>
                  </c:pt>
                  <c:pt idx="2">
                    <c:v>7.1082846033151576E-12</c:v>
                  </c:pt>
                  <c:pt idx="3">
                    <c:v>2.8734457948097539E-10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grt'!$D$7:$G$7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grt'!$D$21:$G$21</c:f>
              <c:numCache>
                <c:formatCode>General</c:formatCode>
                <c:ptCount val="4"/>
                <c:pt idx="0">
                  <c:v>5.0040100000000004E-4</c:v>
                </c:pt>
                <c:pt idx="1">
                  <c:v>5.0009000000000002E-4</c:v>
                </c:pt>
                <c:pt idx="2">
                  <c:v>5.0036783333333305E-4</c:v>
                </c:pt>
                <c:pt idx="3">
                  <c:v>5.2972999999999996E-4</c:v>
                </c:pt>
              </c:numCache>
            </c:numRef>
          </c:yVal>
          <c:smooth val="1"/>
        </c:ser>
        <c:ser>
          <c:idx val="3"/>
          <c:order val="2"/>
          <c:tx>
            <c:v>0.07</c:v>
          </c:tx>
          <c:spPr>
            <a:ln w="15875">
              <a:solidFill>
                <a:schemeClr val="accent4">
                  <a:lumMod val="7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4">
                  <a:lumMod val="75000"/>
                  <a:alpha val="70000"/>
                </a:schemeClr>
              </a:solidFill>
              <a:ln>
                <a:solidFill>
                  <a:schemeClr val="accent4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grt'!$D$30:$G$30</c:f>
                <c:numCache>
                  <c:formatCode>General</c:formatCode>
                  <c:ptCount val="4"/>
                  <c:pt idx="0">
                    <c:v>4.600988937247022E-11</c:v>
                  </c:pt>
                  <c:pt idx="1">
                    <c:v>3.5282908514102326E-11</c:v>
                  </c:pt>
                  <c:pt idx="2">
                    <c:v>5.4082080251517482E-12</c:v>
                  </c:pt>
                  <c:pt idx="3">
                    <c:v>3.1167761983552868E-10</c:v>
                  </c:pt>
                </c:numCache>
              </c:numRef>
            </c:plus>
            <c:minus>
              <c:numRef>
                <c:f>'binomial - 2 grt'!$D$30:$G$30</c:f>
                <c:numCache>
                  <c:formatCode>General</c:formatCode>
                  <c:ptCount val="4"/>
                  <c:pt idx="0">
                    <c:v>4.600988937247022E-11</c:v>
                  </c:pt>
                  <c:pt idx="1">
                    <c:v>3.5282908514102326E-11</c:v>
                  </c:pt>
                  <c:pt idx="2">
                    <c:v>5.4082080251517482E-12</c:v>
                  </c:pt>
                  <c:pt idx="3">
                    <c:v>3.1167761983552868E-10</c:v>
                  </c:pt>
                </c:numCache>
              </c:numRef>
            </c:minus>
          </c:errBars>
          <c:xVal>
            <c:numRef>
              <c:f>'binomial - 2 grt'!$D$7:$G$7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grt'!$D$27:$G$27</c:f>
              <c:numCache>
                <c:formatCode>General</c:formatCode>
                <c:ptCount val="4"/>
                <c:pt idx="0">
                  <c:v>5.0215543333333331E-4</c:v>
                </c:pt>
                <c:pt idx="1">
                  <c:v>5.0071999999999996E-4</c:v>
                </c:pt>
                <c:pt idx="2">
                  <c:v>5.0190670000000001E-4</c:v>
                </c:pt>
                <c:pt idx="3">
                  <c:v>5.0734E-4</c:v>
                </c:pt>
              </c:numCache>
            </c:numRef>
          </c:yVal>
          <c:smooth val="1"/>
        </c:ser>
        <c:ser>
          <c:idx val="4"/>
          <c:order val="3"/>
          <c:tx>
            <c:v>0.1</c:v>
          </c:tx>
          <c:spPr>
            <a:ln w="15875">
              <a:solidFill>
                <a:schemeClr val="accent5">
                  <a:shade val="95000"/>
                  <a:satMod val="10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5">
                  <a:lumMod val="75000"/>
                  <a:alpha val="74000"/>
                </a:schemeClr>
              </a:solidFill>
              <a:ln>
                <a:solidFill>
                  <a:schemeClr val="accent5">
                    <a:shade val="95000"/>
                    <a:satMod val="10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grt'!$D$36:$G$36</c:f>
                <c:numCache>
                  <c:formatCode>General</c:formatCode>
                  <c:ptCount val="4"/>
                  <c:pt idx="0">
                    <c:v>5.7973874772873719E-11</c:v>
                  </c:pt>
                  <c:pt idx="1">
                    <c:v>4.5087692421672347E-11</c:v>
                  </c:pt>
                  <c:pt idx="2">
                    <c:v>1.2769532741844951E-11</c:v>
                  </c:pt>
                  <c:pt idx="3">
                    <c:v>2.97006227857048E-10</c:v>
                  </c:pt>
                </c:numCache>
              </c:numRef>
            </c:plus>
            <c:minus>
              <c:numRef>
                <c:f>'binomial - 2 grt'!$D$36:$G$36</c:f>
                <c:numCache>
                  <c:formatCode>General</c:formatCode>
                  <c:ptCount val="4"/>
                  <c:pt idx="0">
                    <c:v>5.7973874772873719E-11</c:v>
                  </c:pt>
                  <c:pt idx="1">
                    <c:v>4.5087692421672347E-11</c:v>
                  </c:pt>
                  <c:pt idx="2">
                    <c:v>1.2769532741844951E-11</c:v>
                  </c:pt>
                  <c:pt idx="3">
                    <c:v>2.97006227857048E-10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grt'!$D$7:$G$7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grt'!$D$33:$G$33</c:f>
              <c:numCache>
                <c:formatCode>General</c:formatCode>
                <c:ptCount val="4"/>
                <c:pt idx="0">
                  <c:v>5.0028013333333339E-4</c:v>
                </c:pt>
                <c:pt idx="1">
                  <c:v>5.0230000000000001E-4</c:v>
                </c:pt>
                <c:pt idx="2">
                  <c:v>4.9880953333333324E-4</c:v>
                </c:pt>
                <c:pt idx="3">
                  <c:v>5.0029999999999996E-4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3504"/>
        <c:axId val="12133504"/>
      </c:scatterChart>
      <c:valAx>
        <c:axId val="1205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users</a:t>
                </a:r>
              </a:p>
            </c:rich>
          </c:tx>
          <c:layout>
            <c:manualLayout>
              <c:xMode val="edge"/>
              <c:yMode val="edge"/>
              <c:x val="0.39245602411739161"/>
              <c:y val="0.932392052771280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133504"/>
        <c:crosses val="autoZero"/>
        <c:crossBetween val="midCat"/>
        <c:majorUnit val="10"/>
      </c:valAx>
      <c:valAx>
        <c:axId val="12133504"/>
        <c:scaling>
          <c:orientation val="minMax"/>
          <c:max val="6.0000000000000016E-4"/>
          <c:min val="4.0000000000000013E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Global response time (s)</a:t>
                </a:r>
              </a:p>
            </c:rich>
          </c:tx>
          <c:layout>
            <c:manualLayout>
              <c:xMode val="edge"/>
              <c:yMode val="edge"/>
              <c:x val="3.4661178302981994E-2"/>
              <c:y val="0.204164228249910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053504"/>
        <c:crosses val="autoZero"/>
        <c:crossBetween val="midCat"/>
        <c:majorUnit val="5.0000000000000016E-5"/>
      </c:valAx>
    </c:plotArea>
    <c:legend>
      <c:legendPos val="r"/>
      <c:layout>
        <c:manualLayout>
          <c:xMode val="edge"/>
          <c:yMode val="edge"/>
          <c:x val="0.79514123388761537"/>
          <c:y val="0.41510074037820233"/>
          <c:w val="0.15607558704383884"/>
          <c:h val="0.2604710861178818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600"/>
              <a:t>Throughput</a:t>
            </a:r>
          </a:p>
        </c:rich>
      </c:tx>
      <c:layout>
        <c:manualLayout>
          <c:xMode val="edge"/>
          <c:yMode val="edge"/>
          <c:x val="0.40330749228216645"/>
          <c:y val="4.65949820788530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3598113454209"/>
          <c:y val="0.19480351414406533"/>
          <c:w val="0.67953801751792531"/>
          <c:h val="0.59104512977544477"/>
        </c:manualLayout>
      </c:layout>
      <c:scatterChart>
        <c:scatterStyle val="smoothMarker"/>
        <c:varyColors val="0"/>
        <c:ser>
          <c:idx val="0"/>
          <c:order val="0"/>
          <c:tx>
            <c:v>0.02</c:v>
          </c:tx>
          <c:spPr>
            <a:ln w="15875">
              <a:solidFill>
                <a:schemeClr val="accent5">
                  <a:lumMod val="7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5">
                  <a:lumMod val="75000"/>
                  <a:alpha val="70000"/>
                </a:schemeClr>
              </a:solidFill>
              <a:ln>
                <a:solidFill>
                  <a:schemeClr val="accent5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t'!$C$18:$F$18</c:f>
                <c:numCache>
                  <c:formatCode>General</c:formatCode>
                  <c:ptCount val="4"/>
                  <c:pt idx="0">
                    <c:v>4.6400557182247762E-3</c:v>
                  </c:pt>
                  <c:pt idx="1">
                    <c:v>1.1077974460239146E-2</c:v>
                  </c:pt>
                  <c:pt idx="2">
                    <c:v>2.5190121258106865E-2</c:v>
                  </c:pt>
                  <c:pt idx="3">
                    <c:v>5.0478127114974153E-2</c:v>
                  </c:pt>
                </c:numCache>
              </c:numRef>
            </c:plus>
            <c:minus>
              <c:numRef>
                <c:f>'binomial - 2 t'!$C$18:$F$18</c:f>
                <c:numCache>
                  <c:formatCode>General</c:formatCode>
                  <c:ptCount val="4"/>
                  <c:pt idx="0">
                    <c:v>4.6400557182247762E-3</c:v>
                  </c:pt>
                  <c:pt idx="1">
                    <c:v>1.1077974460239146E-2</c:v>
                  </c:pt>
                  <c:pt idx="2">
                    <c:v>2.5190121258106865E-2</c:v>
                  </c:pt>
                  <c:pt idx="3">
                    <c:v>5.0478127114974153E-2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t'!$C$12:$F$12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t'!$C$15:$F$15</c:f>
              <c:numCache>
                <c:formatCode>General</c:formatCode>
                <c:ptCount val="4"/>
                <c:pt idx="0">
                  <c:v>5.0254799999999999</c:v>
                </c:pt>
                <c:pt idx="1">
                  <c:v>9.9987600000000008</c:v>
                </c:pt>
                <c:pt idx="2">
                  <c:v>24.978060000000003</c:v>
                </c:pt>
                <c:pt idx="3">
                  <c:v>50.019946666666677</c:v>
                </c:pt>
              </c:numCache>
            </c:numRef>
          </c:yVal>
          <c:smooth val="1"/>
        </c:ser>
        <c:ser>
          <c:idx val="1"/>
          <c:order val="1"/>
          <c:tx>
            <c:v>0.04</c:v>
          </c:tx>
          <c:spPr>
            <a:ln w="15875">
              <a:solidFill>
                <a:schemeClr val="accent2">
                  <a:lumMod val="7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2">
                  <a:lumMod val="75000"/>
                  <a:alpha val="70000"/>
                </a:schemeClr>
              </a:solidFill>
              <a:ln>
                <a:solidFill>
                  <a:schemeClr val="accent2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t'!$C$24:$F$24</c:f>
                <c:numCache>
                  <c:formatCode>General</c:formatCode>
                  <c:ptCount val="4"/>
                  <c:pt idx="0">
                    <c:v>2.6259964442385203E-3</c:v>
                  </c:pt>
                  <c:pt idx="1">
                    <c:v>4.5878516233195336E-3</c:v>
                  </c:pt>
                  <c:pt idx="2">
                    <c:v>1.2845380562708859E-2</c:v>
                  </c:pt>
                  <c:pt idx="3">
                    <c:v>2.4102592148842559E-2</c:v>
                  </c:pt>
                </c:numCache>
              </c:numRef>
            </c:plus>
            <c:minus>
              <c:numRef>
                <c:f>'binomial - 2 t'!$C$24:$F$24</c:f>
                <c:numCache>
                  <c:formatCode>General</c:formatCode>
                  <c:ptCount val="4"/>
                  <c:pt idx="0">
                    <c:v>2.6259964442385203E-3</c:v>
                  </c:pt>
                  <c:pt idx="1">
                    <c:v>4.5878516233195336E-3</c:v>
                  </c:pt>
                  <c:pt idx="2">
                    <c:v>1.2845380562708859E-2</c:v>
                  </c:pt>
                  <c:pt idx="3">
                    <c:v>2.4102592148842559E-2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t'!$C$12:$F$12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t'!$C$21:$F$21</c:f>
              <c:numCache>
                <c:formatCode>General</c:formatCode>
                <c:ptCount val="4"/>
                <c:pt idx="0">
                  <c:v>2.4943599999999995</c:v>
                </c:pt>
                <c:pt idx="1">
                  <c:v>5.0244400000000002</c:v>
                </c:pt>
                <c:pt idx="2">
                  <c:v>12.485060000000001</c:v>
                </c:pt>
                <c:pt idx="3">
                  <c:v>24.977250000000002</c:v>
                </c:pt>
              </c:numCache>
            </c:numRef>
          </c:yVal>
          <c:smooth val="1"/>
        </c:ser>
        <c:ser>
          <c:idx val="2"/>
          <c:order val="2"/>
          <c:tx>
            <c:v>0.07</c:v>
          </c:tx>
          <c:spPr>
            <a:ln w="15875">
              <a:solidFill>
                <a:schemeClr val="accent3">
                  <a:lumMod val="7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3">
                  <a:lumMod val="75000"/>
                  <a:alpha val="70000"/>
                </a:schemeClr>
              </a:solidFill>
              <a:ln>
                <a:solidFill>
                  <a:schemeClr val="accent3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t'!$C$30:$F$30</c:f>
                <c:numCache>
                  <c:formatCode>General</c:formatCode>
                  <c:ptCount val="4"/>
                  <c:pt idx="0">
                    <c:v>1.4685227755097702E-3</c:v>
                  </c:pt>
                  <c:pt idx="1">
                    <c:v>3.3794298986529652E-3</c:v>
                  </c:pt>
                  <c:pt idx="2">
                    <c:v>7.3063311755734136E-3</c:v>
                  </c:pt>
                  <c:pt idx="3">
                    <c:v>1.2938302948734671E-2</c:v>
                  </c:pt>
                </c:numCache>
              </c:numRef>
            </c:plus>
            <c:minus>
              <c:numRef>
                <c:f>'binomial - 2 t'!$C$30:$F$30</c:f>
                <c:numCache>
                  <c:formatCode>General</c:formatCode>
                  <c:ptCount val="4"/>
                  <c:pt idx="0">
                    <c:v>1.4685227755097702E-3</c:v>
                  </c:pt>
                  <c:pt idx="1">
                    <c:v>3.3794298986529652E-3</c:v>
                  </c:pt>
                  <c:pt idx="2">
                    <c:v>7.3063311755734136E-3</c:v>
                  </c:pt>
                  <c:pt idx="3">
                    <c:v>1.2938302948734671E-2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t'!$C$12:$F$12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t'!$C$27:$F$27</c:f>
              <c:numCache>
                <c:formatCode>General</c:formatCode>
                <c:ptCount val="4"/>
                <c:pt idx="0">
                  <c:v>1.4235199999999999</c:v>
                </c:pt>
                <c:pt idx="1">
                  <c:v>2.8581799999999999</c:v>
                </c:pt>
                <c:pt idx="2">
                  <c:v>7.1606866666666669</c:v>
                </c:pt>
                <c:pt idx="3">
                  <c:v>14.264586666666666</c:v>
                </c:pt>
              </c:numCache>
            </c:numRef>
          </c:yVal>
          <c:smooth val="1"/>
        </c:ser>
        <c:ser>
          <c:idx val="3"/>
          <c:order val="3"/>
          <c:tx>
            <c:v>0.1</c:v>
          </c:tx>
          <c:spPr>
            <a:ln w="15875">
              <a:solidFill>
                <a:schemeClr val="accent4">
                  <a:lumMod val="75000"/>
                  <a:alpha val="80000"/>
                </a:schemeClr>
              </a:solidFill>
            </a:ln>
          </c:spPr>
          <c:marker>
            <c:symbol val="circle"/>
            <c:size val="3"/>
            <c:spPr>
              <a:solidFill>
                <a:schemeClr val="accent4">
                  <a:lumMod val="75000"/>
                  <a:alpha val="70000"/>
                </a:schemeClr>
              </a:solidFill>
              <a:ln>
                <a:solidFill>
                  <a:schemeClr val="accent4">
                    <a:lumMod val="75000"/>
                    <a:alpha val="80000"/>
                  </a:schemeClr>
                </a:solidFill>
              </a:ln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'binomial - 2 t'!$C$36:$F$36</c:f>
                <c:numCache>
                  <c:formatCode>General</c:formatCode>
                  <c:ptCount val="4"/>
                  <c:pt idx="0">
                    <c:v>1.3362398787246886E-3</c:v>
                  </c:pt>
                  <c:pt idx="1">
                    <c:v>2.3803438888013052E-3</c:v>
                  </c:pt>
                  <c:pt idx="2">
                    <c:v>5.0222604920426546E-3</c:v>
                  </c:pt>
                  <c:pt idx="3">
                    <c:v>1.0928039990995649E-2</c:v>
                  </c:pt>
                </c:numCache>
              </c:numRef>
            </c:plus>
            <c:minus>
              <c:numRef>
                <c:f>'binomial - 2 t'!$C$36:$F$36</c:f>
                <c:numCache>
                  <c:formatCode>General</c:formatCode>
                  <c:ptCount val="4"/>
                  <c:pt idx="0">
                    <c:v>1.3362398787246886E-3</c:v>
                  </c:pt>
                  <c:pt idx="1">
                    <c:v>2.3803438888013052E-3</c:v>
                  </c:pt>
                  <c:pt idx="2">
                    <c:v>5.0222604920426546E-3</c:v>
                  </c:pt>
                  <c:pt idx="3">
                    <c:v>1.0928039990995649E-2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  <c:spPr>
              <a:ln>
                <a:noFill/>
              </a:ln>
            </c:spPr>
          </c:errBars>
          <c:xVal>
            <c:numRef>
              <c:f>'binomial - 2 t'!$C$12:$F$12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'binomial - 2 t'!$C$33:$F$33</c:f>
              <c:numCache>
                <c:formatCode>General</c:formatCode>
                <c:ptCount val="4"/>
                <c:pt idx="0">
                  <c:v>0.99992000000000003</c:v>
                </c:pt>
                <c:pt idx="1">
                  <c:v>1.9950330000000001</c:v>
                </c:pt>
                <c:pt idx="2">
                  <c:v>5.026746666666666</c:v>
                </c:pt>
                <c:pt idx="3">
                  <c:v>9.9968129999999995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0480"/>
        <c:axId val="35927168"/>
      </c:scatterChart>
      <c:valAx>
        <c:axId val="1218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Number of users</a:t>
                </a:r>
              </a:p>
            </c:rich>
          </c:tx>
          <c:layout>
            <c:manualLayout>
              <c:xMode val="edge"/>
              <c:yMode val="edge"/>
              <c:x val="0.38693440754217934"/>
              <c:y val="0.879223605113876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5927168"/>
        <c:crosses val="autoZero"/>
        <c:crossBetween val="midCat"/>
        <c:majorUnit val="10"/>
      </c:valAx>
      <c:valAx>
        <c:axId val="35927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900"/>
                  <a:t>Throughput (byte/ms</a:t>
                </a:r>
                <a:r>
                  <a:rPr lang="en-US"/>
                  <a:t>)</a:t>
                </a:r>
              </a:p>
            </c:rich>
          </c:tx>
          <c:layout>
            <c:manualLayout>
              <c:xMode val="edge"/>
              <c:yMode val="edge"/>
              <c:x val="1.5936967225442949E-2"/>
              <c:y val="0.2708665607858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1804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209440773926235"/>
          <c:y val="0.3811187664041995"/>
          <c:w val="0.12192858076648465"/>
          <c:h val="0.3348687664041994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/>
              <a:t>Used RBs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089129483814524"/>
          <c:y val="0.19480351414406533"/>
          <c:w val="0.68099890638670169"/>
          <c:h val="0.591045129775444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'binomial - 2 RB'!$B$4</c:f>
              <c:strCache>
                <c:ptCount val="1"/>
                <c:pt idx="0">
                  <c:v>0.02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'binomial - 2 RB'!$C$8:$F$8</c:f>
                <c:numCache>
                  <c:formatCode>General</c:formatCode>
                  <c:ptCount val="4"/>
                  <c:pt idx="0">
                    <c:v>6.2514443381477451E-3</c:v>
                  </c:pt>
                  <c:pt idx="1">
                    <c:v>6.4722308954824424E-3</c:v>
                  </c:pt>
                  <c:pt idx="2">
                    <c:v>2.2770716028259509E-2</c:v>
                  </c:pt>
                  <c:pt idx="3">
                    <c:v>7.7604627615719388E-2</c:v>
                  </c:pt>
                </c:numCache>
              </c:numRef>
            </c:plus>
            <c:minus>
              <c:numRef>
                <c:f>'binomial - 2 RB'!$C$8:$F$8</c:f>
                <c:numCache>
                  <c:formatCode>General</c:formatCode>
                  <c:ptCount val="4"/>
                  <c:pt idx="0">
                    <c:v>6.2514443381477451E-3</c:v>
                  </c:pt>
                  <c:pt idx="1">
                    <c:v>6.4722308954824424E-3</c:v>
                  </c:pt>
                  <c:pt idx="2">
                    <c:v>2.2770716028259509E-2</c:v>
                  </c:pt>
                  <c:pt idx="3">
                    <c:v>7.7604627615719388E-2</c:v>
                  </c:pt>
                </c:numCache>
              </c:numRef>
            </c:minus>
          </c:errBars>
          <c:cat>
            <c:numRef>
              <c:f>'binomial - 2 RB'!$C$2:$F$2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'binomial - 2 RB'!$C$6:$F$6</c:f>
              <c:numCache>
                <c:formatCode>General</c:formatCode>
                <c:ptCount val="4"/>
                <c:pt idx="0">
                  <c:v>2.9131200000000006</c:v>
                </c:pt>
                <c:pt idx="1">
                  <c:v>5.7681000000000004</c:v>
                </c:pt>
                <c:pt idx="2">
                  <c:v>14.486693333333333</c:v>
                </c:pt>
                <c:pt idx="3">
                  <c:v>29.236159999999998</c:v>
                </c:pt>
              </c:numCache>
            </c:numRef>
          </c:val>
        </c:ser>
        <c:ser>
          <c:idx val="1"/>
          <c:order val="1"/>
          <c:tx>
            <c:v>0.04</c:v>
          </c:tx>
          <c:invertIfNegative val="0"/>
          <c:errBars>
            <c:errBarType val="both"/>
            <c:errValType val="cust"/>
            <c:noEndCap val="0"/>
            <c:plus>
              <c:numRef>
                <c:f>'binomial - 2 RB'!$C$14:$F$14</c:f>
                <c:numCache>
                  <c:formatCode>General</c:formatCode>
                  <c:ptCount val="4"/>
                  <c:pt idx="0">
                    <c:v>1.5583880991776435E-3</c:v>
                  </c:pt>
                  <c:pt idx="1">
                    <c:v>1.6786219456354362E-3</c:v>
                  </c:pt>
                  <c:pt idx="2">
                    <c:v>6.5584700532096097E-3</c:v>
                  </c:pt>
                  <c:pt idx="3">
                    <c:v>1.6361822605464652E-2</c:v>
                  </c:pt>
                </c:numCache>
              </c:numRef>
            </c:plus>
            <c:minus>
              <c:numRef>
                <c:f>'binomial - 2 RB'!$C$14:$F$14</c:f>
                <c:numCache>
                  <c:formatCode>General</c:formatCode>
                  <c:ptCount val="4"/>
                  <c:pt idx="0">
                    <c:v>1.5583880991776435E-3</c:v>
                  </c:pt>
                  <c:pt idx="1">
                    <c:v>1.6786219456354362E-3</c:v>
                  </c:pt>
                  <c:pt idx="2">
                    <c:v>6.5584700532096097E-3</c:v>
                  </c:pt>
                  <c:pt idx="3">
                    <c:v>1.6361822605464652E-2</c:v>
                  </c:pt>
                </c:numCache>
              </c:numRef>
            </c:minus>
          </c:errBars>
          <c:val>
            <c:numRef>
              <c:f>'binomial - 2 RB'!$C$12:$F$12</c:f>
              <c:numCache>
                <c:formatCode>General</c:formatCode>
                <c:ptCount val="4"/>
                <c:pt idx="0">
                  <c:v>1.4556799999999996</c:v>
                </c:pt>
                <c:pt idx="1">
                  <c:v>2.9262000000000001</c:v>
                </c:pt>
                <c:pt idx="2">
                  <c:v>7.288453333333333</c:v>
                </c:pt>
                <c:pt idx="3">
                  <c:v>14.685799999999999</c:v>
                </c:pt>
              </c:numCache>
            </c:numRef>
          </c:val>
        </c:ser>
        <c:ser>
          <c:idx val="2"/>
          <c:order val="2"/>
          <c:tx>
            <c:strRef>
              <c:f>'binomial - 2 RB'!$B$16</c:f>
              <c:strCache>
                <c:ptCount val="1"/>
                <c:pt idx="0">
                  <c:v>0.07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'binomial - 2 RB'!$C$20:$F$20</c:f>
                <c:numCache>
                  <c:formatCode>General</c:formatCode>
                  <c:ptCount val="4"/>
                  <c:pt idx="0">
                    <c:v>5.5188370377567638E-4</c:v>
                  </c:pt>
                  <c:pt idx="1">
                    <c:v>6.6343318849032161E-4</c:v>
                  </c:pt>
                  <c:pt idx="2">
                    <c:v>2.3938589924706864E-3</c:v>
                  </c:pt>
                  <c:pt idx="3">
                    <c:v>6.5584700532096097E-3</c:v>
                  </c:pt>
                </c:numCache>
              </c:numRef>
            </c:plus>
            <c:minus>
              <c:numRef>
                <c:f>'binomial - 2 RB'!$C$20:$F$20</c:f>
                <c:numCache>
                  <c:formatCode>General</c:formatCode>
                  <c:ptCount val="4"/>
                  <c:pt idx="0">
                    <c:v>5.5188370377567638E-4</c:v>
                  </c:pt>
                  <c:pt idx="1">
                    <c:v>6.6343318849032161E-4</c:v>
                  </c:pt>
                  <c:pt idx="2">
                    <c:v>2.3938589924706864E-3</c:v>
                  </c:pt>
                  <c:pt idx="3">
                    <c:v>6.5584700532096097E-3</c:v>
                  </c:pt>
                </c:numCache>
              </c:numRef>
            </c:minus>
          </c:errBars>
          <c:val>
            <c:numRef>
              <c:f>'binomial - 2 RB'!$C$18:$F$18</c:f>
              <c:numCache>
                <c:formatCode>General</c:formatCode>
                <c:ptCount val="4"/>
                <c:pt idx="0">
                  <c:v>0.82989333333333326</c:v>
                </c:pt>
                <c:pt idx="1">
                  <c:v>1.6681000000000001</c:v>
                </c:pt>
                <c:pt idx="2">
                  <c:v>4.1858399999999998</c:v>
                </c:pt>
                <c:pt idx="3">
                  <c:v>8.4367999999999981</c:v>
                </c:pt>
              </c:numCache>
            </c:numRef>
          </c:val>
        </c:ser>
        <c:ser>
          <c:idx val="3"/>
          <c:order val="3"/>
          <c:tx>
            <c:v>0.1</c:v>
          </c:tx>
          <c:invertIfNegative val="0"/>
          <c:errBars>
            <c:errBarType val="both"/>
            <c:errValType val="cust"/>
            <c:noEndCap val="0"/>
            <c:plus>
              <c:numRef>
                <c:f>'binomial - 2 RB'!$C$26:$F$26</c:f>
                <c:numCache>
                  <c:formatCode>General</c:formatCode>
                  <c:ptCount val="4"/>
                  <c:pt idx="0">
                    <c:v>2.3542999675363341E-4</c:v>
                  </c:pt>
                  <c:pt idx="1">
                    <c:v>3.0022677731573886E-4</c:v>
                  </c:pt>
                  <c:pt idx="2">
                    <c:v>1.1963863462503897E-3</c:v>
                  </c:pt>
                  <c:pt idx="3">
                    <c:v>3.5014529392544758E-3</c:v>
                  </c:pt>
                </c:numCache>
              </c:numRef>
            </c:plus>
            <c:minus>
              <c:numRef>
                <c:f>'binomial - 2 RB'!$C$26:$F$26</c:f>
                <c:numCache>
                  <c:formatCode>General</c:formatCode>
                  <c:ptCount val="4"/>
                  <c:pt idx="0">
                    <c:v>2.3542999675363341E-4</c:v>
                  </c:pt>
                  <c:pt idx="1">
                    <c:v>3.0022677731573886E-4</c:v>
                  </c:pt>
                  <c:pt idx="2">
                    <c:v>1.1963863462503897E-3</c:v>
                  </c:pt>
                  <c:pt idx="3">
                    <c:v>3.5014529392544758E-3</c:v>
                  </c:pt>
                </c:numCache>
              </c:numRef>
            </c:minus>
          </c:errBars>
          <c:val>
            <c:numRef>
              <c:f>'binomial - 2 RB'!$C$24:$F$24</c:f>
              <c:numCache>
                <c:formatCode>General</c:formatCode>
                <c:ptCount val="4"/>
                <c:pt idx="0">
                  <c:v>0.58605333333333354</c:v>
                </c:pt>
                <c:pt idx="1">
                  <c:v>1.1678999999999999</c:v>
                </c:pt>
                <c:pt idx="2">
                  <c:v>2.9384799999999998</c:v>
                </c:pt>
                <c:pt idx="3">
                  <c:v>5.9146999999999998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681920"/>
        <c:axId val="159696384"/>
      </c:barChart>
      <c:catAx>
        <c:axId val="159681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900"/>
                  <a:t>Number of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696384"/>
        <c:crosses val="autoZero"/>
        <c:auto val="1"/>
        <c:lblAlgn val="ctr"/>
        <c:lblOffset val="100"/>
        <c:noMultiLvlLbl val="0"/>
      </c:catAx>
      <c:valAx>
        <c:axId val="159696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900"/>
                  <a:t>Used RBs (%)</a:t>
                </a:r>
              </a:p>
            </c:rich>
          </c:tx>
          <c:layout>
            <c:manualLayout>
              <c:xMode val="edge"/>
              <c:yMode val="edge"/>
              <c:x val="2.7777777777777776E-2"/>
              <c:y val="0.3510090405365995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9681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49014173228343"/>
          <c:y val="0.36618894531674667"/>
          <c:w val="9.6443132108486443E-2"/>
          <c:h val="0.3348687664041994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85000"/>
        </a:schemeClr>
      </a:solidFill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0.7887</cdr:x>
      <cdr:y>0.17246</cdr:y>
    </cdr:from>
    <cdr:to>
      <cdr:x>0.99122</cdr:x>
      <cdr:y>0.31442</cdr:y>
    </cdr:to>
    <cdr:sp macro="" textlink="">
      <cdr:nvSpPr>
        <cdr:cNvPr id="3" name="CasellaDiTesto 2"/>
        <cdr:cNvSpPr txBox="1"/>
      </cdr:nvSpPr>
      <cdr:spPr>
        <a:xfrm xmlns:a="http://schemas.openxmlformats.org/drawingml/2006/main">
          <a:off x="3160720" y="492482"/>
          <a:ext cx="811576" cy="40536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000" b="1"/>
            <a:t>Interarrival</a:t>
          </a:r>
          <a:r>
            <a:rPr lang="en-GB" sz="1000" b="1" baseline="0"/>
            <a:t> m</a:t>
          </a:r>
          <a:r>
            <a:rPr lang="en-GB" sz="1000" b="1"/>
            <a:t>ean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0.81481</cdr:x>
      <cdr:y>0.22262</cdr:y>
    </cdr:from>
    <cdr:to>
      <cdr:x>0.98981</cdr:x>
      <cdr:y>0.4123</cdr:y>
    </cdr:to>
    <cdr:sp macro="" textlink="">
      <cdr:nvSpPr>
        <cdr:cNvPr id="2" name="CasellaDiTesto 1"/>
        <cdr:cNvSpPr txBox="1"/>
      </cdr:nvSpPr>
      <cdr:spPr>
        <a:xfrm xmlns:a="http://schemas.openxmlformats.org/drawingml/2006/main">
          <a:off x="3168352" y="592294"/>
          <a:ext cx="680475" cy="504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GB" sz="1000" b="1" dirty="0"/>
            <a:t>Interarrival</a:t>
          </a:r>
        </a:p>
        <a:p xmlns:a="http://schemas.openxmlformats.org/drawingml/2006/main">
          <a:pPr algn="ctr"/>
          <a:r>
            <a:rPr lang="en-GB" sz="1000" b="1" dirty="0"/>
            <a:t> mean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0.79792</cdr:x>
      <cdr:y>0.25347</cdr:y>
    </cdr:from>
    <cdr:to>
      <cdr:x>0.98333</cdr:x>
      <cdr:y>0.41667</cdr:y>
    </cdr:to>
    <cdr:sp macro="" textlink="">
      <cdr:nvSpPr>
        <cdr:cNvPr id="2" name="CasellaDiTesto 1"/>
        <cdr:cNvSpPr txBox="1"/>
      </cdr:nvSpPr>
      <cdr:spPr>
        <a:xfrm xmlns:a="http://schemas.openxmlformats.org/drawingml/2006/main">
          <a:off x="3648075" y="695325"/>
          <a:ext cx="84772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GB" sz="1000" b="1" dirty="0"/>
            <a:t>Interarrival</a:t>
          </a:r>
        </a:p>
        <a:p xmlns:a="http://schemas.openxmlformats.org/drawingml/2006/main">
          <a:pPr algn="ctr"/>
          <a:r>
            <a:rPr lang="en-GB" sz="1000" b="1" dirty="0" smtClean="0"/>
            <a:t>mean</a:t>
          </a:r>
          <a:endParaRPr lang="en-GB" sz="10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0.81885</cdr:x>
      <cdr:y>0.21647</cdr:y>
    </cdr:from>
    <cdr:to>
      <cdr:x>0.96713</cdr:x>
      <cdr:y>0.39065</cdr:y>
    </cdr:to>
    <cdr:sp macro="" textlink="">
      <cdr:nvSpPr>
        <cdr:cNvPr id="2" name="CasellaDiTesto 1"/>
        <cdr:cNvSpPr txBox="1"/>
      </cdr:nvSpPr>
      <cdr:spPr>
        <a:xfrm xmlns:a="http://schemas.openxmlformats.org/drawingml/2006/main">
          <a:off x="3636668" y="516576"/>
          <a:ext cx="658540" cy="4156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GB" sz="900" b="1" dirty="0"/>
            <a:t>Interarrival</a:t>
          </a:r>
        </a:p>
        <a:p xmlns:a="http://schemas.openxmlformats.org/drawingml/2006/main">
          <a:pPr algn="ctr"/>
          <a:r>
            <a:rPr lang="en-GB" sz="900" b="1" dirty="0"/>
            <a:t> mean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0.81624</cdr:x>
      <cdr:y>0.19133</cdr:y>
    </cdr:from>
    <cdr:to>
      <cdr:x>0.98021</cdr:x>
      <cdr:y>0.38812</cdr:y>
    </cdr:to>
    <cdr:sp macro="" textlink="">
      <cdr:nvSpPr>
        <cdr:cNvPr id="2" name="CasellaDiTesto 1"/>
        <cdr:cNvSpPr txBox="1"/>
      </cdr:nvSpPr>
      <cdr:spPr>
        <a:xfrm xmlns:a="http://schemas.openxmlformats.org/drawingml/2006/main">
          <a:off x="3402191" y="380514"/>
          <a:ext cx="683450" cy="3913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GB" sz="900" b="1"/>
            <a:t>Interarrival</a:t>
          </a:r>
        </a:p>
        <a:p xmlns:a="http://schemas.openxmlformats.org/drawingml/2006/main">
          <a:pPr algn="ctr"/>
          <a:r>
            <a:rPr lang="en-GB" sz="900" b="1"/>
            <a:t> mean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31/01/2016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75656" y="620688"/>
            <a:ext cx="7406640" cy="1472184"/>
          </a:xfrm>
        </p:spPr>
        <p:txBody>
          <a:bodyPr>
            <a:noAutofit/>
          </a:bodyPr>
          <a:lstStyle/>
          <a:p>
            <a:r>
              <a:rPr lang="en-GB" sz="4400" dirty="0" smtClean="0"/>
              <a:t>Opportunistic cellular network</a:t>
            </a:r>
            <a:endParaRPr lang="en-GB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91680" y="2420888"/>
            <a:ext cx="6688832" cy="792088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Performance Evaluation project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835696" y="4365104"/>
            <a:ext cx="2240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Martina </a:t>
            </a:r>
            <a:r>
              <a:rPr lang="en-GB" sz="2200" dirty="0" err="1" smtClean="0"/>
              <a:t>Criscione</a:t>
            </a:r>
            <a:endParaRPr lang="en-GB" sz="2200" dirty="0" smtClean="0"/>
          </a:p>
          <a:p>
            <a:r>
              <a:rPr lang="en-GB" sz="2200" dirty="0" smtClean="0"/>
              <a:t>Maria </a:t>
            </a:r>
            <a:r>
              <a:rPr lang="en-GB" sz="2200" dirty="0" err="1" smtClean="0"/>
              <a:t>Taibi</a:t>
            </a:r>
            <a:endParaRPr lang="en-GB" sz="2200" dirty="0" smtClean="0"/>
          </a:p>
          <a:p>
            <a:r>
              <a:rPr lang="en-GB" sz="2200" dirty="0" smtClean="0"/>
              <a:t>Martina </a:t>
            </a:r>
            <a:r>
              <a:rPr lang="en-GB" sz="2200" dirty="0" err="1" smtClean="0"/>
              <a:t>Troscia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203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05934" y="40170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1">
                    <a:lumMod val="50000"/>
                  </a:schemeClr>
                </a:solidFill>
              </a:rPr>
              <a:t>Conclusions</a:t>
            </a:r>
            <a:endParaRPr lang="en-GB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305934" y="1628099"/>
            <a:ext cx="741682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scenario with uniform CQIs is fair towards users, as the mean value of the CQI is the same for all the users; </a:t>
            </a:r>
            <a:r>
              <a:rPr lang="en-US" sz="2200" dirty="0" smtClean="0"/>
              <a:t>the scenario </a:t>
            </a:r>
            <a:r>
              <a:rPr lang="en-US" sz="2200" dirty="0"/>
              <a:t>with the binomial </a:t>
            </a:r>
            <a:r>
              <a:rPr lang="en-US" sz="2200" dirty="0" smtClean="0"/>
              <a:t>CQIs is not fair, </a:t>
            </a:r>
            <a:r>
              <a:rPr lang="en-US" sz="2200" dirty="0"/>
              <a:t>as the mean value for different users is sensibly different</a:t>
            </a:r>
            <a:r>
              <a:rPr lang="en-US" sz="22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endParaRPr lang="en-GB" sz="1600" dirty="0"/>
          </a:p>
          <a:p>
            <a:pPr algn="just"/>
            <a:r>
              <a:rPr lang="en-US" sz="2200" dirty="0" smtClean="0"/>
              <a:t>The binomial distribution </a:t>
            </a:r>
            <a:r>
              <a:rPr lang="en-US" sz="2200" dirty="0"/>
              <a:t>has worst performances with respect to the uniform distribution under the same conditions. The only way to let the system work is to lighten the workload.</a:t>
            </a:r>
            <a:r>
              <a:rPr lang="en-US" sz="2100" dirty="0"/>
              <a:t> </a:t>
            </a:r>
            <a:endParaRPr lang="en-US" sz="2100" dirty="0" smtClean="0"/>
          </a:p>
          <a:p>
            <a:pPr algn="just"/>
            <a:endParaRPr lang="en-US" sz="1600" dirty="0" smtClean="0"/>
          </a:p>
          <a:p>
            <a:pPr algn="just"/>
            <a:endParaRPr lang="en-GB" sz="1600" dirty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choice of an opportunistic policy on the antenna emphasize the inequalities that already exist among users when using CQIs distributed in a binomial </a:t>
            </a:r>
            <a:r>
              <a:rPr lang="en-US" sz="2200" dirty="0" smtClean="0"/>
              <a:t>way.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425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81" y="1196752"/>
            <a:ext cx="4432895" cy="316835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531517" y="620688"/>
            <a:ext cx="17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n-GB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691680" y="4437112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cellular network is composed </a:t>
            </a:r>
            <a:r>
              <a:rPr lang="en-GB" sz="2400" dirty="0" smtClean="0"/>
              <a:t>by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module </a:t>
            </a:r>
            <a:r>
              <a:rPr lang="en-GB" sz="2400" b="1" dirty="0" smtClean="0"/>
              <a:t>antenna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vector of modules </a:t>
            </a:r>
            <a:r>
              <a:rPr lang="en-GB" sz="2400" b="1" dirty="0" err="1" smtClean="0"/>
              <a:t>packetSource</a:t>
            </a: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vector of modules </a:t>
            </a:r>
            <a:r>
              <a:rPr lang="en-GB" sz="2400" b="1" dirty="0" smtClean="0"/>
              <a:t>cellular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64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42439" y="356554"/>
            <a:ext cx="3649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Tuning of factors</a:t>
            </a:r>
            <a:endParaRPr lang="en-GB" sz="3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84128"/>
              </p:ext>
            </p:extLst>
          </p:nvPr>
        </p:nvGraphicFramePr>
        <p:xfrm>
          <a:off x="1492492" y="1196752"/>
          <a:ext cx="6997918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9015"/>
                <a:gridCol w="398890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of users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100 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Interarrival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means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0.005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0.02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0.07 - 0.1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Distribution of CQI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chemeClr val="tx1"/>
                          </a:solidFill>
                        </a:rPr>
                        <a:t>0 (uniform) – 1 (binomial)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1430470" y="2695804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Scenarios</a:t>
            </a:r>
            <a:endParaRPr lang="en-GB" sz="3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186286" y="3356992"/>
            <a:ext cx="761958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exponential interarrivals, uniform service demands, uniform CQI;</a:t>
            </a:r>
            <a:endParaRPr lang="en-GB" sz="2100" dirty="0"/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exponential interarrivals, uniform service demands, binomial CQI</a:t>
            </a:r>
            <a:r>
              <a:rPr lang="en-US" sz="2100" dirty="0" smtClean="0"/>
              <a:t>;</a:t>
            </a:r>
            <a:endParaRPr lang="en-GB" sz="2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30470" y="4499777"/>
            <a:ext cx="4386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900" dirty="0" smtClean="0">
                <a:solidFill>
                  <a:schemeClr val="accent1">
                    <a:lumMod val="50000"/>
                  </a:schemeClr>
                </a:solidFill>
              </a:rPr>
              <a:t>Performance indices</a:t>
            </a:r>
            <a:endParaRPr lang="en-GB" sz="3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86286" y="5175978"/>
            <a:ext cx="2891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</a:t>
            </a:r>
            <a:r>
              <a:rPr lang="en-GB" sz="2200" dirty="0" smtClean="0"/>
              <a:t>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global response time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763947" y="5175978"/>
            <a:ext cx="21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used RBs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queues </a:t>
            </a:r>
            <a:r>
              <a:rPr lang="en-GB" sz="2200" dirty="0" smtClean="0"/>
              <a:t>length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190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1484784"/>
            <a:ext cx="7312856" cy="1512168"/>
          </a:xfrm>
        </p:spPr>
        <p:txBody>
          <a:bodyPr>
            <a:noAutofit/>
          </a:bodyPr>
          <a:lstStyle/>
          <a:p>
            <a:pPr marL="596646" lvl="0" indent="-514350" algn="just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US" sz="2800" dirty="0"/>
              <a:t>Analyze the trend of throughput, global response time, used RBs and queues length, varying the factors.</a:t>
            </a:r>
            <a:endParaRPr lang="en-GB" sz="2800" dirty="0"/>
          </a:p>
          <a:p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40423" y="451991"/>
            <a:ext cx="5954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Objectives of the analysis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390860" y="4653136"/>
            <a:ext cx="739607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ts val="3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sz="2800" dirty="0" smtClean="0"/>
              <a:t>Observe </a:t>
            </a:r>
            <a:r>
              <a:rPr lang="en-US" sz="2800" dirty="0"/>
              <a:t>if the scenario with uniform CQIs is fairer towards users than the one with the binomial CQIs. 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367644" y="3068959"/>
            <a:ext cx="73088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646" lvl="0" indent="-514350" algn="just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2800" dirty="0"/>
              <a:t>Find a trade-off among configurations to maximize the throughput and minimize the global response time.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808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518645" y="260648"/>
            <a:ext cx="7427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Scenario with uniform CQIs (1)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69276"/>
              </p:ext>
            </p:extLst>
          </p:nvPr>
        </p:nvGraphicFramePr>
        <p:xfrm>
          <a:off x="210057" y="1237317"/>
          <a:ext cx="4361943" cy="283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1939434291"/>
              </p:ext>
            </p:extLst>
          </p:nvPr>
        </p:nvGraphicFramePr>
        <p:xfrm>
          <a:off x="3923928" y="4149080"/>
          <a:ext cx="511256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4929501" y="1844824"/>
            <a:ext cx="35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/>
              <a:t>Variation of throughput and global response time increasing the number of users and the interarrival mean</a:t>
            </a:r>
            <a:endParaRPr lang="en-GB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7975" y="4460845"/>
            <a:ext cx="2952328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/>
              <a:t>With interarrival mean 0.01 and 0.02 the best trade-off </a:t>
            </a:r>
            <a:r>
              <a:rPr lang="en-US" sz="2000" dirty="0"/>
              <a:t>between the throughput and the global response time </a:t>
            </a:r>
            <a:r>
              <a:rPr lang="en-GB" sz="2000" dirty="0" smtClean="0"/>
              <a:t>is reached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7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5656" y="620688"/>
            <a:ext cx="7427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Scenario with uniform CQIs (2)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969557"/>
              </p:ext>
            </p:extLst>
          </p:nvPr>
        </p:nvGraphicFramePr>
        <p:xfrm>
          <a:off x="179512" y="1628800"/>
          <a:ext cx="4032448" cy="266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1441522615"/>
              </p:ext>
            </p:extLst>
          </p:nvPr>
        </p:nvGraphicFramePr>
        <p:xfrm>
          <a:off x="4283968" y="1628800"/>
          <a:ext cx="4752528" cy="2658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040537" y="4797152"/>
            <a:ext cx="7863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With 100 users and mean 0.05 the system is near to the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percentage of used RBs is almost 100</a:t>
            </a:r>
            <a:r>
              <a:rPr lang="en-US" sz="2200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he queues start to fill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160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99390" y="501733"/>
            <a:ext cx="5866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Binomial CQIs: analysis 1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331640" y="1556792"/>
            <a:ext cx="7560840" cy="2636093"/>
          </a:xfrm>
        </p:spPr>
        <p:txBody>
          <a:bodyPr/>
          <a:lstStyle/>
          <a:p>
            <a:pPr marL="82296" indent="0">
              <a:buNone/>
            </a:pPr>
            <a:r>
              <a:rPr lang="en-GB" sz="2500" dirty="0" smtClean="0"/>
              <a:t>The system never reaches stability</a:t>
            </a:r>
          </a:p>
          <a:p>
            <a:pPr lvl="0">
              <a:buClrTx/>
            </a:pPr>
            <a:r>
              <a:rPr lang="en-US" sz="2400" dirty="0" smtClean="0"/>
              <a:t>the </a:t>
            </a:r>
            <a:r>
              <a:rPr lang="en-US" sz="2400" dirty="0"/>
              <a:t>queues of some users with low CQIs grow </a:t>
            </a:r>
            <a:r>
              <a:rPr lang="en-US" sz="2400" dirty="0" smtClean="0"/>
              <a:t>infinitely;</a:t>
            </a:r>
          </a:p>
          <a:p>
            <a:pPr>
              <a:buClrTx/>
            </a:pPr>
            <a:r>
              <a:rPr lang="en-US" sz="2400" dirty="0"/>
              <a:t>the only active users are the </a:t>
            </a:r>
            <a:r>
              <a:rPr lang="en-US" sz="2400" dirty="0" smtClean="0"/>
              <a:t>ones </a:t>
            </a:r>
            <a:r>
              <a:rPr lang="en-US" sz="2400" dirty="0"/>
              <a:t>with the highest </a:t>
            </a:r>
            <a:r>
              <a:rPr lang="en-US" sz="2400" dirty="0" smtClean="0"/>
              <a:t>CQIs;</a:t>
            </a:r>
          </a:p>
          <a:p>
            <a:pPr marL="82296" indent="0">
              <a:buClrTx/>
              <a:buNone/>
            </a:pPr>
            <a:endParaRPr lang="en-US" sz="1400" dirty="0" smtClean="0"/>
          </a:p>
          <a:p>
            <a:pPr marL="82296" indent="0">
              <a:buClrTx/>
              <a:buNone/>
            </a:pPr>
            <a:r>
              <a:rPr lang="en-US" sz="2400" dirty="0" smtClean="0"/>
              <a:t>It wasn’t possible to perform a rigorous analysis.</a:t>
            </a:r>
            <a:endParaRPr lang="en-US" sz="2400" dirty="0"/>
          </a:p>
          <a:p>
            <a:pPr marL="82296" indent="0">
              <a:buClrTx/>
              <a:buNone/>
            </a:pPr>
            <a:endParaRPr lang="en-US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232101" y="479715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ClrTx/>
              <a:buNone/>
            </a:pPr>
            <a:r>
              <a:rPr lang="en-US" sz="2800" dirty="0"/>
              <a:t>What happens if a constraint is ignored and the maximum length of packets generated is decreased?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284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03648" y="188640"/>
            <a:ext cx="66709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Binomial CQIs: analysis </a:t>
            </a:r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2 (1)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676597"/>
              </p:ext>
            </p:extLst>
          </p:nvPr>
        </p:nvGraphicFramePr>
        <p:xfrm>
          <a:off x="315348" y="1772816"/>
          <a:ext cx="4145012" cy="226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/>
          <p:cNvGraphicFramePr/>
          <p:nvPr>
            <p:extLst>
              <p:ext uri="{D42A27DB-BD31-4B8C-83A1-F6EECF244321}">
                <p14:modId xmlns:p14="http://schemas.microsoft.com/office/powerpoint/2010/main" val="893374087"/>
              </p:ext>
            </p:extLst>
          </p:nvPr>
        </p:nvGraphicFramePr>
        <p:xfrm>
          <a:off x="4469657" y="4095269"/>
          <a:ext cx="4441190" cy="238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132992" y="1086910"/>
            <a:ext cx="691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maximum packet length was reduced to 20 bytes.</a:t>
            </a:r>
            <a:endParaRPr lang="en-GB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547475" y="2343363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Interarrival mean</a:t>
            </a:r>
            <a:endParaRPr lang="en-GB" sz="9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860032" y="2204864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variation </a:t>
            </a:r>
            <a:r>
              <a:rPr lang="en-US" sz="2000" dirty="0" smtClean="0"/>
              <a:t>of the global response time is </a:t>
            </a:r>
            <a:r>
              <a:rPr lang="en-US" sz="2000" dirty="0"/>
              <a:t>minimal around the value </a:t>
            </a:r>
            <a:r>
              <a:rPr lang="en-US" sz="2000" dirty="0" smtClean="0"/>
              <a:t>0.0005</a:t>
            </a:r>
            <a:r>
              <a:rPr lang="en-US" dirty="0"/>
              <a:t>. 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3568" y="4723909"/>
            <a:ext cx="32959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throughput </a:t>
            </a:r>
            <a:r>
              <a:rPr lang="en-US" sz="2000" dirty="0"/>
              <a:t>is quite low but acceptable, considering the maximum packet size.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30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03648" y="379983"/>
            <a:ext cx="6670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Binomial CQIs: analysis 2 </a:t>
            </a:r>
            <a:r>
              <a:rPr lang="en-GB" sz="4400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endParaRPr lang="en-GB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511976"/>
              </p:ext>
            </p:extLst>
          </p:nvPr>
        </p:nvGraphicFramePr>
        <p:xfrm>
          <a:off x="2074816" y="1340768"/>
          <a:ext cx="532859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1187624" y="3933056"/>
            <a:ext cx="738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system has a low </a:t>
            </a:r>
            <a:r>
              <a:rPr lang="en-US" dirty="0" smtClean="0"/>
              <a:t>workload: the </a:t>
            </a:r>
            <a:r>
              <a:rPr lang="en-US" dirty="0"/>
              <a:t>maximum utilization of the RBs is around 30% for 100 users and </a:t>
            </a:r>
            <a:r>
              <a:rPr lang="en-US" dirty="0" smtClean="0"/>
              <a:t>mean 0.02.</a:t>
            </a: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241630" y="537321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performance is obtained with interarrival mean of </a:t>
            </a:r>
            <a:r>
              <a:rPr lang="en-US" dirty="0" smtClean="0"/>
              <a:t>0.02: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throughput and the utilization of RBs are maximized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global response time is more or less </a:t>
            </a:r>
            <a:r>
              <a:rPr lang="en-US" dirty="0" smtClean="0"/>
              <a:t>constant</a:t>
            </a:r>
            <a:endParaRPr lang="en-GB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221217" y="462240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Queues are empty for most of the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Città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</TotalTime>
  <Words>605</Words>
  <Application>Microsoft Office PowerPoint</Application>
  <PresentationFormat>Presentazione su schermo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Solstizio</vt:lpstr>
      <vt:lpstr>Opportunistic cellular network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Opportunistic cellular network</dc:title>
  <dc:creator>Martina Troscia</dc:creator>
  <cp:lastModifiedBy>Martina Troscia</cp:lastModifiedBy>
  <cp:revision>32</cp:revision>
  <dcterms:created xsi:type="dcterms:W3CDTF">2016-01-23T14:47:08Z</dcterms:created>
  <dcterms:modified xsi:type="dcterms:W3CDTF">2016-01-31T18:14:19Z</dcterms:modified>
</cp:coreProperties>
</file>