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1"/>
  </p:notesMasterIdLst>
  <p:sldIdLst>
    <p:sldId id="256" r:id="rId2"/>
    <p:sldId id="257" r:id="rId3"/>
    <p:sldId id="259" r:id="rId4"/>
    <p:sldId id="258" r:id="rId5"/>
    <p:sldId id="260" r:id="rId6"/>
    <p:sldId id="268" r:id="rId7"/>
    <p:sldId id="274" r:id="rId8"/>
    <p:sldId id="273" r:id="rId9"/>
    <p:sldId id="261" r:id="rId10"/>
    <p:sldId id="262" r:id="rId11"/>
    <p:sldId id="265" r:id="rId12"/>
    <p:sldId id="264" r:id="rId13"/>
    <p:sldId id="263" r:id="rId14"/>
    <p:sldId id="266" r:id="rId15"/>
    <p:sldId id="267" r:id="rId16"/>
    <p:sldId id="270" r:id="rId17"/>
    <p:sldId id="271" r:id="rId18"/>
    <p:sldId id="272" r:id="rId19"/>
    <p:sldId id="269" r:id="rId20"/>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BFBFB"/>
    <a:srgbClr val="F05222"/>
    <a:srgbClr val="FF4B02"/>
    <a:srgbClr val="F3EB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50" d="100"/>
          <a:sy n="50" d="100"/>
        </p:scale>
        <p:origin x="1973" y="10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96C4E-5041-4518-A097-5123827B043E}" type="datetimeFigureOut">
              <a:rPr lang="en-US" smtClean="0"/>
              <a:t>12/6/2024</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ACDC8-9594-482E-AD34-18E8D671EBCE}" type="slidenum">
              <a:rPr lang="en-US" smtClean="0"/>
              <a:t>‹#›</a:t>
            </a:fld>
            <a:endParaRPr lang="en-US"/>
          </a:p>
        </p:txBody>
      </p:sp>
    </p:spTree>
    <p:extLst>
      <p:ext uri="{BB962C8B-B14F-4D97-AF65-F5344CB8AC3E}">
        <p14:creationId xmlns:p14="http://schemas.microsoft.com/office/powerpoint/2010/main" val="4065715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5ACDC8-9594-482E-AD34-18E8D671EBCE}" type="slidenum">
              <a:rPr lang="en-US" smtClean="0"/>
              <a:t>12</a:t>
            </a:fld>
            <a:endParaRPr lang="en-US"/>
          </a:p>
        </p:txBody>
      </p:sp>
    </p:spTree>
    <p:extLst>
      <p:ext uri="{BB962C8B-B14F-4D97-AF65-F5344CB8AC3E}">
        <p14:creationId xmlns:p14="http://schemas.microsoft.com/office/powerpoint/2010/main" val="2487125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4171903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272240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98027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EBA8CF-DD17-4A72-80FE-9E25C88A3D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47926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EBA8CF-DD17-4A72-80FE-9E25C88A3DD4}" type="datetimeFigureOut">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852189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EBA8CF-DD17-4A72-80FE-9E25C88A3D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587682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EBA8CF-DD17-4A72-80FE-9E25C88A3DD4}" type="datetimeFigureOut">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138388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EBA8CF-DD17-4A72-80FE-9E25C88A3DD4}" type="datetimeFigureOut">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218055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EBA8CF-DD17-4A72-80FE-9E25C88A3DD4}" type="datetimeFigureOut">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145959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EBA8CF-DD17-4A72-80FE-9E25C88A3D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6526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6EBA8CF-DD17-4A72-80FE-9E25C88A3DD4}" type="datetimeFigureOut">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E6602A-CD87-47E6-A788-AC2A1FF2E254}" type="slidenum">
              <a:rPr lang="en-US" smtClean="0"/>
              <a:t>‹#›</a:t>
            </a:fld>
            <a:endParaRPr lang="en-US"/>
          </a:p>
        </p:txBody>
      </p:sp>
    </p:spTree>
    <p:extLst>
      <p:ext uri="{BB962C8B-B14F-4D97-AF65-F5344CB8AC3E}">
        <p14:creationId xmlns:p14="http://schemas.microsoft.com/office/powerpoint/2010/main" val="334735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66EBA8CF-DD17-4A72-80FE-9E25C88A3DD4}" type="datetimeFigureOut">
              <a:rPr lang="en-US" smtClean="0"/>
              <a:t>12/6/2024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16E6602A-CD87-47E6-A788-AC2A1FF2E254}" type="slidenum">
              <a:rPr lang="en-US" smtClean="0"/>
              <a:t>‹#›</a:t>
            </a:fld>
            <a:endParaRPr lang="en-US"/>
          </a:p>
        </p:txBody>
      </p:sp>
    </p:spTree>
    <p:extLst>
      <p:ext uri="{BB962C8B-B14F-4D97-AF65-F5344CB8AC3E}">
        <p14:creationId xmlns:p14="http://schemas.microsoft.com/office/powerpoint/2010/main" val="1857969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30" name="Picture 6" descr="The School of Information and Communications Technology - Hanoi University  of Science and Technology">
            <a:extLst>
              <a:ext uri="{FF2B5EF4-FFF2-40B4-BE49-F238E27FC236}">
                <a16:creationId xmlns:a16="http://schemas.microsoft.com/office/drawing/2014/main" id="{A6026F7D-6129-65CE-115E-8B76DD234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482" y="316744"/>
            <a:ext cx="2237505" cy="9089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AEF2E3-DC27-937B-E9FB-7659106897CC}"/>
              </a:ext>
            </a:extLst>
          </p:cNvPr>
          <p:cNvSpPr txBox="1"/>
          <p:nvPr/>
        </p:nvSpPr>
        <p:spPr>
          <a:xfrm>
            <a:off x="317482" y="4953000"/>
            <a:ext cx="2771913" cy="523220"/>
          </a:xfrm>
          <a:prstGeom prst="rect">
            <a:avLst/>
          </a:prstGeom>
          <a:noFill/>
        </p:spPr>
        <p:txBody>
          <a:bodyPr wrap="none" rtlCol="0">
            <a:spAutoFit/>
          </a:bodyPr>
          <a:lstStyle/>
          <a:p>
            <a:r>
              <a:rPr lang="en-US" sz="2800" dirty="0">
                <a:latin typeface="Be Vietnam Pro" pitchFamily="2" charset="-93"/>
              </a:rPr>
              <a:t>Project Report</a:t>
            </a:r>
          </a:p>
        </p:txBody>
      </p:sp>
      <p:sp>
        <p:nvSpPr>
          <p:cNvPr id="6" name="TextBox 5">
            <a:extLst>
              <a:ext uri="{FF2B5EF4-FFF2-40B4-BE49-F238E27FC236}">
                <a16:creationId xmlns:a16="http://schemas.microsoft.com/office/drawing/2014/main" id="{6FB3DC71-DD55-8E49-760A-ACBA6F3D4E2C}"/>
              </a:ext>
            </a:extLst>
          </p:cNvPr>
          <p:cNvSpPr txBox="1"/>
          <p:nvPr/>
        </p:nvSpPr>
        <p:spPr>
          <a:xfrm>
            <a:off x="0" y="5584973"/>
            <a:ext cx="4781195" cy="1200329"/>
          </a:xfrm>
          <a:prstGeom prst="rect">
            <a:avLst/>
          </a:prstGeom>
          <a:noFill/>
        </p:spPr>
        <p:txBody>
          <a:bodyPr wrap="square" rtlCol="0">
            <a:spAutoFit/>
          </a:bodyPr>
          <a:lstStyle/>
          <a:p>
            <a:pPr algn="ctr"/>
            <a:r>
              <a:rPr lang="en-US" sz="3600" dirty="0">
                <a:latin typeface="Be Vietnam Pro" pitchFamily="2" charset="-93"/>
              </a:rPr>
              <a:t>Movies Streaming System Database</a:t>
            </a:r>
          </a:p>
        </p:txBody>
      </p:sp>
      <p:sp>
        <p:nvSpPr>
          <p:cNvPr id="7" name="TextBox 6">
            <a:extLst>
              <a:ext uri="{FF2B5EF4-FFF2-40B4-BE49-F238E27FC236}">
                <a16:creationId xmlns:a16="http://schemas.microsoft.com/office/drawing/2014/main" id="{628B1090-C753-EB23-03DB-47530B2A787F}"/>
              </a:ext>
            </a:extLst>
          </p:cNvPr>
          <p:cNvSpPr txBox="1"/>
          <p:nvPr/>
        </p:nvSpPr>
        <p:spPr>
          <a:xfrm>
            <a:off x="249381" y="8617605"/>
            <a:ext cx="3948517" cy="646331"/>
          </a:xfrm>
          <a:prstGeom prst="rect">
            <a:avLst/>
          </a:prstGeom>
          <a:noFill/>
        </p:spPr>
        <p:txBody>
          <a:bodyPr wrap="none" rtlCol="0">
            <a:spAutoFit/>
          </a:bodyPr>
          <a:lstStyle/>
          <a:p>
            <a:r>
              <a:rPr lang="en-US" dirty="0">
                <a:latin typeface="Be Vietnam Pro" pitchFamily="2" charset="-93"/>
              </a:rPr>
              <a:t>Course: Database Lab – IT3290E</a:t>
            </a:r>
          </a:p>
          <a:p>
            <a:r>
              <a:rPr lang="en-US" dirty="0">
                <a:latin typeface="Be Vietnam Pro" pitchFamily="2" charset="-93"/>
              </a:rPr>
              <a:t>Supervisor: Dr. Vu Tuyet Trinh</a:t>
            </a:r>
          </a:p>
        </p:txBody>
      </p:sp>
      <p:sp>
        <p:nvSpPr>
          <p:cNvPr id="2" name="TextBox 1">
            <a:extLst>
              <a:ext uri="{FF2B5EF4-FFF2-40B4-BE49-F238E27FC236}">
                <a16:creationId xmlns:a16="http://schemas.microsoft.com/office/drawing/2014/main" id="{8645CC68-9C58-0320-6BFF-0F3890128B3A}"/>
              </a:ext>
            </a:extLst>
          </p:cNvPr>
          <p:cNvSpPr txBox="1"/>
          <p:nvPr/>
        </p:nvSpPr>
        <p:spPr>
          <a:xfrm>
            <a:off x="317482" y="1288395"/>
            <a:ext cx="6824239" cy="646331"/>
          </a:xfrm>
          <a:prstGeom prst="rect">
            <a:avLst/>
          </a:prstGeom>
          <a:noFill/>
        </p:spPr>
        <p:txBody>
          <a:bodyPr wrap="square" rtlCol="0">
            <a:spAutoFit/>
          </a:bodyPr>
          <a:lstStyle/>
          <a:p>
            <a:r>
              <a:rPr lang="en-US" dirty="0">
                <a:latin typeface="Bahnschrift SemiBold" panose="020B0502040204020203" pitchFamily="34" charset="0"/>
              </a:rPr>
              <a:t>Hanoi University of Science and Technology</a:t>
            </a:r>
          </a:p>
          <a:p>
            <a:r>
              <a:rPr lang="en-US" dirty="0">
                <a:latin typeface="Bahnschrift SemiBold" panose="020B0502040204020203" pitchFamily="34" charset="0"/>
              </a:rPr>
              <a:t>School of Information and Communication Technology</a:t>
            </a:r>
          </a:p>
        </p:txBody>
      </p:sp>
      <p:sp>
        <p:nvSpPr>
          <p:cNvPr id="3" name="TextBox 2">
            <a:extLst>
              <a:ext uri="{FF2B5EF4-FFF2-40B4-BE49-F238E27FC236}">
                <a16:creationId xmlns:a16="http://schemas.microsoft.com/office/drawing/2014/main" id="{C1A2C1B7-519C-3CF7-F193-4E40B4D67CA3}"/>
              </a:ext>
            </a:extLst>
          </p:cNvPr>
          <p:cNvSpPr txBox="1"/>
          <p:nvPr/>
        </p:nvSpPr>
        <p:spPr>
          <a:xfrm>
            <a:off x="283721" y="6785302"/>
            <a:ext cx="1585690" cy="523220"/>
          </a:xfrm>
          <a:prstGeom prst="rect">
            <a:avLst/>
          </a:prstGeom>
          <a:noFill/>
        </p:spPr>
        <p:txBody>
          <a:bodyPr wrap="none" rtlCol="0">
            <a:spAutoFit/>
          </a:bodyPr>
          <a:lstStyle/>
          <a:p>
            <a:r>
              <a:rPr lang="en-US" sz="2800" dirty="0">
                <a:latin typeface="Be Vietnam Pro" pitchFamily="2" charset="-93"/>
              </a:rPr>
              <a:t>Group 8</a:t>
            </a:r>
          </a:p>
        </p:txBody>
      </p:sp>
    </p:spTree>
    <p:extLst>
      <p:ext uri="{BB962C8B-B14F-4D97-AF65-F5344CB8AC3E}">
        <p14:creationId xmlns:p14="http://schemas.microsoft.com/office/powerpoint/2010/main" val="15451779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CD2E28-3564-DC25-C245-E82EE2AA73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50F7738-0A39-6EBE-A5CD-E25D2B5A8CA6}"/>
              </a:ext>
            </a:extLst>
          </p:cNvPr>
          <p:cNvSpPr txBox="1"/>
          <p:nvPr/>
        </p:nvSpPr>
        <p:spPr>
          <a:xfrm>
            <a:off x="372413" y="1680309"/>
            <a:ext cx="6113173" cy="327269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movies and series available on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content (Primary Key).</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title: </a:t>
            </a:r>
            <a:r>
              <a:rPr lang="en-US" sz="1600" kern="100" dirty="0">
                <a:effectLst/>
                <a:latin typeface="Be Vietnam Pro" pitchFamily="2" charset="-93"/>
                <a:ea typeface="DengXian" panose="02010600030101010101" pitchFamily="2" charset="-122"/>
                <a:cs typeface="Times New Roman" panose="02020603050405020304" pitchFamily="18" charset="0"/>
              </a:rPr>
              <a:t>Title of the movie or series.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release_date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Release date of the content.</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director: </a:t>
            </a:r>
            <a:r>
              <a:rPr lang="en-US" sz="1600" kern="100" dirty="0">
                <a:effectLst/>
                <a:latin typeface="Be Vietnam Pro" pitchFamily="2" charset="-93"/>
                <a:ea typeface="DengXian" panose="02010600030101010101" pitchFamily="2" charset="-122"/>
                <a:cs typeface="Times New Roman" panose="02020603050405020304" pitchFamily="18" charset="0"/>
              </a:rPr>
              <a:t>Name of the director.</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rating: </a:t>
            </a:r>
            <a:r>
              <a:rPr lang="en-US" sz="1600" kern="100" dirty="0">
                <a:effectLst/>
                <a:latin typeface="Be Vietnam Pro" pitchFamily="2" charset="-93"/>
                <a:ea typeface="DengXian" panose="02010600030101010101" pitchFamily="2" charset="-122"/>
                <a:cs typeface="Times New Roman" panose="02020603050405020304" pitchFamily="18" charset="0"/>
              </a:rPr>
              <a:t>Viewer rating for the content (1.0 to 5.0).</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content_type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Type of content ('movie' or 'series').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access_level</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Minimum a</a:t>
            </a:r>
            <a:r>
              <a:rPr lang="en-US" sz="1600" kern="100" dirty="0">
                <a:effectLst/>
                <a:latin typeface="Be Vietnam Pro" pitchFamily="2" charset="-93"/>
                <a:ea typeface="DengXian" panose="02010600030101010101" pitchFamily="2" charset="-122"/>
                <a:cs typeface="Times New Roman" panose="02020603050405020304" pitchFamily="18" charset="0"/>
              </a:rPr>
              <a:t>ccess level required to view the content (1 to 3).</a:t>
            </a:r>
          </a:p>
        </p:txBody>
      </p:sp>
      <p:sp>
        <p:nvSpPr>
          <p:cNvPr id="7" name="TextBox 6">
            <a:extLst>
              <a:ext uri="{FF2B5EF4-FFF2-40B4-BE49-F238E27FC236}">
                <a16:creationId xmlns:a16="http://schemas.microsoft.com/office/drawing/2014/main" id="{518CD39E-267E-219F-22B3-4807419C35EF}"/>
              </a:ext>
            </a:extLst>
          </p:cNvPr>
          <p:cNvSpPr txBox="1"/>
          <p:nvPr/>
        </p:nvSpPr>
        <p:spPr>
          <a:xfrm>
            <a:off x="372414" y="1013048"/>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Content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AD2A6432-9546-AECC-08EF-F9704809A065}"/>
              </a:ext>
            </a:extLst>
          </p:cNvPr>
          <p:cNvCxnSpPr>
            <a:cxnSpLocks/>
          </p:cNvCxnSpPr>
          <p:nvPr/>
        </p:nvCxnSpPr>
        <p:spPr>
          <a:xfrm>
            <a:off x="478136" y="150132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A4BF469-5445-0381-F311-91B1FC537D4F}"/>
              </a:ext>
            </a:extLst>
          </p:cNvPr>
          <p:cNvSpPr txBox="1"/>
          <p:nvPr/>
        </p:nvSpPr>
        <p:spPr>
          <a:xfrm>
            <a:off x="372413" y="6180318"/>
            <a:ext cx="6113173" cy="2441694"/>
          </a:xfrm>
          <a:prstGeom prst="rect">
            <a:avLst/>
          </a:prstGeom>
          <a:noFill/>
        </p:spPr>
        <p:txBody>
          <a:bodyPr wrap="square">
            <a:spAutoFit/>
          </a:bodyPr>
          <a:lstStyle/>
          <a:p>
            <a:pPr>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Details episodes for series content.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for the series (Primary </a:t>
            </a:r>
            <a:r>
              <a:rPr lang="en-US" kern="100" dirty="0">
                <a:latin typeface="Aptos" panose="020B0004020202020204" pitchFamily="34" charset="0"/>
                <a:ea typeface="DengXian" panose="02010600030101010101" pitchFamily="2" charset="-122"/>
                <a:cs typeface="Times New Roman" panose="02020603050405020304" pitchFamily="18" charset="0"/>
              </a:rPr>
              <a:t>Key,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episode_no</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 Episode number within the series (Primary Key in combination with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title: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Title of the episode.</a:t>
            </a:r>
          </a:p>
          <a:p>
            <a:pPr lvl="0">
              <a:spcAft>
                <a:spcPts val="800"/>
              </a:spcAft>
              <a:buSzPts val="1000"/>
              <a:tabLst>
                <a:tab pos="457200" algn="l"/>
              </a:tabLst>
            </a:pP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duration: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Duration of the episode.</a:t>
            </a:r>
          </a:p>
        </p:txBody>
      </p:sp>
      <p:sp>
        <p:nvSpPr>
          <p:cNvPr id="5" name="TextBox 4">
            <a:extLst>
              <a:ext uri="{FF2B5EF4-FFF2-40B4-BE49-F238E27FC236}">
                <a16:creationId xmlns:a16="http://schemas.microsoft.com/office/drawing/2014/main" id="{A657E0A7-AE6F-C7B7-E14D-F8A982F402C9}"/>
              </a:ext>
            </a:extLst>
          </p:cNvPr>
          <p:cNvSpPr txBox="1"/>
          <p:nvPr/>
        </p:nvSpPr>
        <p:spPr>
          <a:xfrm>
            <a:off x="372414" y="5513056"/>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Episode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6" name="Straight Connector 5">
            <a:extLst>
              <a:ext uri="{FF2B5EF4-FFF2-40B4-BE49-F238E27FC236}">
                <a16:creationId xmlns:a16="http://schemas.microsoft.com/office/drawing/2014/main" id="{8489D318-0DF7-7111-CBBE-FBBA5510C2DB}"/>
              </a:ext>
            </a:extLst>
          </p:cNvPr>
          <p:cNvCxnSpPr>
            <a:cxnSpLocks/>
          </p:cNvCxnSpPr>
          <p:nvPr/>
        </p:nvCxnSpPr>
        <p:spPr>
          <a:xfrm>
            <a:off x="478136" y="600133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1111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7B1072-B436-DB00-E68A-7F6FE837858C}"/>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96596BEB-A675-CE8E-B808-096667D7D477}"/>
              </a:ext>
            </a:extLst>
          </p:cNvPr>
          <p:cNvSpPr txBox="1"/>
          <p:nvPr/>
        </p:nvSpPr>
        <p:spPr>
          <a:xfrm>
            <a:off x="348584" y="1678152"/>
            <a:ext cx="6113173" cy="103618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Defines the different genres for content classification.</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genre_id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genre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genre_name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genre (e.g., 'Action', 'Comedy').</a:t>
            </a:r>
          </a:p>
        </p:txBody>
      </p:sp>
      <p:sp>
        <p:nvSpPr>
          <p:cNvPr id="21" name="TextBox 20">
            <a:extLst>
              <a:ext uri="{FF2B5EF4-FFF2-40B4-BE49-F238E27FC236}">
                <a16:creationId xmlns:a16="http://schemas.microsoft.com/office/drawing/2014/main" id="{F323AB84-C1B6-F532-B86C-CFEBD1F74B61}"/>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Genre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C015C3AD-12C6-436E-13DA-2673822515E4}"/>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A99F7E72-6ED2-5088-737F-B263F036E203}"/>
              </a:ext>
            </a:extLst>
          </p:cNvPr>
          <p:cNvSpPr txBox="1"/>
          <p:nvPr/>
        </p:nvSpPr>
        <p:spPr>
          <a:xfrm>
            <a:off x="348584" y="3916819"/>
            <a:ext cx="6113173" cy="1796646"/>
          </a:xfrm>
          <a:prstGeom prst="rect">
            <a:avLst/>
          </a:prstGeom>
          <a:noFill/>
        </p:spPr>
        <p:txBody>
          <a:bodyPr wrap="square">
            <a:spAutoFit/>
          </a:bodyPr>
          <a:lstStyle/>
          <a:p>
            <a:pPr>
              <a:lnSpc>
                <a:spcPct val="115000"/>
              </a:lnSpc>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Stores information about actors or actresses in content.</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cast_id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cast member (Primary Key).</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first_name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First name of the cast member.</a:t>
            </a:r>
          </a:p>
          <a:p>
            <a:pPr lvl="0">
              <a:lnSpc>
                <a:spcPct val="115000"/>
              </a:lnSpc>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last_name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Last name of the cast member.</a:t>
            </a:r>
          </a:p>
        </p:txBody>
      </p:sp>
      <p:sp>
        <p:nvSpPr>
          <p:cNvPr id="4" name="TextBox 3">
            <a:extLst>
              <a:ext uri="{FF2B5EF4-FFF2-40B4-BE49-F238E27FC236}">
                <a16:creationId xmlns:a16="http://schemas.microsoft.com/office/drawing/2014/main" id="{19D10C0D-69C6-C14A-5692-7761EA86A3A0}"/>
              </a:ext>
            </a:extLst>
          </p:cNvPr>
          <p:cNvSpPr txBox="1"/>
          <p:nvPr/>
        </p:nvSpPr>
        <p:spPr>
          <a:xfrm>
            <a:off x="348585" y="3249557"/>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Casts</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5" name="Straight Connector 4">
            <a:extLst>
              <a:ext uri="{FF2B5EF4-FFF2-40B4-BE49-F238E27FC236}">
                <a16:creationId xmlns:a16="http://schemas.microsoft.com/office/drawing/2014/main" id="{78CFF6CD-7613-22F5-46F9-147598297C3D}"/>
              </a:ext>
            </a:extLst>
          </p:cNvPr>
          <p:cNvCxnSpPr>
            <a:cxnSpLocks/>
          </p:cNvCxnSpPr>
          <p:nvPr/>
        </p:nvCxnSpPr>
        <p:spPr>
          <a:xfrm>
            <a:off x="454307" y="3737832"/>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574A6AA-2126-0423-03B3-F024BEB760C2}"/>
              </a:ext>
            </a:extLst>
          </p:cNvPr>
          <p:cNvSpPr txBox="1"/>
          <p:nvPr/>
        </p:nvSpPr>
        <p:spPr>
          <a:xfrm>
            <a:off x="348584" y="6915951"/>
            <a:ext cx="6113173" cy="2226250"/>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Records user ratings for content.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time: </a:t>
            </a:r>
            <a:r>
              <a:rPr lang="en-US" sz="1600" kern="100" dirty="0">
                <a:effectLst/>
                <a:latin typeface="Be Vietnam Pro" pitchFamily="2" charset="-93"/>
                <a:ea typeface="DengXian" panose="02010600030101010101" pitchFamily="2" charset="-122"/>
                <a:cs typeface="Times New Roman" panose="02020603050405020304" pitchFamily="18" charset="0"/>
              </a:rPr>
              <a:t>Timestamp when the rating was given.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rating: </a:t>
            </a:r>
            <a:r>
              <a:rPr lang="en-US" sz="1600" kern="100" dirty="0">
                <a:effectLst/>
                <a:latin typeface="Be Vietnam Pro" pitchFamily="2" charset="-93"/>
                <a:ea typeface="DengXian" panose="02010600030101010101" pitchFamily="2" charset="-122"/>
                <a:cs typeface="Times New Roman" panose="02020603050405020304" pitchFamily="18" charset="0"/>
              </a:rPr>
              <a:t>User's rating for the content (1 to 5).</a:t>
            </a:r>
          </a:p>
        </p:txBody>
      </p:sp>
      <p:sp>
        <p:nvSpPr>
          <p:cNvPr id="7" name="TextBox 6">
            <a:extLst>
              <a:ext uri="{FF2B5EF4-FFF2-40B4-BE49-F238E27FC236}">
                <a16:creationId xmlns:a16="http://schemas.microsoft.com/office/drawing/2014/main" id="{14187E2D-3B5E-A717-C639-B0E3878163B5}"/>
              </a:ext>
            </a:extLst>
          </p:cNvPr>
          <p:cNvSpPr txBox="1"/>
          <p:nvPr/>
        </p:nvSpPr>
        <p:spPr>
          <a:xfrm>
            <a:off x="348585" y="6248689"/>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Rate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8" name="Straight Connector 7">
            <a:extLst>
              <a:ext uri="{FF2B5EF4-FFF2-40B4-BE49-F238E27FC236}">
                <a16:creationId xmlns:a16="http://schemas.microsoft.com/office/drawing/2014/main" id="{360A2C49-62DA-60D2-AE66-E509E9ACDB69}"/>
              </a:ext>
            </a:extLst>
          </p:cNvPr>
          <p:cNvCxnSpPr>
            <a:cxnSpLocks/>
          </p:cNvCxnSpPr>
          <p:nvPr/>
        </p:nvCxnSpPr>
        <p:spPr>
          <a:xfrm>
            <a:off x="454307" y="6736964"/>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1161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87FF49-7459-AD43-3919-37D749598A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C82AF61-F77E-6BEA-8E62-9A46435101BB}"/>
              </a:ext>
            </a:extLst>
          </p:cNvPr>
          <p:cNvSpPr txBox="1"/>
          <p:nvPr/>
        </p:nvSpPr>
        <p:spPr>
          <a:xfrm>
            <a:off x="372413" y="1680309"/>
            <a:ext cx="6113173" cy="257506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Details the subscription plans offered by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pack_id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subscription plan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pack_name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subscription plan.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price: </a:t>
            </a:r>
            <a:r>
              <a:rPr lang="en-US" sz="1600" kern="100" dirty="0">
                <a:effectLst/>
                <a:latin typeface="Be Vietnam Pro" pitchFamily="2" charset="-93"/>
                <a:ea typeface="DengXian" panose="02010600030101010101" pitchFamily="2" charset="-122"/>
                <a:cs typeface="Times New Roman" panose="02020603050405020304" pitchFamily="18" charset="0"/>
              </a:rPr>
              <a:t>Cost of the subscription plan.</a:t>
            </a:r>
          </a:p>
          <a:p>
            <a:pPr lvl="0">
              <a:spcAft>
                <a:spcPts val="800"/>
              </a:spcAft>
              <a:buSzPts val="1000"/>
              <a:tabLst>
                <a:tab pos="457200" algn="l"/>
              </a:tabLst>
            </a:pPr>
            <a:r>
              <a:rPr lang="en-US" sz="1600" b="1" kern="100" dirty="0">
                <a:effectLst/>
                <a:latin typeface="Be Vietnam Pro" pitchFamily="2" charset="-93"/>
                <a:ea typeface="DengXian" panose="02010600030101010101" pitchFamily="2" charset="-122"/>
                <a:cs typeface="Times New Roman" panose="02020603050405020304" pitchFamily="18" charset="0"/>
              </a:rPr>
              <a:t>duration: </a:t>
            </a:r>
            <a:r>
              <a:rPr lang="en-US" sz="1600" kern="100" dirty="0">
                <a:effectLst/>
                <a:latin typeface="Be Vietnam Pro" pitchFamily="2" charset="-93"/>
                <a:ea typeface="DengXian" panose="02010600030101010101" pitchFamily="2" charset="-122"/>
                <a:cs typeface="Times New Roman" panose="02020603050405020304" pitchFamily="18" charset="0"/>
              </a:rPr>
              <a:t>Duration of the subscription ('6', '12', or 'infinity').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access_level</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Access level provided by the subscription plan (1 to 3).</a:t>
            </a:r>
          </a:p>
        </p:txBody>
      </p:sp>
      <p:sp>
        <p:nvSpPr>
          <p:cNvPr id="7" name="TextBox 6">
            <a:extLst>
              <a:ext uri="{FF2B5EF4-FFF2-40B4-BE49-F238E27FC236}">
                <a16:creationId xmlns:a16="http://schemas.microsoft.com/office/drawing/2014/main" id="{1A8721BA-801C-A416-05C3-236DB9D27044}"/>
              </a:ext>
            </a:extLst>
          </p:cNvPr>
          <p:cNvSpPr txBox="1"/>
          <p:nvPr/>
        </p:nvSpPr>
        <p:spPr>
          <a:xfrm>
            <a:off x="372414" y="1013048"/>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Subscription_pack</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16AFCC49-294D-1DF2-BB89-B2FAA118278B}"/>
              </a:ext>
            </a:extLst>
          </p:cNvPr>
          <p:cNvCxnSpPr>
            <a:cxnSpLocks/>
          </p:cNvCxnSpPr>
          <p:nvPr/>
        </p:nvCxnSpPr>
        <p:spPr>
          <a:xfrm>
            <a:off x="478136" y="150132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0D91F62E-F975-D331-BEE8-E427071C3300}"/>
              </a:ext>
            </a:extLst>
          </p:cNvPr>
          <p:cNvSpPr txBox="1"/>
          <p:nvPr/>
        </p:nvSpPr>
        <p:spPr>
          <a:xfrm>
            <a:off x="372413" y="5378080"/>
            <a:ext cx="6113173" cy="2472472"/>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subscriptions.</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user_id</a:t>
            </a:r>
            <a:r>
              <a:rPr lang="en-US" sz="1600" kern="100" dirty="0">
                <a:effectLst/>
                <a:latin typeface="Be Vietnam Pro" pitchFamily="2" charset="-93"/>
                <a:ea typeface="DengXian" panose="02010600030101010101" pitchFamily="2" charset="-122"/>
                <a:cs typeface="Times New Roman" panose="02020603050405020304" pitchFamily="18" charset="0"/>
              </a:rPr>
              <a:t>: 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pack_id</a:t>
            </a:r>
            <a:r>
              <a:rPr lang="en-US" sz="1600" kern="100" dirty="0">
                <a:effectLst/>
                <a:latin typeface="Be Vietnam Pro" pitchFamily="2" charset="-93"/>
                <a:ea typeface="DengXian" panose="02010600030101010101" pitchFamily="2" charset="-122"/>
                <a:cs typeface="Times New Roman" panose="02020603050405020304" pitchFamily="18" charset="0"/>
              </a:rPr>
              <a:t>: Identifier of the subscription plan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Subscription_pack.pack_id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start_time</a:t>
            </a:r>
            <a:r>
              <a:rPr lang="en-US" sz="1600" kern="100" dirty="0">
                <a:effectLst/>
                <a:latin typeface="Be Vietnam Pro" pitchFamily="2" charset="-93"/>
                <a:ea typeface="DengXian" panose="02010600030101010101" pitchFamily="2" charset="-122"/>
                <a:cs typeface="Times New Roman" panose="02020603050405020304" pitchFamily="18" charset="0"/>
              </a:rPr>
              <a:t>: Start date of the subscription (Primary Key in combination with </a:t>
            </a:r>
            <a:r>
              <a:rPr lang="en-US" sz="1600" kern="100" dirty="0" err="1">
                <a:effectLst/>
                <a:latin typeface="Be Vietnam Pro" pitchFamily="2" charset="-93"/>
                <a:ea typeface="DengXian" panose="02010600030101010101" pitchFamily="2" charset="-122"/>
                <a:cs typeface="Times New Roman" panose="02020603050405020304" pitchFamily="18" charset="0"/>
              </a:rPr>
              <a:t>user_id</a:t>
            </a:r>
            <a:r>
              <a:rPr lang="en-US" sz="1600" kern="100" dirty="0">
                <a:effectLst/>
                <a:latin typeface="Be Vietnam Pro" pitchFamily="2" charset="-93"/>
                <a:ea typeface="DengXian" panose="02010600030101010101" pitchFamily="2" charset="-122"/>
                <a:cs typeface="Times New Roman" panose="02020603050405020304" pitchFamily="18" charset="0"/>
              </a:rPr>
              <a:t> and </a:t>
            </a:r>
            <a:r>
              <a:rPr lang="en-US" sz="1600" kern="100" dirty="0" err="1">
                <a:effectLst/>
                <a:latin typeface="Be Vietnam Pro" pitchFamily="2" charset="-93"/>
                <a:ea typeface="DengXian" panose="02010600030101010101" pitchFamily="2" charset="-122"/>
                <a:cs typeface="Times New Roman" panose="02020603050405020304" pitchFamily="18" charset="0"/>
              </a:rPr>
              <a:t>pack_id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kern="100" dirty="0" err="1">
                <a:effectLst/>
                <a:latin typeface="Be Vietnam Pro" pitchFamily="2" charset="-93"/>
                <a:ea typeface="DengXian" panose="02010600030101010101" pitchFamily="2" charset="-122"/>
                <a:cs typeface="Times New Roman" panose="02020603050405020304" pitchFamily="18" charset="0"/>
              </a:rPr>
              <a:t>end_time</a:t>
            </a:r>
            <a:r>
              <a:rPr lang="en-US" sz="1600" kern="100" dirty="0">
                <a:effectLst/>
                <a:latin typeface="Be Vietnam Pro" pitchFamily="2" charset="-93"/>
                <a:ea typeface="DengXian" panose="02010600030101010101" pitchFamily="2" charset="-122"/>
                <a:cs typeface="Times New Roman" panose="02020603050405020304" pitchFamily="18" charset="0"/>
              </a:rPr>
              <a:t>: End date of the subscription, defaults to 'infinity'.</a:t>
            </a:r>
          </a:p>
        </p:txBody>
      </p:sp>
      <p:sp>
        <p:nvSpPr>
          <p:cNvPr id="12" name="TextBox 11">
            <a:extLst>
              <a:ext uri="{FF2B5EF4-FFF2-40B4-BE49-F238E27FC236}">
                <a16:creationId xmlns:a16="http://schemas.microsoft.com/office/drawing/2014/main" id="{B3833C56-A59B-2CE1-530C-9333EDD6942D}"/>
              </a:ext>
            </a:extLst>
          </p:cNvPr>
          <p:cNvSpPr txBox="1"/>
          <p:nvPr/>
        </p:nvSpPr>
        <p:spPr>
          <a:xfrm>
            <a:off x="372414" y="4710819"/>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Subscription</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06A398C8-105E-7474-E7EF-90E29036AA82}"/>
              </a:ext>
            </a:extLst>
          </p:cNvPr>
          <p:cNvCxnSpPr>
            <a:cxnSpLocks/>
          </p:cNvCxnSpPr>
          <p:nvPr/>
        </p:nvCxnSpPr>
        <p:spPr>
          <a:xfrm>
            <a:off x="478136" y="5199094"/>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6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4BAC4E-1F4D-F573-887B-2874EDA2B836}"/>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D3F27D52-D05C-38E8-4C49-CE3270F46BD6}"/>
              </a:ext>
            </a:extLst>
          </p:cNvPr>
          <p:cNvSpPr txBox="1"/>
          <p:nvPr/>
        </p:nvSpPr>
        <p:spPr>
          <a:xfrm>
            <a:off x="348584" y="1678152"/>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Maps content items to their respective genres.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a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r>
              <a:rPr lang="en-US" sz="1600" b="1" dirty="0" err="1">
                <a:effectLst/>
                <a:latin typeface="Be Vietnam Pro" pitchFamily="2" charset="-93"/>
                <a:ea typeface="DengXian" panose="02010600030101010101" pitchFamily="2" charset="-122"/>
                <a:cs typeface="Times New Roman" panose="02020603050405020304" pitchFamily="18" charset="0"/>
              </a:rPr>
              <a:t>genre_id</a:t>
            </a:r>
            <a:r>
              <a:rPr lang="en-US" sz="1600" b="1" dirty="0">
                <a:effectLst/>
                <a:latin typeface="Be Vietnam Pro" pitchFamily="2" charset="-93"/>
                <a:ea typeface="DengXian" panose="02010600030101010101" pitchFamily="2" charset="-122"/>
                <a:cs typeface="Times New Roman" panose="02020603050405020304" pitchFamily="18" charset="0"/>
              </a:rPr>
              <a:t>: </a:t>
            </a:r>
            <a:r>
              <a:rPr lang="en-US" sz="1600" dirty="0">
                <a:effectLst/>
                <a:latin typeface="Be Vietnam Pro" pitchFamily="2" charset="-93"/>
                <a:ea typeface="DengXian" panose="02010600030101010101" pitchFamily="2" charset="-122"/>
                <a:cs typeface="Times New Roman" panose="02020603050405020304" pitchFamily="18" charset="0"/>
              </a:rPr>
              <a:t>Identifier of the genre (Foreign Key referencing </a:t>
            </a:r>
            <a:r>
              <a:rPr lang="en-US" sz="1600" dirty="0" err="1">
                <a:effectLst/>
                <a:latin typeface="Be Vietnam Pro" pitchFamily="2" charset="-93"/>
                <a:ea typeface="DengXian" panose="02010600030101010101" pitchFamily="2" charset="-122"/>
                <a:cs typeface="Times New Roman" panose="02020603050405020304" pitchFamily="18" charset="0"/>
              </a:rPr>
              <a:t>Genre.genre_id</a:t>
            </a:r>
            <a:r>
              <a:rPr lang="en-US" sz="1600" dirty="0">
                <a:effectLst/>
                <a:latin typeface="Be Vietnam Pro" pitchFamily="2" charset="-93"/>
                <a:ea typeface="DengXian" panose="02010600030101010101" pitchFamily="2" charset="-122"/>
                <a:cs typeface="Times New Roman" panose="02020603050405020304" pitchFamily="18" charset="0"/>
              </a:rPr>
              <a:t>).</a:t>
            </a:r>
            <a:endParaRPr lang="en-US" sz="1600" kern="100" dirty="0">
              <a:effectLst/>
              <a:latin typeface="Be Vietnam Pro" pitchFamily="2" charset="-93"/>
              <a:ea typeface="DengXian" panose="02010600030101010101" pitchFamily="2" charset="-122"/>
              <a:cs typeface="Times New Roman" panose="02020603050405020304" pitchFamily="18" charset="0"/>
            </a:endParaRPr>
          </a:p>
        </p:txBody>
      </p:sp>
      <p:sp>
        <p:nvSpPr>
          <p:cNvPr id="21" name="TextBox 20">
            <a:extLst>
              <a:ext uri="{FF2B5EF4-FFF2-40B4-BE49-F238E27FC236}">
                <a16:creationId xmlns:a16="http://schemas.microsoft.com/office/drawing/2014/main" id="{5A623888-AEFA-7607-7B0D-2899B03BDB2A}"/>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Content_genre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47C88ECE-4C2D-D3C4-0BD4-4366BDC533EC}"/>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B67E8DEC-7F51-083D-4BFC-1BED907B78B2}"/>
              </a:ext>
            </a:extLst>
          </p:cNvPr>
          <p:cNvSpPr txBox="1"/>
          <p:nvPr/>
        </p:nvSpPr>
        <p:spPr>
          <a:xfrm>
            <a:off x="454307" y="4362736"/>
            <a:ext cx="6113173" cy="1682512"/>
          </a:xfrm>
          <a:prstGeom prst="rect">
            <a:avLst/>
          </a:prstGeom>
          <a:noFill/>
        </p:spPr>
        <p:txBody>
          <a:bodyPr wrap="square">
            <a:spAutoFit/>
          </a:bodyPr>
          <a:lstStyle/>
          <a:p>
            <a:pPr>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Links content items to their cast members.</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content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cast_id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a cast member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Casts.cast_id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2" name="TextBox 11">
            <a:extLst>
              <a:ext uri="{FF2B5EF4-FFF2-40B4-BE49-F238E27FC236}">
                <a16:creationId xmlns:a16="http://schemas.microsoft.com/office/drawing/2014/main" id="{4660B205-FD9C-E2E9-9299-086FCE8B9FDE}"/>
              </a:ext>
            </a:extLst>
          </p:cNvPr>
          <p:cNvSpPr txBox="1"/>
          <p:nvPr/>
        </p:nvSpPr>
        <p:spPr>
          <a:xfrm>
            <a:off x="454308" y="3695474"/>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Content_cast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2463F70C-ACA2-1029-57C5-925C37F761C2}"/>
              </a:ext>
            </a:extLst>
          </p:cNvPr>
          <p:cNvCxnSpPr>
            <a:cxnSpLocks/>
          </p:cNvCxnSpPr>
          <p:nvPr/>
        </p:nvCxnSpPr>
        <p:spPr>
          <a:xfrm>
            <a:off x="560030" y="4183749"/>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E152B25E-0BC7-DBC2-BBB1-195B9E844249}"/>
              </a:ext>
            </a:extLst>
          </p:cNvPr>
          <p:cNvSpPr txBox="1"/>
          <p:nvPr/>
        </p:nvSpPr>
        <p:spPr>
          <a:xfrm>
            <a:off x="454307" y="7393248"/>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favorite content.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a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Content.content_id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p:txBody>
      </p:sp>
      <p:sp>
        <p:nvSpPr>
          <p:cNvPr id="15" name="TextBox 14">
            <a:extLst>
              <a:ext uri="{FF2B5EF4-FFF2-40B4-BE49-F238E27FC236}">
                <a16:creationId xmlns:a16="http://schemas.microsoft.com/office/drawing/2014/main" id="{61EEC0E3-335F-E9DD-C325-63839792CBD7}"/>
              </a:ext>
            </a:extLst>
          </p:cNvPr>
          <p:cNvSpPr txBox="1"/>
          <p:nvPr/>
        </p:nvSpPr>
        <p:spPr>
          <a:xfrm>
            <a:off x="454308" y="6725986"/>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Favourite</a:t>
            </a:r>
            <a:r>
              <a:rPr lang="en-US" sz="2400" b="1" kern="100" dirty="0">
                <a:effectLst/>
                <a:latin typeface="Be Vietnam Pro" pitchFamily="2" charset="-93"/>
                <a:ea typeface="DengXian" panose="02010600030101010101" pitchFamily="2" charset="-122"/>
                <a:cs typeface="Times New Roman" panose="02020603050405020304" pitchFamily="18" charset="0"/>
              </a:rPr>
              <a:t> list</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02D219F9-7BE1-460E-3589-9920A1624633}"/>
              </a:ext>
            </a:extLst>
          </p:cNvPr>
          <p:cNvCxnSpPr>
            <a:cxnSpLocks/>
          </p:cNvCxnSpPr>
          <p:nvPr/>
        </p:nvCxnSpPr>
        <p:spPr>
          <a:xfrm>
            <a:off x="560030" y="721426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0623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9C0781-E68C-7996-F5F1-3A70251C0B5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3AC5B516-1D92-D556-F9B6-55A02407A038}"/>
              </a:ext>
            </a:extLst>
          </p:cNvPr>
          <p:cNvSpPr txBox="1"/>
          <p:nvPr/>
        </p:nvSpPr>
        <p:spPr>
          <a:xfrm>
            <a:off x="348584" y="1678152"/>
            <a:ext cx="6113173" cy="1528624"/>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the available languages.</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language_id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language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language_name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Name of the language (e.g., 'English', 'Spanish').</a:t>
            </a:r>
          </a:p>
        </p:txBody>
      </p:sp>
      <p:sp>
        <p:nvSpPr>
          <p:cNvPr id="21" name="TextBox 20">
            <a:extLst>
              <a:ext uri="{FF2B5EF4-FFF2-40B4-BE49-F238E27FC236}">
                <a16:creationId xmlns:a16="http://schemas.microsoft.com/office/drawing/2014/main" id="{25E1A4F2-F7AD-ABD3-3957-A8340059A1AE}"/>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Language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2EA35BF7-4242-95FD-9EFC-E06A320109BD}"/>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9709E606-7FD4-200A-5727-BF4C79C9CC3A}"/>
              </a:ext>
            </a:extLst>
          </p:cNvPr>
          <p:cNvSpPr txBox="1"/>
          <p:nvPr/>
        </p:nvSpPr>
        <p:spPr>
          <a:xfrm>
            <a:off x="454307" y="4362736"/>
            <a:ext cx="6113173" cy="1874552"/>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Tracks languages in which content is available.</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content_id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content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Content.content_id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language_id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language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Language.language_id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2" name="TextBox 11">
            <a:extLst>
              <a:ext uri="{FF2B5EF4-FFF2-40B4-BE49-F238E27FC236}">
                <a16:creationId xmlns:a16="http://schemas.microsoft.com/office/drawing/2014/main" id="{86AF26A7-BA74-38EE-458C-152AE5C2B1ED}"/>
              </a:ext>
            </a:extLst>
          </p:cNvPr>
          <p:cNvSpPr txBox="1"/>
          <p:nvPr/>
        </p:nvSpPr>
        <p:spPr>
          <a:xfrm>
            <a:off x="454308" y="3695474"/>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Language_available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E1D79F43-C200-FC6A-7DCA-26909AA62F36}"/>
              </a:ext>
            </a:extLst>
          </p:cNvPr>
          <p:cNvCxnSpPr>
            <a:cxnSpLocks/>
          </p:cNvCxnSpPr>
          <p:nvPr/>
        </p:nvCxnSpPr>
        <p:spPr>
          <a:xfrm>
            <a:off x="560030" y="4183749"/>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8DD88AE7-F6AC-FFF3-044B-B38532881C7E}"/>
              </a:ext>
            </a:extLst>
          </p:cNvPr>
          <p:cNvSpPr txBox="1"/>
          <p:nvPr/>
        </p:nvSpPr>
        <p:spPr>
          <a:xfrm>
            <a:off x="454307" y="7393248"/>
            <a:ext cx="6113173" cy="1874552"/>
          </a:xfrm>
          <a:prstGeom prst="rect">
            <a:avLst/>
          </a:prstGeom>
          <a:noFill/>
        </p:spPr>
        <p:txBody>
          <a:bodyPr wrap="square">
            <a:spAutoFit/>
          </a:bodyPr>
          <a:lstStyle/>
          <a:p>
            <a:pPr>
              <a:lnSpc>
                <a:spcPct val="115000"/>
              </a:lnSpc>
              <a:spcAft>
                <a:spcPts val="800"/>
              </a:spcAft>
            </a:pP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Maps countries to their officially supported languages.</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country_id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country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Country.country_id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a:p>
            <a:pPr lvl="0">
              <a:lnSpc>
                <a:spcPct val="115000"/>
              </a:lnSpc>
              <a:spcAft>
                <a:spcPts val="800"/>
              </a:spcAft>
              <a:buSzPts val="1000"/>
              <a:tabLst>
                <a:tab pos="457200" algn="l"/>
              </a:tabLst>
            </a:pPr>
            <a:r>
              <a:rPr lang="en-US" sz="1800" b="1" kern="100" dirty="0" err="1">
                <a:effectLst/>
                <a:latin typeface="Aptos" panose="020B0004020202020204" pitchFamily="34" charset="0"/>
                <a:ea typeface="DengXian" panose="02010600030101010101" pitchFamily="2" charset="-122"/>
                <a:cs typeface="Times New Roman" panose="02020603050405020304" pitchFamily="18" charset="0"/>
              </a:rPr>
              <a:t>language_id</a:t>
            </a:r>
            <a:r>
              <a:rPr lang="en-US" sz="1800" b="1" kern="100" dirty="0">
                <a:effectLst/>
                <a:latin typeface="Aptos" panose="020B0004020202020204" pitchFamily="34" charset="0"/>
                <a:ea typeface="DengXian" panose="02010600030101010101" pitchFamily="2" charset="-122"/>
                <a:cs typeface="Times New Roman" panose="02020603050405020304" pitchFamily="18" charset="0"/>
              </a:rPr>
              <a:t>: </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Identifier of the language (Foreign Key referencing </a:t>
            </a:r>
            <a:r>
              <a:rPr lang="en-US" sz="1800" kern="100" dirty="0" err="1">
                <a:effectLst/>
                <a:latin typeface="Aptos" panose="020B0004020202020204" pitchFamily="34" charset="0"/>
                <a:ea typeface="DengXian" panose="02010600030101010101" pitchFamily="2" charset="-122"/>
                <a:cs typeface="Times New Roman" panose="02020603050405020304" pitchFamily="18" charset="0"/>
              </a:rPr>
              <a:t>Language.language_id</a:t>
            </a:r>
            <a:r>
              <a:rPr lang="en-US" sz="1800" kern="100" dirty="0">
                <a:effectLst/>
                <a:latin typeface="Aptos" panose="020B0004020202020204" pitchFamily="34" charset="0"/>
                <a:ea typeface="DengXian" panose="02010600030101010101" pitchFamily="2" charset="-122"/>
                <a:cs typeface="Times New Roman" panose="02020603050405020304" pitchFamily="18" charset="0"/>
              </a:rPr>
              <a:t>).</a:t>
            </a:r>
          </a:p>
        </p:txBody>
      </p:sp>
      <p:sp>
        <p:nvSpPr>
          <p:cNvPr id="15" name="TextBox 14">
            <a:extLst>
              <a:ext uri="{FF2B5EF4-FFF2-40B4-BE49-F238E27FC236}">
                <a16:creationId xmlns:a16="http://schemas.microsoft.com/office/drawing/2014/main" id="{4BC79834-EE5B-FEAA-FF9C-143501DCB730}"/>
              </a:ext>
            </a:extLst>
          </p:cNvPr>
          <p:cNvSpPr txBox="1"/>
          <p:nvPr/>
        </p:nvSpPr>
        <p:spPr>
          <a:xfrm>
            <a:off x="454308" y="6725986"/>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Country_language</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8E411E65-17EA-A92A-2832-FEBBC8988C08}"/>
              </a:ext>
            </a:extLst>
          </p:cNvPr>
          <p:cNvCxnSpPr>
            <a:cxnSpLocks/>
          </p:cNvCxnSpPr>
          <p:nvPr/>
        </p:nvCxnSpPr>
        <p:spPr>
          <a:xfrm>
            <a:off x="560030" y="7214261"/>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724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97BBA4-EA5A-0E8A-9186-02EF738921C3}"/>
            </a:ext>
          </a:extLst>
        </p:cNvPr>
        <p:cNvGrpSpPr/>
        <p:nvPr/>
      </p:nvGrpSpPr>
      <p:grpSpPr>
        <a:xfrm>
          <a:off x="0" y="0"/>
          <a:ext cx="0" cy="0"/>
          <a:chOff x="0" y="0"/>
          <a:chExt cx="0" cy="0"/>
        </a:xfrm>
      </p:grpSpPr>
      <p:sp>
        <p:nvSpPr>
          <p:cNvPr id="20" name="TextBox 19">
            <a:extLst>
              <a:ext uri="{FF2B5EF4-FFF2-40B4-BE49-F238E27FC236}">
                <a16:creationId xmlns:a16="http://schemas.microsoft.com/office/drawing/2014/main" id="{188F56B2-5A28-B767-F19B-23143BF5177E}"/>
              </a:ext>
            </a:extLst>
          </p:cNvPr>
          <p:cNvSpPr txBox="1"/>
          <p:nvPr/>
        </p:nvSpPr>
        <p:spPr>
          <a:xfrm>
            <a:off x="348584" y="1678152"/>
            <a:ext cx="6113173" cy="3662541"/>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Tracks users' viewing activities on the platform.</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user_id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user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Users.user_id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content_id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Identifier of the content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Episode.content_id</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episode_no</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Episode number (Foreign Key referencing </a:t>
            </a:r>
            <a:r>
              <a:rPr lang="en-US" sz="1600" kern="100" dirty="0" err="1">
                <a:effectLst/>
                <a:latin typeface="Be Vietnam Pro" pitchFamily="2" charset="-93"/>
                <a:ea typeface="DengXian" panose="02010600030101010101" pitchFamily="2" charset="-122"/>
                <a:cs typeface="Times New Roman" panose="02020603050405020304" pitchFamily="18" charset="0"/>
              </a:rPr>
              <a:t>Episode.episode_no</a:t>
            </a:r>
            <a:r>
              <a:rPr lang="en-US" sz="1600" kern="100" dirty="0">
                <a:effectLst/>
                <a:latin typeface="Be Vietnam Pro" pitchFamily="2" charset="-93"/>
                <a:ea typeface="DengXian" panose="02010600030101010101" pitchFamily="2" charset="-122"/>
                <a:cs typeface="Times New Roman" panose="02020603050405020304" pitchFamily="18" charset="0"/>
              </a:rPr>
              <a:t>).</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view_time</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Timestamp of when the viewing occurred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check_point</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The timestamp in the video where the user paused or stopped.</a:t>
            </a:r>
          </a:p>
          <a:p>
            <a:pPr lvl="0">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PK(</a:t>
            </a:r>
            <a:r>
              <a:rPr lang="en-US" sz="1600" b="1" kern="100" dirty="0" err="1">
                <a:latin typeface="Be Vietnam Pro" pitchFamily="2" charset="-93"/>
                <a:ea typeface="DengXian" panose="02010600030101010101" pitchFamily="2" charset="-122"/>
                <a:cs typeface="Times New Roman" panose="02020603050405020304" pitchFamily="18" charset="0"/>
              </a:rPr>
              <a:t>user_id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content_id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episode_id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b="1" kern="100" dirty="0" err="1">
                <a:latin typeface="Be Vietnam Pro" pitchFamily="2" charset="-93"/>
                <a:ea typeface="DengXian" panose="02010600030101010101" pitchFamily="2" charset="-122"/>
                <a:cs typeface="Times New Roman" panose="02020603050405020304" pitchFamily="18" charset="0"/>
              </a:rPr>
              <a:t>view_time</a:t>
            </a:r>
            <a:r>
              <a:rPr lang="en-US" sz="1600" b="1" kern="100" dirty="0">
                <a:latin typeface="Be Vietnam Pro" pitchFamily="2" charset="-93"/>
                <a:ea typeface="DengXian" panose="02010600030101010101" pitchFamily="2" charset="-122"/>
                <a:cs typeface="Times New Roman" panose="02020603050405020304" pitchFamily="18" charset="0"/>
              </a:rPr>
              <a:t>)</a:t>
            </a:r>
            <a:endParaRPr lang="en-US" sz="1600" b="1" kern="100" dirty="0">
              <a:effectLst/>
              <a:latin typeface="Be Vietnam Pro" pitchFamily="2" charset="-93"/>
              <a:ea typeface="DengXian" panose="02010600030101010101" pitchFamily="2" charset="-122"/>
              <a:cs typeface="Times New Roman" panose="02020603050405020304" pitchFamily="18" charset="0"/>
            </a:endParaRPr>
          </a:p>
        </p:txBody>
      </p:sp>
      <p:sp>
        <p:nvSpPr>
          <p:cNvPr id="21" name="TextBox 20">
            <a:extLst>
              <a:ext uri="{FF2B5EF4-FFF2-40B4-BE49-F238E27FC236}">
                <a16:creationId xmlns:a16="http://schemas.microsoft.com/office/drawing/2014/main" id="{0A25522C-0DAC-4093-72A4-BE9D01D8BA2D}"/>
              </a:ext>
            </a:extLst>
          </p:cNvPr>
          <p:cNvSpPr txBox="1"/>
          <p:nvPr/>
        </p:nvSpPr>
        <p:spPr>
          <a:xfrm>
            <a:off x="348585" y="1010890"/>
            <a:ext cx="3431892" cy="488275"/>
          </a:xfrm>
          <a:prstGeom prst="rect">
            <a:avLst/>
          </a:prstGeom>
          <a:noFill/>
        </p:spPr>
        <p:txBody>
          <a:bodyPr wrap="square">
            <a:spAutoFit/>
          </a:bodyPr>
          <a:lstStyle/>
          <a:p>
            <a:pPr>
              <a:lnSpc>
                <a:spcPct val="115000"/>
              </a:lnSpc>
              <a:spcAft>
                <a:spcPts val="800"/>
              </a:spcAft>
            </a:pPr>
            <a:r>
              <a:rPr lang="en-US" sz="2400" b="1" kern="100" dirty="0" err="1">
                <a:effectLst/>
                <a:latin typeface="Be Vietnam Pro" pitchFamily="2" charset="-93"/>
                <a:ea typeface="DengXian" panose="02010600030101010101" pitchFamily="2" charset="-122"/>
                <a:cs typeface="Times New Roman" panose="02020603050405020304" pitchFamily="18" charset="0"/>
              </a:rPr>
              <a:t>View_history</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DA412720-3364-3571-8D83-E56F6C50F3E1}"/>
              </a:ext>
            </a:extLst>
          </p:cNvPr>
          <p:cNvCxnSpPr>
            <a:cxnSpLocks/>
          </p:cNvCxnSpPr>
          <p:nvPr/>
        </p:nvCxnSpPr>
        <p:spPr>
          <a:xfrm>
            <a:off x="454307" y="149916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452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597CFC-C354-AB4F-CD9F-92A8BA4BD5F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BF3BBFD-03BA-A0F1-9F2D-DB754F014E50}"/>
              </a:ext>
            </a:extLst>
          </p:cNvPr>
          <p:cNvSpPr txBox="1"/>
          <p:nvPr/>
        </p:nvSpPr>
        <p:spPr>
          <a:xfrm>
            <a:off x="348584" y="363086"/>
            <a:ext cx="3380809" cy="707886"/>
          </a:xfrm>
          <a:prstGeom prst="rect">
            <a:avLst/>
          </a:prstGeom>
          <a:noFill/>
        </p:spPr>
        <p:txBody>
          <a:bodyPr wrap="square" rtlCol="0">
            <a:spAutoFit/>
          </a:bodyPr>
          <a:lstStyle/>
          <a:p>
            <a:r>
              <a:rPr lang="en-US" sz="4000" dirty="0">
                <a:latin typeface="#9Slide03 BoosterNextFYBlack" panose="02000A03000000020004" pitchFamily="2" charset="-93"/>
              </a:rPr>
              <a:t>05. TRIGGER</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4206749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0380B2-70E0-ACED-190A-2510D910D6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561C3FC-1D4F-B62D-4D0E-55B3DD96C26B}"/>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06. VIEWS</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749123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18B022-D70E-EFA1-FCA9-214197936E9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65B2BB-448E-CA4E-57B9-5718F302957B}"/>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07. FUNCTION</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25785579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FDC2A2A-2AC2-622F-0476-653FCF34AF0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FD0E83-262C-267F-804F-1EDBED5BC175}"/>
              </a:ext>
            </a:extLst>
          </p:cNvPr>
          <p:cNvSpPr txBox="1"/>
          <p:nvPr/>
        </p:nvSpPr>
        <p:spPr>
          <a:xfrm>
            <a:off x="348584" y="363086"/>
            <a:ext cx="4444642" cy="707886"/>
          </a:xfrm>
          <a:prstGeom prst="rect">
            <a:avLst/>
          </a:prstGeom>
          <a:noFill/>
        </p:spPr>
        <p:txBody>
          <a:bodyPr wrap="square" rtlCol="0">
            <a:spAutoFit/>
          </a:bodyPr>
          <a:lstStyle/>
          <a:p>
            <a:r>
              <a:rPr lang="en-US" sz="4000" dirty="0">
                <a:latin typeface="#9Slide03 BoosterNextFYBlack" panose="02000A03000000020004" pitchFamily="2" charset="-93"/>
              </a:rPr>
              <a:t>08. INDEX</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278534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1B8291-70FE-2EF0-2953-5FE79A6F130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1BEFACA-1FE1-FE28-30F9-656363BDD192}"/>
              </a:ext>
            </a:extLst>
          </p:cNvPr>
          <p:cNvSpPr txBox="1"/>
          <p:nvPr/>
        </p:nvSpPr>
        <p:spPr>
          <a:xfrm>
            <a:off x="420071" y="371069"/>
            <a:ext cx="3981548" cy="1200329"/>
          </a:xfrm>
          <a:prstGeom prst="rect">
            <a:avLst/>
          </a:prstGeom>
          <a:noFill/>
        </p:spPr>
        <p:txBody>
          <a:bodyPr wrap="square" rtlCol="0">
            <a:spAutoFit/>
          </a:bodyPr>
          <a:lstStyle/>
          <a:p>
            <a:r>
              <a:rPr lang="en-US" sz="3600" dirty="0">
                <a:latin typeface="#9Slide03 BoosterNextFYBlack" panose="02000A03000000020004" pitchFamily="2" charset="-93"/>
              </a:rPr>
              <a:t>PROJECT DISTRIBUTION</a:t>
            </a:r>
          </a:p>
        </p:txBody>
      </p:sp>
      <p:sp>
        <p:nvSpPr>
          <p:cNvPr id="9" name="TextBox 8">
            <a:extLst>
              <a:ext uri="{FF2B5EF4-FFF2-40B4-BE49-F238E27FC236}">
                <a16:creationId xmlns:a16="http://schemas.microsoft.com/office/drawing/2014/main" id="{73B20D59-579E-A2DE-7BFA-97D6BAC77DE3}"/>
              </a:ext>
            </a:extLst>
          </p:cNvPr>
          <p:cNvSpPr txBox="1"/>
          <p:nvPr/>
        </p:nvSpPr>
        <p:spPr>
          <a:xfrm>
            <a:off x="174074" y="3225086"/>
            <a:ext cx="2315712" cy="461665"/>
          </a:xfrm>
          <a:prstGeom prst="rect">
            <a:avLst/>
          </a:prstGeom>
          <a:noFill/>
        </p:spPr>
        <p:txBody>
          <a:bodyPr wrap="square" rtlCol="0">
            <a:spAutoFit/>
          </a:bodyPr>
          <a:lstStyle/>
          <a:p>
            <a:r>
              <a:rPr lang="en-US" sz="2400" dirty="0">
                <a:latin typeface="#9Slide03 BoosterNextFYBlack" panose="02000A03000000020004" pitchFamily="2" charset="-93"/>
              </a:rPr>
              <a:t>GROUP 8</a:t>
            </a:r>
          </a:p>
        </p:txBody>
      </p:sp>
      <p:graphicFrame>
        <p:nvGraphicFramePr>
          <p:cNvPr id="10" name="Table 9">
            <a:extLst>
              <a:ext uri="{FF2B5EF4-FFF2-40B4-BE49-F238E27FC236}">
                <a16:creationId xmlns:a16="http://schemas.microsoft.com/office/drawing/2014/main" id="{062CC6D4-EA7B-3655-4E26-60C46E9BD29F}"/>
              </a:ext>
            </a:extLst>
          </p:cNvPr>
          <p:cNvGraphicFramePr>
            <a:graphicFrameLocks noGrp="1"/>
          </p:cNvGraphicFramePr>
          <p:nvPr>
            <p:extLst>
              <p:ext uri="{D42A27DB-BD31-4B8C-83A1-F6EECF244321}">
                <p14:modId xmlns:p14="http://schemas.microsoft.com/office/powerpoint/2010/main" val="850155721"/>
              </p:ext>
            </p:extLst>
          </p:nvPr>
        </p:nvGraphicFramePr>
        <p:xfrm>
          <a:off x="420071" y="3964999"/>
          <a:ext cx="6017858" cy="2635554"/>
        </p:xfrm>
        <a:graphic>
          <a:graphicData uri="http://schemas.openxmlformats.org/drawingml/2006/table">
            <a:tbl>
              <a:tblPr firstRow="1" bandRow="1">
                <a:tableStyleId>{5940675A-B579-460E-94D1-54222C63F5DA}</a:tableStyleId>
              </a:tblPr>
              <a:tblGrid>
                <a:gridCol w="721175">
                  <a:extLst>
                    <a:ext uri="{9D8B030D-6E8A-4147-A177-3AD203B41FA5}">
                      <a16:colId xmlns:a16="http://schemas.microsoft.com/office/drawing/2014/main" val="2022482116"/>
                    </a:ext>
                  </a:extLst>
                </a:gridCol>
                <a:gridCol w="2400607">
                  <a:extLst>
                    <a:ext uri="{9D8B030D-6E8A-4147-A177-3AD203B41FA5}">
                      <a16:colId xmlns:a16="http://schemas.microsoft.com/office/drawing/2014/main" val="3589522982"/>
                    </a:ext>
                  </a:extLst>
                </a:gridCol>
                <a:gridCol w="2896076">
                  <a:extLst>
                    <a:ext uri="{9D8B030D-6E8A-4147-A177-3AD203B41FA5}">
                      <a16:colId xmlns:a16="http://schemas.microsoft.com/office/drawing/2014/main" val="3718375607"/>
                    </a:ext>
                  </a:extLst>
                </a:gridCol>
              </a:tblGrid>
              <a:tr h="720000">
                <a:tc>
                  <a:txBody>
                    <a:bodyPr/>
                    <a:lstStyle/>
                    <a:p>
                      <a:endParaRPr lang="en-US" sz="2000" dirty="0">
                        <a:latin typeface="Be Vietnam Pro" pitchFamily="2" charset="-93"/>
                      </a:endParaRPr>
                    </a:p>
                  </a:txBody>
                  <a:tcPr marL="120358" marR="120358" marT="60179" marB="60179" anchor="ctr"/>
                </a:tc>
                <a:tc>
                  <a:txBody>
                    <a:bodyPr/>
                    <a:lstStyle/>
                    <a:p>
                      <a:r>
                        <a:rPr lang="en-US" sz="2000" dirty="0">
                          <a:latin typeface="Be Vietnam Pro" pitchFamily="2" charset="-93"/>
                        </a:rPr>
                        <a:t>Name</a:t>
                      </a:r>
                    </a:p>
                  </a:txBody>
                  <a:tcPr marL="120358" marR="120358" marT="60179" marB="60179" anchor="ctr"/>
                </a:tc>
                <a:tc>
                  <a:txBody>
                    <a:bodyPr/>
                    <a:lstStyle/>
                    <a:p>
                      <a:r>
                        <a:rPr lang="en-US" sz="2000" dirty="0">
                          <a:latin typeface="Be Vietnam Pro" pitchFamily="2" charset="-93"/>
                        </a:rPr>
                        <a:t>Task</a:t>
                      </a:r>
                    </a:p>
                  </a:txBody>
                  <a:tcPr marL="120358" marR="120358" marT="60179" marB="60179" anchor="ctr"/>
                </a:tc>
                <a:extLst>
                  <a:ext uri="{0D108BD9-81ED-4DB2-BD59-A6C34878D82A}">
                    <a16:rowId xmlns:a16="http://schemas.microsoft.com/office/drawing/2014/main" val="1957468429"/>
                  </a:ext>
                </a:extLst>
              </a:tr>
              <a:tr h="612000">
                <a:tc>
                  <a:txBody>
                    <a:bodyPr/>
                    <a:lstStyle/>
                    <a:p>
                      <a:pPr algn="ctr"/>
                      <a:r>
                        <a:rPr lang="en-US" sz="1700" dirty="0">
                          <a:latin typeface="Be Vietnam Pro" pitchFamily="2" charset="-93"/>
                        </a:rPr>
                        <a:t>1</a:t>
                      </a:r>
                    </a:p>
                  </a:txBody>
                  <a:tcPr marL="120358" marR="120358" marT="60179" marB="60179" anchor="ctr"/>
                </a:tc>
                <a:tc>
                  <a:txBody>
                    <a:bodyPr/>
                    <a:lstStyle/>
                    <a:p>
                      <a:r>
                        <a:rPr lang="en-US" sz="1700" dirty="0">
                          <a:latin typeface="Be Vietnam Pro" pitchFamily="2" charset="-93"/>
                        </a:rPr>
                        <a:t>Pham Quang Anh</a:t>
                      </a:r>
                    </a:p>
                    <a:p>
                      <a:r>
                        <a:rPr lang="en-US" sz="1700" dirty="0">
                          <a:latin typeface="Be Vietnam Pro" pitchFamily="2" charset="-93"/>
                        </a:rPr>
                        <a:t>20220071</a:t>
                      </a:r>
                    </a:p>
                  </a:txBody>
                  <a:tcPr marL="120358" marR="120358" marT="60179" marB="60179" anchor="ctr"/>
                </a:tc>
                <a:tc>
                  <a:txBody>
                    <a:bodyPr/>
                    <a:lstStyle/>
                    <a:p>
                      <a:endParaRPr lang="en-US" sz="1700" dirty="0">
                        <a:latin typeface="Be Vietnam Pro" pitchFamily="2" charset="-93"/>
                      </a:endParaRPr>
                    </a:p>
                  </a:txBody>
                  <a:tcPr marL="120358" marR="120358" marT="60179" marB="60179" anchor="ctr"/>
                </a:tc>
                <a:extLst>
                  <a:ext uri="{0D108BD9-81ED-4DB2-BD59-A6C34878D82A}">
                    <a16:rowId xmlns:a16="http://schemas.microsoft.com/office/drawing/2014/main" val="1661683056"/>
                  </a:ext>
                </a:extLst>
              </a:tr>
              <a:tr h="612000">
                <a:tc>
                  <a:txBody>
                    <a:bodyPr/>
                    <a:lstStyle/>
                    <a:p>
                      <a:pPr algn="ctr"/>
                      <a:r>
                        <a:rPr lang="en-US" sz="1700" dirty="0">
                          <a:latin typeface="Be Vietnam Pro" pitchFamily="2" charset="-93"/>
                        </a:rPr>
                        <a:t>2</a:t>
                      </a:r>
                    </a:p>
                  </a:txBody>
                  <a:tcPr marL="120358" marR="120358" marT="60179" marB="60179" anchor="ctr"/>
                </a:tc>
                <a:tc>
                  <a:txBody>
                    <a:bodyPr/>
                    <a:lstStyle/>
                    <a:p>
                      <a:r>
                        <a:rPr lang="en-US" sz="1700" dirty="0">
                          <a:latin typeface="Be Vietnam Pro" pitchFamily="2" charset="-93"/>
                        </a:rPr>
                        <a:t>Ngo Minh Trung</a:t>
                      </a:r>
                    </a:p>
                    <a:p>
                      <a:r>
                        <a:rPr lang="en-US" sz="1700" dirty="0">
                          <a:latin typeface="Be Vietnam Pro" pitchFamily="2" charset="-93"/>
                        </a:rPr>
                        <a:t>20226004</a:t>
                      </a:r>
                    </a:p>
                  </a:txBody>
                  <a:tcPr marL="120358" marR="120358" marT="60179" marB="60179" anchor="ctr"/>
                </a:tc>
                <a:tc>
                  <a:txBody>
                    <a:bodyPr/>
                    <a:lstStyle/>
                    <a:p>
                      <a:endParaRPr lang="en-US" sz="1700">
                        <a:latin typeface="Be Vietnam Pro" pitchFamily="2" charset="-93"/>
                      </a:endParaRPr>
                    </a:p>
                  </a:txBody>
                  <a:tcPr marL="120358" marR="120358" marT="60179" marB="60179" anchor="ctr"/>
                </a:tc>
                <a:extLst>
                  <a:ext uri="{0D108BD9-81ED-4DB2-BD59-A6C34878D82A}">
                    <a16:rowId xmlns:a16="http://schemas.microsoft.com/office/drawing/2014/main" val="1548189397"/>
                  </a:ext>
                </a:extLst>
              </a:tr>
              <a:tr h="612000">
                <a:tc>
                  <a:txBody>
                    <a:bodyPr/>
                    <a:lstStyle/>
                    <a:p>
                      <a:pPr algn="ctr"/>
                      <a:r>
                        <a:rPr lang="en-US" sz="1700" dirty="0">
                          <a:latin typeface="Be Vietnam Pro" pitchFamily="2" charset="-93"/>
                        </a:rPr>
                        <a:t>3</a:t>
                      </a:r>
                    </a:p>
                  </a:txBody>
                  <a:tcPr marL="120358" marR="120358" marT="60179" marB="60179" anchor="ctr"/>
                </a:tc>
                <a:tc>
                  <a:txBody>
                    <a:bodyPr/>
                    <a:lstStyle/>
                    <a:p>
                      <a:r>
                        <a:rPr lang="en-US" sz="1700" dirty="0">
                          <a:latin typeface="Be Vietnam Pro" pitchFamily="2" charset="-93"/>
                        </a:rPr>
                        <a:t>Nguyen Long Vu</a:t>
                      </a:r>
                    </a:p>
                    <a:p>
                      <a:r>
                        <a:rPr lang="en-US" sz="1700" dirty="0">
                          <a:latin typeface="Be Vietnam Pro" pitchFamily="2" charset="-93"/>
                        </a:rPr>
                        <a:t>20226006</a:t>
                      </a:r>
                    </a:p>
                  </a:txBody>
                  <a:tcPr marL="120358" marR="120358" marT="60179" marB="60179" anchor="ctr"/>
                </a:tc>
                <a:tc>
                  <a:txBody>
                    <a:bodyPr/>
                    <a:lstStyle/>
                    <a:p>
                      <a:endParaRPr lang="en-US" sz="1700" dirty="0">
                        <a:latin typeface="Be Vietnam Pro" pitchFamily="2" charset="-93"/>
                      </a:endParaRPr>
                    </a:p>
                  </a:txBody>
                  <a:tcPr marL="120358" marR="120358" marT="60179" marB="60179" anchor="ctr"/>
                </a:tc>
                <a:extLst>
                  <a:ext uri="{0D108BD9-81ED-4DB2-BD59-A6C34878D82A}">
                    <a16:rowId xmlns:a16="http://schemas.microsoft.com/office/drawing/2014/main" val="1021045340"/>
                  </a:ext>
                </a:extLst>
              </a:tr>
            </a:tbl>
          </a:graphicData>
        </a:graphic>
      </p:graphicFrame>
    </p:spTree>
    <p:extLst>
      <p:ext uri="{BB962C8B-B14F-4D97-AF65-F5344CB8AC3E}">
        <p14:creationId xmlns:p14="http://schemas.microsoft.com/office/powerpoint/2010/main" val="3813790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E1E17F-8EA8-F3B1-72D7-1B11BE57DA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8752C9-40A4-7FA9-751F-BC515182EDE1}"/>
              </a:ext>
            </a:extLst>
          </p:cNvPr>
          <p:cNvSpPr txBox="1"/>
          <p:nvPr/>
        </p:nvSpPr>
        <p:spPr>
          <a:xfrm>
            <a:off x="413143" y="475857"/>
            <a:ext cx="3981548" cy="1754326"/>
          </a:xfrm>
          <a:prstGeom prst="rect">
            <a:avLst/>
          </a:prstGeom>
          <a:noFill/>
        </p:spPr>
        <p:txBody>
          <a:bodyPr wrap="square" rtlCol="0">
            <a:spAutoFit/>
          </a:bodyPr>
          <a:lstStyle/>
          <a:p>
            <a:r>
              <a:rPr lang="en-US" sz="5400" dirty="0">
                <a:latin typeface="#9Slide03 BoosterNextFYBlack" panose="02000A03000000020004" pitchFamily="2" charset="-93"/>
              </a:rPr>
              <a:t>TABLE OF CONTENT</a:t>
            </a:r>
          </a:p>
        </p:txBody>
      </p:sp>
      <p:sp>
        <p:nvSpPr>
          <p:cNvPr id="5" name="TextBox 4">
            <a:extLst>
              <a:ext uri="{FF2B5EF4-FFF2-40B4-BE49-F238E27FC236}">
                <a16:creationId xmlns:a16="http://schemas.microsoft.com/office/drawing/2014/main" id="{F95D3A0B-BB70-D986-AC85-59676988367B}"/>
              </a:ext>
            </a:extLst>
          </p:cNvPr>
          <p:cNvSpPr txBox="1"/>
          <p:nvPr/>
        </p:nvSpPr>
        <p:spPr>
          <a:xfrm>
            <a:off x="413143" y="265068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01</a:t>
            </a:r>
          </a:p>
        </p:txBody>
      </p:sp>
      <p:sp>
        <p:nvSpPr>
          <p:cNvPr id="6" name="TextBox 5">
            <a:extLst>
              <a:ext uri="{FF2B5EF4-FFF2-40B4-BE49-F238E27FC236}">
                <a16:creationId xmlns:a16="http://schemas.microsoft.com/office/drawing/2014/main" id="{98C0C32A-B9F2-D53C-1022-62AA6F039A88}"/>
              </a:ext>
            </a:extLst>
          </p:cNvPr>
          <p:cNvSpPr txBox="1"/>
          <p:nvPr/>
        </p:nvSpPr>
        <p:spPr>
          <a:xfrm>
            <a:off x="413143" y="3420123"/>
            <a:ext cx="2773680" cy="769441"/>
          </a:xfrm>
          <a:prstGeom prst="rect">
            <a:avLst/>
          </a:prstGeom>
          <a:noFill/>
        </p:spPr>
        <p:txBody>
          <a:bodyPr wrap="square" rtlCol="0">
            <a:spAutoFit/>
          </a:bodyPr>
          <a:lstStyle/>
          <a:p>
            <a:r>
              <a:rPr lang="en-US" sz="2200" dirty="0">
                <a:latin typeface="Be Vietnam Pro" pitchFamily="2" charset="-93"/>
              </a:rPr>
              <a:t>PROJECT DESCRIPTION</a:t>
            </a:r>
          </a:p>
        </p:txBody>
      </p:sp>
      <p:sp>
        <p:nvSpPr>
          <p:cNvPr id="25" name="TextBox 24">
            <a:extLst>
              <a:ext uri="{FF2B5EF4-FFF2-40B4-BE49-F238E27FC236}">
                <a16:creationId xmlns:a16="http://schemas.microsoft.com/office/drawing/2014/main" id="{026923A1-3E5E-ED90-2F71-885AB1748A25}"/>
              </a:ext>
            </a:extLst>
          </p:cNvPr>
          <p:cNvSpPr txBox="1"/>
          <p:nvPr/>
        </p:nvSpPr>
        <p:spPr>
          <a:xfrm>
            <a:off x="413143" y="444900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02</a:t>
            </a:r>
          </a:p>
        </p:txBody>
      </p:sp>
      <p:sp>
        <p:nvSpPr>
          <p:cNvPr id="26" name="TextBox 25">
            <a:extLst>
              <a:ext uri="{FF2B5EF4-FFF2-40B4-BE49-F238E27FC236}">
                <a16:creationId xmlns:a16="http://schemas.microsoft.com/office/drawing/2014/main" id="{C58BCDAC-1154-A1C6-C3BC-0207D23D00F5}"/>
              </a:ext>
            </a:extLst>
          </p:cNvPr>
          <p:cNvSpPr txBox="1"/>
          <p:nvPr/>
        </p:nvSpPr>
        <p:spPr>
          <a:xfrm>
            <a:off x="413143" y="5218443"/>
            <a:ext cx="2773680" cy="430887"/>
          </a:xfrm>
          <a:prstGeom prst="rect">
            <a:avLst/>
          </a:prstGeom>
          <a:noFill/>
        </p:spPr>
        <p:txBody>
          <a:bodyPr wrap="square" rtlCol="0">
            <a:spAutoFit/>
          </a:bodyPr>
          <a:lstStyle/>
          <a:p>
            <a:r>
              <a:rPr lang="en-US" sz="2200" dirty="0">
                <a:latin typeface="Be Vietnam Pro" pitchFamily="2" charset="-93"/>
              </a:rPr>
              <a:t>REQUIREMENTS</a:t>
            </a:r>
          </a:p>
        </p:txBody>
      </p:sp>
      <p:sp>
        <p:nvSpPr>
          <p:cNvPr id="29" name="TextBox 28">
            <a:extLst>
              <a:ext uri="{FF2B5EF4-FFF2-40B4-BE49-F238E27FC236}">
                <a16:creationId xmlns:a16="http://schemas.microsoft.com/office/drawing/2014/main" id="{4841741E-3078-4D78-D360-EBCED62CB319}"/>
              </a:ext>
            </a:extLst>
          </p:cNvPr>
          <p:cNvSpPr txBox="1"/>
          <p:nvPr/>
        </p:nvSpPr>
        <p:spPr>
          <a:xfrm>
            <a:off x="413143" y="624732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03</a:t>
            </a:r>
          </a:p>
        </p:txBody>
      </p:sp>
      <p:sp>
        <p:nvSpPr>
          <p:cNvPr id="30" name="TextBox 29">
            <a:extLst>
              <a:ext uri="{FF2B5EF4-FFF2-40B4-BE49-F238E27FC236}">
                <a16:creationId xmlns:a16="http://schemas.microsoft.com/office/drawing/2014/main" id="{3259AD9F-64CF-9272-C01A-DEAC215D92B3}"/>
              </a:ext>
            </a:extLst>
          </p:cNvPr>
          <p:cNvSpPr txBox="1"/>
          <p:nvPr/>
        </p:nvSpPr>
        <p:spPr>
          <a:xfrm>
            <a:off x="413143" y="7016763"/>
            <a:ext cx="2070977" cy="769441"/>
          </a:xfrm>
          <a:prstGeom prst="rect">
            <a:avLst/>
          </a:prstGeom>
          <a:noFill/>
        </p:spPr>
        <p:txBody>
          <a:bodyPr wrap="square" rtlCol="0">
            <a:spAutoFit/>
          </a:bodyPr>
          <a:lstStyle/>
          <a:p>
            <a:r>
              <a:rPr lang="en-US" sz="2200" dirty="0">
                <a:latin typeface="Be Vietnam Pro" pitchFamily="2" charset="-93"/>
              </a:rPr>
              <a:t>DATABASE </a:t>
            </a:r>
          </a:p>
          <a:p>
            <a:r>
              <a:rPr lang="en-US" sz="2200" dirty="0">
                <a:latin typeface="Be Vietnam Pro" pitchFamily="2" charset="-93"/>
              </a:rPr>
              <a:t>DESIGN</a:t>
            </a:r>
          </a:p>
        </p:txBody>
      </p:sp>
      <p:sp>
        <p:nvSpPr>
          <p:cNvPr id="31" name="TextBox 30">
            <a:extLst>
              <a:ext uri="{FF2B5EF4-FFF2-40B4-BE49-F238E27FC236}">
                <a16:creationId xmlns:a16="http://schemas.microsoft.com/office/drawing/2014/main" id="{E29DF0A8-FB33-FF30-EE94-BB8E2F2334FF}"/>
              </a:ext>
            </a:extLst>
          </p:cNvPr>
          <p:cNvSpPr txBox="1"/>
          <p:nvPr/>
        </p:nvSpPr>
        <p:spPr>
          <a:xfrm>
            <a:off x="413143" y="8045642"/>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04</a:t>
            </a:r>
          </a:p>
        </p:txBody>
      </p:sp>
      <p:sp>
        <p:nvSpPr>
          <p:cNvPr id="32" name="TextBox 31">
            <a:extLst>
              <a:ext uri="{FF2B5EF4-FFF2-40B4-BE49-F238E27FC236}">
                <a16:creationId xmlns:a16="http://schemas.microsoft.com/office/drawing/2014/main" id="{02C35B74-1789-96CC-2482-9D20320179E9}"/>
              </a:ext>
            </a:extLst>
          </p:cNvPr>
          <p:cNvSpPr txBox="1"/>
          <p:nvPr/>
        </p:nvSpPr>
        <p:spPr>
          <a:xfrm>
            <a:off x="413143" y="8815083"/>
            <a:ext cx="2773680" cy="430887"/>
          </a:xfrm>
          <a:prstGeom prst="rect">
            <a:avLst/>
          </a:prstGeom>
          <a:noFill/>
        </p:spPr>
        <p:txBody>
          <a:bodyPr wrap="square" rtlCol="0">
            <a:spAutoFit/>
          </a:bodyPr>
          <a:lstStyle/>
          <a:p>
            <a:r>
              <a:rPr lang="en-US" sz="2200" dirty="0">
                <a:latin typeface="Be Vietnam Pro" pitchFamily="2" charset="-93"/>
              </a:rPr>
              <a:t>TABLES</a:t>
            </a:r>
          </a:p>
        </p:txBody>
      </p:sp>
      <p:sp>
        <p:nvSpPr>
          <p:cNvPr id="33" name="TextBox 32">
            <a:extLst>
              <a:ext uri="{FF2B5EF4-FFF2-40B4-BE49-F238E27FC236}">
                <a16:creationId xmlns:a16="http://schemas.microsoft.com/office/drawing/2014/main" id="{E1D8E955-21A0-18BE-3113-5DD950F4AE92}"/>
              </a:ext>
            </a:extLst>
          </p:cNvPr>
          <p:cNvSpPr txBox="1"/>
          <p:nvPr/>
        </p:nvSpPr>
        <p:spPr>
          <a:xfrm>
            <a:off x="3930259" y="265704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05</a:t>
            </a:r>
          </a:p>
        </p:txBody>
      </p:sp>
      <p:sp>
        <p:nvSpPr>
          <p:cNvPr id="34" name="TextBox 33">
            <a:extLst>
              <a:ext uri="{FF2B5EF4-FFF2-40B4-BE49-F238E27FC236}">
                <a16:creationId xmlns:a16="http://schemas.microsoft.com/office/drawing/2014/main" id="{B9B22E40-DE3B-698F-494D-468861D8E708}"/>
              </a:ext>
            </a:extLst>
          </p:cNvPr>
          <p:cNvSpPr txBox="1"/>
          <p:nvPr/>
        </p:nvSpPr>
        <p:spPr>
          <a:xfrm>
            <a:off x="3930259" y="3426486"/>
            <a:ext cx="2773680" cy="430887"/>
          </a:xfrm>
          <a:prstGeom prst="rect">
            <a:avLst/>
          </a:prstGeom>
          <a:noFill/>
        </p:spPr>
        <p:txBody>
          <a:bodyPr wrap="square" rtlCol="0">
            <a:spAutoFit/>
          </a:bodyPr>
          <a:lstStyle/>
          <a:p>
            <a:r>
              <a:rPr lang="en-US" sz="2200" dirty="0">
                <a:latin typeface="Be Vietnam Pro" pitchFamily="2" charset="-93"/>
              </a:rPr>
              <a:t>TRIGGERS</a:t>
            </a:r>
          </a:p>
        </p:txBody>
      </p:sp>
      <p:sp>
        <p:nvSpPr>
          <p:cNvPr id="35" name="TextBox 34">
            <a:extLst>
              <a:ext uri="{FF2B5EF4-FFF2-40B4-BE49-F238E27FC236}">
                <a16:creationId xmlns:a16="http://schemas.microsoft.com/office/drawing/2014/main" id="{17A1009A-7D28-F786-D216-4D3634293EDE}"/>
              </a:ext>
            </a:extLst>
          </p:cNvPr>
          <p:cNvSpPr txBox="1"/>
          <p:nvPr/>
        </p:nvSpPr>
        <p:spPr>
          <a:xfrm>
            <a:off x="3930259" y="445536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06</a:t>
            </a:r>
          </a:p>
        </p:txBody>
      </p:sp>
      <p:sp>
        <p:nvSpPr>
          <p:cNvPr id="36" name="TextBox 35">
            <a:extLst>
              <a:ext uri="{FF2B5EF4-FFF2-40B4-BE49-F238E27FC236}">
                <a16:creationId xmlns:a16="http://schemas.microsoft.com/office/drawing/2014/main" id="{C76D586E-C502-C68B-0DCE-79408F156E6B}"/>
              </a:ext>
            </a:extLst>
          </p:cNvPr>
          <p:cNvSpPr txBox="1"/>
          <p:nvPr/>
        </p:nvSpPr>
        <p:spPr>
          <a:xfrm>
            <a:off x="3930259" y="5224806"/>
            <a:ext cx="2773680" cy="430887"/>
          </a:xfrm>
          <a:prstGeom prst="rect">
            <a:avLst/>
          </a:prstGeom>
          <a:noFill/>
        </p:spPr>
        <p:txBody>
          <a:bodyPr wrap="square" rtlCol="0">
            <a:spAutoFit/>
          </a:bodyPr>
          <a:lstStyle/>
          <a:p>
            <a:r>
              <a:rPr lang="en-US" sz="2200" dirty="0">
                <a:latin typeface="Be Vietnam Pro" pitchFamily="2" charset="-93"/>
              </a:rPr>
              <a:t>VIEWS</a:t>
            </a:r>
          </a:p>
        </p:txBody>
      </p:sp>
      <p:sp>
        <p:nvSpPr>
          <p:cNvPr id="37" name="TextBox 36">
            <a:extLst>
              <a:ext uri="{FF2B5EF4-FFF2-40B4-BE49-F238E27FC236}">
                <a16:creationId xmlns:a16="http://schemas.microsoft.com/office/drawing/2014/main" id="{258D551C-BEB7-7ECF-E672-3230AEB1270A}"/>
              </a:ext>
            </a:extLst>
          </p:cNvPr>
          <p:cNvSpPr txBox="1"/>
          <p:nvPr/>
        </p:nvSpPr>
        <p:spPr>
          <a:xfrm>
            <a:off x="3930259" y="625368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07</a:t>
            </a:r>
          </a:p>
        </p:txBody>
      </p:sp>
      <p:sp>
        <p:nvSpPr>
          <p:cNvPr id="38" name="TextBox 37">
            <a:extLst>
              <a:ext uri="{FF2B5EF4-FFF2-40B4-BE49-F238E27FC236}">
                <a16:creationId xmlns:a16="http://schemas.microsoft.com/office/drawing/2014/main" id="{128873A0-2A60-A841-0879-FE2ED9149F81}"/>
              </a:ext>
            </a:extLst>
          </p:cNvPr>
          <p:cNvSpPr txBox="1"/>
          <p:nvPr/>
        </p:nvSpPr>
        <p:spPr>
          <a:xfrm>
            <a:off x="3930259" y="7023126"/>
            <a:ext cx="2773680" cy="430887"/>
          </a:xfrm>
          <a:prstGeom prst="rect">
            <a:avLst/>
          </a:prstGeom>
          <a:noFill/>
        </p:spPr>
        <p:txBody>
          <a:bodyPr wrap="square" rtlCol="0">
            <a:spAutoFit/>
          </a:bodyPr>
          <a:lstStyle/>
          <a:p>
            <a:r>
              <a:rPr lang="en-US" sz="2200" dirty="0">
                <a:latin typeface="Be Vietnam Pro" pitchFamily="2" charset="-93"/>
              </a:rPr>
              <a:t>FUNCTIONS</a:t>
            </a:r>
          </a:p>
        </p:txBody>
      </p:sp>
      <p:sp>
        <p:nvSpPr>
          <p:cNvPr id="39" name="TextBox 38">
            <a:extLst>
              <a:ext uri="{FF2B5EF4-FFF2-40B4-BE49-F238E27FC236}">
                <a16:creationId xmlns:a16="http://schemas.microsoft.com/office/drawing/2014/main" id="{7113BB56-2F2A-0702-F9AA-D66C5A8525FB}"/>
              </a:ext>
            </a:extLst>
          </p:cNvPr>
          <p:cNvSpPr txBox="1"/>
          <p:nvPr/>
        </p:nvSpPr>
        <p:spPr>
          <a:xfrm>
            <a:off x="3930259" y="8052005"/>
            <a:ext cx="1182930" cy="769441"/>
          </a:xfrm>
          <a:prstGeom prst="rect">
            <a:avLst/>
          </a:prstGeom>
          <a:noFill/>
        </p:spPr>
        <p:txBody>
          <a:bodyPr wrap="square" rtlCol="0">
            <a:spAutoFit/>
          </a:bodyPr>
          <a:lstStyle/>
          <a:p>
            <a:r>
              <a:rPr lang="en-US" sz="4400" dirty="0">
                <a:latin typeface="#9Slide03 BoosterNextFYBlack" panose="02000A03000000020004" pitchFamily="2" charset="-93"/>
              </a:rPr>
              <a:t>08</a:t>
            </a:r>
          </a:p>
        </p:txBody>
      </p:sp>
      <p:sp>
        <p:nvSpPr>
          <p:cNvPr id="40" name="TextBox 39">
            <a:extLst>
              <a:ext uri="{FF2B5EF4-FFF2-40B4-BE49-F238E27FC236}">
                <a16:creationId xmlns:a16="http://schemas.microsoft.com/office/drawing/2014/main" id="{8FD5A1C3-6A8D-2F82-2310-13BBAD0978A3}"/>
              </a:ext>
            </a:extLst>
          </p:cNvPr>
          <p:cNvSpPr txBox="1"/>
          <p:nvPr/>
        </p:nvSpPr>
        <p:spPr>
          <a:xfrm>
            <a:off x="3930259" y="8821446"/>
            <a:ext cx="2773680" cy="430887"/>
          </a:xfrm>
          <a:prstGeom prst="rect">
            <a:avLst/>
          </a:prstGeom>
          <a:noFill/>
        </p:spPr>
        <p:txBody>
          <a:bodyPr wrap="square" rtlCol="0">
            <a:spAutoFit/>
          </a:bodyPr>
          <a:lstStyle/>
          <a:p>
            <a:r>
              <a:rPr lang="en-US" sz="2200" dirty="0">
                <a:latin typeface="Be Vietnam Pro" pitchFamily="2" charset="-93"/>
              </a:rPr>
              <a:t>INDEX</a:t>
            </a:r>
          </a:p>
        </p:txBody>
      </p:sp>
    </p:spTree>
    <p:extLst>
      <p:ext uri="{BB962C8B-B14F-4D97-AF65-F5344CB8AC3E}">
        <p14:creationId xmlns:p14="http://schemas.microsoft.com/office/powerpoint/2010/main" val="313666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82E8B6-4FFF-93FA-BCBA-6855A146BC3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DD6526D-D9FC-E602-F8A1-987ECB888DAF}"/>
              </a:ext>
            </a:extLst>
          </p:cNvPr>
          <p:cNvSpPr txBox="1"/>
          <p:nvPr/>
        </p:nvSpPr>
        <p:spPr>
          <a:xfrm>
            <a:off x="1229287" y="782568"/>
            <a:ext cx="4399426" cy="1446550"/>
          </a:xfrm>
          <a:prstGeom prst="rect">
            <a:avLst/>
          </a:prstGeom>
          <a:noFill/>
        </p:spPr>
        <p:txBody>
          <a:bodyPr wrap="square" rtlCol="0">
            <a:spAutoFit/>
          </a:bodyPr>
          <a:lstStyle/>
          <a:p>
            <a:pPr algn="ctr"/>
            <a:r>
              <a:rPr lang="en-US" sz="4400" dirty="0">
                <a:latin typeface="#9Slide03 BoosterNextFYBlack" panose="02000A03000000020004" pitchFamily="2" charset="-93"/>
              </a:rPr>
              <a:t>PROJECT </a:t>
            </a:r>
            <a:br>
              <a:rPr lang="en-US" sz="4400" dirty="0">
                <a:latin typeface="#9Slide03 BoosterNextFYBlack" panose="02000A03000000020004" pitchFamily="2" charset="-93"/>
              </a:rPr>
            </a:br>
            <a:r>
              <a:rPr lang="en-US" sz="4400" dirty="0">
                <a:latin typeface="#9Slide03 BoosterNextFYBlack" panose="02000A03000000020004" pitchFamily="2" charset="-93"/>
              </a:rPr>
              <a:t>DESCRIPTION</a:t>
            </a:r>
          </a:p>
        </p:txBody>
      </p:sp>
      <p:sp>
        <p:nvSpPr>
          <p:cNvPr id="3" name="TextBox 2">
            <a:extLst>
              <a:ext uri="{FF2B5EF4-FFF2-40B4-BE49-F238E27FC236}">
                <a16:creationId xmlns:a16="http://schemas.microsoft.com/office/drawing/2014/main" id="{F52A93EF-E76D-FB03-BA4D-7107F11A603A}"/>
              </a:ext>
            </a:extLst>
          </p:cNvPr>
          <p:cNvSpPr txBox="1"/>
          <p:nvPr/>
        </p:nvSpPr>
        <p:spPr>
          <a:xfrm>
            <a:off x="213359" y="257279"/>
            <a:ext cx="1182930" cy="923330"/>
          </a:xfrm>
          <a:prstGeom prst="rect">
            <a:avLst/>
          </a:prstGeom>
          <a:noFill/>
        </p:spPr>
        <p:txBody>
          <a:bodyPr wrap="square" rtlCol="0">
            <a:spAutoFit/>
          </a:bodyPr>
          <a:lstStyle/>
          <a:p>
            <a:pPr algn="ctr"/>
            <a:r>
              <a:rPr lang="en-US" sz="5400" dirty="0">
                <a:latin typeface="#9Slide03 BoosterNextFYBlack" panose="02000A03000000020004" pitchFamily="2" charset="-93"/>
              </a:rPr>
              <a:t>01</a:t>
            </a:r>
            <a:endParaRPr lang="en-US" sz="3600" dirty="0">
              <a:latin typeface="#9Slide03 BoosterNextFYBlack" panose="02000A03000000020004" pitchFamily="2" charset="-93"/>
            </a:endParaRPr>
          </a:p>
        </p:txBody>
      </p:sp>
      <p:sp>
        <p:nvSpPr>
          <p:cNvPr id="5" name="TextBox 4">
            <a:extLst>
              <a:ext uri="{FF2B5EF4-FFF2-40B4-BE49-F238E27FC236}">
                <a16:creationId xmlns:a16="http://schemas.microsoft.com/office/drawing/2014/main" id="{C5AEAADB-D508-F21D-C7B1-565C5ACBA604}"/>
              </a:ext>
            </a:extLst>
          </p:cNvPr>
          <p:cNvSpPr txBox="1"/>
          <p:nvPr/>
        </p:nvSpPr>
        <p:spPr>
          <a:xfrm>
            <a:off x="614643" y="2754407"/>
            <a:ext cx="5628713" cy="5251887"/>
          </a:xfrm>
          <a:prstGeom prst="rect">
            <a:avLst/>
          </a:prstGeom>
          <a:noFill/>
        </p:spPr>
        <p:txBody>
          <a:bodyPr wrap="square">
            <a:spAutoFit/>
          </a:bodyPr>
          <a:lstStyle/>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The movie streaming service database system is designed to manage user subscriptions, payments, and content. </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account is uniquely identified by an id, some attributes of user account including password hash, account status (active/</a:t>
            </a:r>
            <a:r>
              <a:rPr lang="en-US" sz="1250" kern="100" dirty="0">
                <a:latin typeface="Be Vietnam Pro" pitchFamily="2" charset="-93"/>
                <a:ea typeface="DengXian" panose="02010600030101010101" pitchFamily="2" charset="-122"/>
                <a:cs typeface="Times New Roman" panose="02020603050405020304" pitchFamily="18" charset="0"/>
              </a:rPr>
              <a:t>inactive</a:t>
            </a:r>
            <a:r>
              <a:rPr lang="en-US" sz="1250" kern="100" dirty="0">
                <a:effectLst/>
                <a:latin typeface="Be Vietnam Pro" pitchFamily="2" charset="-93"/>
                <a:ea typeface="DengXian" panose="02010600030101010101" pitchFamily="2" charset="-122"/>
                <a:cs typeface="Times New Roman" panose="02020603050405020304" pitchFamily="18" charset="0"/>
              </a:rPr>
              <a:t>), their name (first name and last name) and their nationality. An account can subscribe to a pre-determined subscription pack. The available subscription packs differs by level of access (1, 2, 3 – Default level is 1) and duration ( 6 months and 12 months). When they pay for the pack, a record of that subscription is added. Each level can access a certain number of contents. When a user is created, the user will automatically subscribe to a level 1 pack with unlimited duration.</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content (includes movies and series) contains at least 1 episode. We consider movies as a series that have only one episode. Each content can belong to many different genres and involves different actors or actresses. Each content also has a list of available subtitles (language) which correspond to some countries. </a:t>
            </a:r>
          </a:p>
          <a:p>
            <a:pPr algn="just">
              <a:lnSpc>
                <a:spcPct val="115000"/>
              </a:lnSpc>
              <a:spcAft>
                <a:spcPts val="800"/>
              </a:spcAft>
            </a:pPr>
            <a:r>
              <a:rPr lang="en-US" sz="1250" kern="100" dirty="0">
                <a:effectLst/>
                <a:latin typeface="Be Vietnam Pro" pitchFamily="2" charset="-93"/>
                <a:ea typeface="DengXian" panose="02010600030101010101" pitchFamily="2" charset="-122"/>
                <a:cs typeface="Times New Roman" panose="02020603050405020304" pitchFamily="18" charset="0"/>
              </a:rPr>
              <a:t>Each time an user watches an episode, the timestamp and the last checkpoint of the episodes will be recorded. We also consider if the user has finished their movies or not. Users can also mark some contents as their favorite and rate each content by giving a point from 1 to 5.</a:t>
            </a:r>
          </a:p>
        </p:txBody>
      </p:sp>
    </p:spTree>
    <p:extLst>
      <p:ext uri="{BB962C8B-B14F-4D97-AF65-F5344CB8AC3E}">
        <p14:creationId xmlns:p14="http://schemas.microsoft.com/office/powerpoint/2010/main" val="38509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1E38AB-6557-0905-422B-BB870AA4E6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18325A-ED4A-28B6-632F-CB14A62F8EAA}"/>
              </a:ext>
            </a:extLst>
          </p:cNvPr>
          <p:cNvSpPr txBox="1"/>
          <p:nvPr/>
        </p:nvSpPr>
        <p:spPr>
          <a:xfrm>
            <a:off x="548640" y="592559"/>
            <a:ext cx="5318760" cy="707886"/>
          </a:xfrm>
          <a:prstGeom prst="rect">
            <a:avLst/>
          </a:prstGeom>
          <a:noFill/>
        </p:spPr>
        <p:txBody>
          <a:bodyPr wrap="square" rtlCol="0">
            <a:spAutoFit/>
          </a:bodyPr>
          <a:lstStyle/>
          <a:p>
            <a:r>
              <a:rPr lang="en-US" sz="4000" dirty="0">
                <a:latin typeface="#9Slide03 BoosterNextFYBlack" panose="02000A03000000020004" pitchFamily="2" charset="-93"/>
              </a:rPr>
              <a:t>02. REQUIREMENTS</a:t>
            </a:r>
            <a:endParaRPr lang="en-US" sz="2400" dirty="0">
              <a:latin typeface="#9Slide03 BoosterNextFYBlack" panose="02000A03000000020004" pitchFamily="2" charset="-93"/>
            </a:endParaRPr>
          </a:p>
        </p:txBody>
      </p:sp>
      <p:cxnSp>
        <p:nvCxnSpPr>
          <p:cNvPr id="5" name="Straight Connector 4">
            <a:extLst>
              <a:ext uri="{FF2B5EF4-FFF2-40B4-BE49-F238E27FC236}">
                <a16:creationId xmlns:a16="http://schemas.microsoft.com/office/drawing/2014/main" id="{D47D0584-A4E7-3559-02E1-2FB94FE3ABC1}"/>
              </a:ext>
            </a:extLst>
          </p:cNvPr>
          <p:cNvCxnSpPr/>
          <p:nvPr/>
        </p:nvCxnSpPr>
        <p:spPr>
          <a:xfrm>
            <a:off x="548640" y="1300445"/>
            <a:ext cx="5532120" cy="0"/>
          </a:xfrm>
          <a:prstGeom prst="line">
            <a:avLst/>
          </a:prstGeom>
          <a:ln w="28575">
            <a:solidFill>
              <a:srgbClr val="FF4B0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1806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0F2F2E-8057-6486-E9B1-EBBC58753A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A2548A6-45CE-59BD-7812-3328532F8085}"/>
              </a:ext>
            </a:extLst>
          </p:cNvPr>
          <p:cNvSpPr txBox="1"/>
          <p:nvPr/>
        </p:nvSpPr>
        <p:spPr>
          <a:xfrm>
            <a:off x="532294" y="968772"/>
            <a:ext cx="5793412" cy="830997"/>
          </a:xfrm>
          <a:prstGeom prst="rect">
            <a:avLst/>
          </a:prstGeom>
          <a:noFill/>
        </p:spPr>
        <p:txBody>
          <a:bodyPr wrap="square" rtlCol="0">
            <a:spAutoFit/>
          </a:bodyPr>
          <a:lstStyle/>
          <a:p>
            <a:pPr algn="ctr"/>
            <a:r>
              <a:rPr lang="en-US" sz="4800" dirty="0">
                <a:latin typeface="#9Slide03 BoosterNextFYBlack" panose="02000A03000000020004" pitchFamily="2" charset="-93"/>
              </a:rPr>
              <a:t>DATABASE DESIGN</a:t>
            </a:r>
            <a:endParaRPr lang="en-US" sz="3200" dirty="0">
              <a:latin typeface="#9Slide03 BoosterNextFYBlack" panose="02000A03000000020004" pitchFamily="2" charset="-93"/>
            </a:endParaRPr>
          </a:p>
        </p:txBody>
      </p:sp>
      <p:sp>
        <p:nvSpPr>
          <p:cNvPr id="2" name="TextBox 1">
            <a:extLst>
              <a:ext uri="{FF2B5EF4-FFF2-40B4-BE49-F238E27FC236}">
                <a16:creationId xmlns:a16="http://schemas.microsoft.com/office/drawing/2014/main" id="{D2C3D2DE-7FA3-105B-66CD-31572870F1C8}"/>
              </a:ext>
            </a:extLst>
          </p:cNvPr>
          <p:cNvSpPr txBox="1"/>
          <p:nvPr/>
        </p:nvSpPr>
        <p:spPr>
          <a:xfrm>
            <a:off x="474650" y="2222854"/>
            <a:ext cx="3359929" cy="523220"/>
          </a:xfrm>
          <a:prstGeom prst="rect">
            <a:avLst/>
          </a:prstGeom>
          <a:noFill/>
        </p:spPr>
        <p:txBody>
          <a:bodyPr wrap="square" rtlCol="0">
            <a:spAutoFit/>
          </a:bodyPr>
          <a:lstStyle/>
          <a:p>
            <a:r>
              <a:rPr lang="en-US" sz="2800" dirty="0">
                <a:latin typeface="#9Slide03 BoosterNextFYBlack" panose="02000A03000000020004" pitchFamily="2" charset="-93"/>
              </a:rPr>
              <a:t>Entities</a:t>
            </a:r>
          </a:p>
        </p:txBody>
      </p:sp>
      <p:sp>
        <p:nvSpPr>
          <p:cNvPr id="4" name="TextBox 3">
            <a:extLst>
              <a:ext uri="{FF2B5EF4-FFF2-40B4-BE49-F238E27FC236}">
                <a16:creationId xmlns:a16="http://schemas.microsoft.com/office/drawing/2014/main" id="{AD1AC80A-5E14-2316-77A0-E5C31ABB42CF}"/>
              </a:ext>
            </a:extLst>
          </p:cNvPr>
          <p:cNvSpPr txBox="1"/>
          <p:nvPr/>
        </p:nvSpPr>
        <p:spPr>
          <a:xfrm>
            <a:off x="474650" y="2979613"/>
            <a:ext cx="5987110" cy="5759269"/>
          </a:xfrm>
          <a:prstGeom prst="rect">
            <a:avLst/>
          </a:prstGeom>
          <a:noFill/>
        </p:spPr>
        <p:txBody>
          <a:bodyPr wrap="square" rtlCol="0">
            <a:spAutoFit/>
          </a:bodyPr>
          <a:lstStyle/>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Country: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Information about countries where the service operates.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Users:</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about the accounts registered on the platform.</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Content:</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all available content, including movies and series.</a:t>
            </a:r>
          </a:p>
          <a:p>
            <a:pPr algn="just">
              <a:lnSpc>
                <a:spcPct val="115000"/>
              </a:lnSpc>
              <a:spcAft>
                <a:spcPts val="800"/>
              </a:spcAft>
            </a:pPr>
            <a:r>
              <a:rPr lang="en-US" sz="1500" b="1" kern="100" dirty="0" err="1">
                <a:effectLst/>
                <a:latin typeface="Be Vietnam Pro" pitchFamily="2" charset="-93"/>
                <a:ea typeface="Yu Gothic" panose="020B0400000000000000" pitchFamily="34" charset="-128"/>
                <a:cs typeface="Times New Roman" panose="02020603050405020304" pitchFamily="18" charset="0"/>
              </a:rPr>
              <a:t>View_history</a:t>
            </a:r>
            <a:r>
              <a:rPr lang="en-US" sz="1500" b="1" kern="100" dirty="0">
                <a:effectLst/>
                <a:latin typeface="Be Vietnam Pro" pitchFamily="2" charset="-93"/>
                <a:ea typeface="Yu Gothic" panose="020B0400000000000000" pitchFamily="34" charset="-128"/>
                <a:cs typeface="Times New Roman" panose="02020603050405020304" pitchFamily="18" charset="0"/>
              </a:rPr>
              <a:t> (Weak Entity):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Tracks the viewing activity of users for specific episodes.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Episode (Weak Entity):</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Represents individual episodes of series or standalone episodes for movies.</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Language:</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languages available on the platform.</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Casts:</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Information about actors and actresses involved in the content.</a:t>
            </a:r>
          </a:p>
          <a:p>
            <a:pPr algn="just">
              <a:lnSpc>
                <a:spcPct val="115000"/>
              </a:lnSpc>
              <a:spcAft>
                <a:spcPts val="800"/>
              </a:spcAft>
            </a:pPr>
            <a:r>
              <a:rPr lang="en-US" sz="1500" b="1" kern="100" dirty="0">
                <a:effectLst/>
                <a:latin typeface="Be Vietnam Pro" pitchFamily="2" charset="-93"/>
                <a:ea typeface="Yu Gothic" panose="020B0400000000000000" pitchFamily="34" charset="-128"/>
                <a:cs typeface="Times New Roman" panose="02020603050405020304" pitchFamily="18" charset="0"/>
              </a:rPr>
              <a:t>Genre:</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Categories of content available on the platform, such as drama, comedy, or thriller.</a:t>
            </a:r>
          </a:p>
          <a:p>
            <a:pPr algn="just">
              <a:lnSpc>
                <a:spcPct val="115000"/>
              </a:lnSpc>
              <a:spcAft>
                <a:spcPts val="800"/>
              </a:spcAft>
            </a:pPr>
            <a:r>
              <a:rPr lang="en-US" sz="1500" b="1" kern="100" dirty="0" err="1">
                <a:effectLst/>
                <a:latin typeface="Be Vietnam Pro" pitchFamily="2" charset="-93"/>
                <a:ea typeface="Yu Gothic" panose="020B0400000000000000" pitchFamily="34" charset="-128"/>
                <a:cs typeface="Times New Roman" panose="02020603050405020304" pitchFamily="18" charset="0"/>
              </a:rPr>
              <a:t>Subscription_pack</a:t>
            </a:r>
            <a:r>
              <a:rPr lang="en-US" sz="1500" b="1" kern="100" dirty="0">
                <a:effectLst/>
                <a:latin typeface="Be Vietnam Pro" pitchFamily="2" charset="-93"/>
                <a:ea typeface="Yu Gothic" panose="020B0400000000000000" pitchFamily="34" charset="-128"/>
                <a:cs typeface="Times New Roman" panose="02020603050405020304" pitchFamily="18" charset="0"/>
              </a:rPr>
              <a:t>:</a:t>
            </a:r>
            <a:r>
              <a:rPr lang="en-US" sz="1500" b="1" kern="100" dirty="0">
                <a:latin typeface="Be Vietnam Pro" pitchFamily="2" charset="-93"/>
                <a:ea typeface="Yu Gothic" panose="020B0400000000000000" pitchFamily="34" charset="-128"/>
                <a:cs typeface="Times New Roman" panose="02020603050405020304" pitchFamily="18" charset="0"/>
              </a:rPr>
              <a:t> </a:t>
            </a:r>
            <a:r>
              <a:rPr lang="en-US" sz="1500" kern="100" dirty="0">
                <a:effectLst/>
                <a:latin typeface="Be Vietnam Pro" pitchFamily="2" charset="-93"/>
                <a:ea typeface="Yu Gothic" panose="020B0400000000000000" pitchFamily="34" charset="-128"/>
                <a:cs typeface="Times New Roman" panose="02020603050405020304" pitchFamily="18" charset="0"/>
              </a:rPr>
              <a:t>Details of subscription plans offered by the service: Free, Standard (6/12 months), Premium (6/12 months).</a:t>
            </a:r>
          </a:p>
          <a:p>
            <a:endParaRPr lang="en-US" sz="1500" dirty="0">
              <a:latin typeface="Be Vietnam Pro" pitchFamily="2" charset="-93"/>
            </a:endParaRPr>
          </a:p>
        </p:txBody>
      </p:sp>
      <p:sp>
        <p:nvSpPr>
          <p:cNvPr id="7" name="TextBox 6">
            <a:extLst>
              <a:ext uri="{FF2B5EF4-FFF2-40B4-BE49-F238E27FC236}">
                <a16:creationId xmlns:a16="http://schemas.microsoft.com/office/drawing/2014/main" id="{A7DFACC2-E38A-EBC2-B51E-17BE7F779255}"/>
              </a:ext>
            </a:extLst>
          </p:cNvPr>
          <p:cNvSpPr txBox="1"/>
          <p:nvPr/>
        </p:nvSpPr>
        <p:spPr>
          <a:xfrm>
            <a:off x="2628899" y="227402"/>
            <a:ext cx="1600201" cy="923330"/>
          </a:xfrm>
          <a:prstGeom prst="rect">
            <a:avLst/>
          </a:prstGeom>
          <a:noFill/>
        </p:spPr>
        <p:txBody>
          <a:bodyPr wrap="square">
            <a:spAutoFit/>
          </a:bodyPr>
          <a:lstStyle/>
          <a:p>
            <a:pPr algn="ctr"/>
            <a:r>
              <a:rPr lang="en-US" sz="5400" dirty="0">
                <a:latin typeface="#9Slide03 BoosterNextFYBlack" panose="02000A03000000020004" pitchFamily="2" charset="-93"/>
              </a:rPr>
              <a:t>03</a:t>
            </a:r>
            <a:endParaRPr lang="en-US" sz="5400" dirty="0"/>
          </a:p>
        </p:txBody>
      </p:sp>
    </p:spTree>
    <p:extLst>
      <p:ext uri="{BB962C8B-B14F-4D97-AF65-F5344CB8AC3E}">
        <p14:creationId xmlns:p14="http://schemas.microsoft.com/office/powerpoint/2010/main" val="2489561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D7D135-5F57-A0F3-44C1-A7E9099B93F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009DDAA-DB21-750D-A302-FD9B462DB4C0}"/>
              </a:ext>
            </a:extLst>
          </p:cNvPr>
          <p:cNvSpPr txBox="1"/>
          <p:nvPr/>
        </p:nvSpPr>
        <p:spPr>
          <a:xfrm rot="5400000">
            <a:off x="5234265" y="910303"/>
            <a:ext cx="1708229" cy="707886"/>
          </a:xfrm>
          <a:prstGeom prst="rect">
            <a:avLst/>
          </a:prstGeom>
          <a:noFill/>
        </p:spPr>
        <p:txBody>
          <a:bodyPr wrap="square" rtlCol="0">
            <a:spAutoFit/>
          </a:bodyPr>
          <a:lstStyle/>
          <a:p>
            <a:r>
              <a:rPr lang="en-US" sz="4000" b="1" dirty="0">
                <a:latin typeface="#9Slide03 BoosterNextFYBlack" panose="02000A03000000020004" pitchFamily="2" charset="-93"/>
              </a:rPr>
              <a:t>ERD</a:t>
            </a:r>
            <a:endParaRPr lang="en-US" sz="2400" b="1" dirty="0">
              <a:latin typeface="#9Slide03 BoosterNextFYBlack" panose="02000A03000000020004" pitchFamily="2" charset="-93"/>
            </a:endParaRPr>
          </a:p>
        </p:txBody>
      </p:sp>
      <p:pic>
        <p:nvPicPr>
          <p:cNvPr id="8" name="Picture 7" descr="A diagram of a flowchart&#10;&#10;Description automatically generated">
            <a:extLst>
              <a:ext uri="{FF2B5EF4-FFF2-40B4-BE49-F238E27FC236}">
                <a16:creationId xmlns:a16="http://schemas.microsoft.com/office/drawing/2014/main" id="{1D7735D6-9E40-30D4-9701-BBFE8A70DD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39655" y="2313013"/>
            <a:ext cx="9268209" cy="5279972"/>
          </a:xfrm>
          <a:prstGeom prst="rect">
            <a:avLst/>
          </a:prstGeom>
        </p:spPr>
      </p:pic>
    </p:spTree>
    <p:extLst>
      <p:ext uri="{BB962C8B-B14F-4D97-AF65-F5344CB8AC3E}">
        <p14:creationId xmlns:p14="http://schemas.microsoft.com/office/powerpoint/2010/main" val="183166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a:extLst>
            <a:ext uri="{FF2B5EF4-FFF2-40B4-BE49-F238E27FC236}">
              <a16:creationId xmlns:a16="http://schemas.microsoft.com/office/drawing/2014/main" id="{A1F7A6AA-CEF5-13EC-2216-116234682E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C11101E4-9FB7-0F42-B7A2-341E92CC05E7}"/>
              </a:ext>
            </a:extLst>
          </p:cNvPr>
          <p:cNvPicPr>
            <a:picLocks noChangeAspect="1"/>
          </p:cNvPicPr>
          <p:nvPr/>
        </p:nvPicPr>
        <p:blipFill>
          <a:blip r:embed="rId2">
            <a:extLst>
              <a:ext uri="{28A0092B-C50C-407E-A947-70E740481C1C}">
                <a14:useLocalDpi xmlns:a14="http://schemas.microsoft.com/office/drawing/2010/main" val="0"/>
              </a:ext>
            </a:extLst>
          </a:blip>
          <a:srcRect r="2135" b="6608"/>
          <a:stretch/>
        </p:blipFill>
        <p:spPr>
          <a:xfrm rot="5400000">
            <a:off x="-1422714" y="2224721"/>
            <a:ext cx="9314640" cy="5289222"/>
          </a:xfrm>
          <a:prstGeom prst="rect">
            <a:avLst/>
          </a:prstGeom>
        </p:spPr>
      </p:pic>
      <p:sp>
        <p:nvSpPr>
          <p:cNvPr id="3" name="TextBox 2">
            <a:extLst>
              <a:ext uri="{FF2B5EF4-FFF2-40B4-BE49-F238E27FC236}">
                <a16:creationId xmlns:a16="http://schemas.microsoft.com/office/drawing/2014/main" id="{E64FA6E1-95AD-B8C3-A77F-3FF4B230115D}"/>
              </a:ext>
            </a:extLst>
          </p:cNvPr>
          <p:cNvSpPr txBox="1"/>
          <p:nvPr/>
        </p:nvSpPr>
        <p:spPr>
          <a:xfrm rot="5400000">
            <a:off x="3573780" y="2791769"/>
            <a:ext cx="5318760" cy="707886"/>
          </a:xfrm>
          <a:prstGeom prst="rect">
            <a:avLst/>
          </a:prstGeom>
          <a:noFill/>
        </p:spPr>
        <p:txBody>
          <a:bodyPr wrap="square" rtlCol="0">
            <a:spAutoFit/>
          </a:bodyPr>
          <a:lstStyle/>
          <a:p>
            <a:r>
              <a:rPr lang="en-US" sz="4000" dirty="0">
                <a:latin typeface="#9Slide03 BoosterNextFYBlack" panose="02000A03000000020004" pitchFamily="2" charset="-93"/>
              </a:rPr>
              <a:t>Relational schema</a:t>
            </a:r>
            <a:endParaRPr lang="en-US" sz="2400" dirty="0">
              <a:latin typeface="#9Slide03 BoosterNextFYBlack" panose="02000A03000000020004" pitchFamily="2" charset="-93"/>
            </a:endParaRPr>
          </a:p>
        </p:txBody>
      </p:sp>
    </p:spTree>
    <p:extLst>
      <p:ext uri="{BB962C8B-B14F-4D97-AF65-F5344CB8AC3E}">
        <p14:creationId xmlns:p14="http://schemas.microsoft.com/office/powerpoint/2010/main" val="3057429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519875-058E-A5D1-E65E-B43BDC6E92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4DEAD69-5900-77B6-33BB-9770618473F5}"/>
              </a:ext>
            </a:extLst>
          </p:cNvPr>
          <p:cNvSpPr txBox="1"/>
          <p:nvPr/>
        </p:nvSpPr>
        <p:spPr>
          <a:xfrm>
            <a:off x="348584" y="363086"/>
            <a:ext cx="3380809" cy="707886"/>
          </a:xfrm>
          <a:prstGeom prst="rect">
            <a:avLst/>
          </a:prstGeom>
          <a:noFill/>
        </p:spPr>
        <p:txBody>
          <a:bodyPr wrap="square" rtlCol="0">
            <a:spAutoFit/>
          </a:bodyPr>
          <a:lstStyle/>
          <a:p>
            <a:r>
              <a:rPr lang="en-US" sz="4000" dirty="0">
                <a:latin typeface="#9Slide03 BoosterNextFYBlack" panose="02000A03000000020004" pitchFamily="2" charset="-93"/>
              </a:rPr>
              <a:t>04. TABLES</a:t>
            </a:r>
            <a:endParaRPr lang="en-US" sz="2400" dirty="0">
              <a:latin typeface="#9Slide03 BoosterNextFYBlack" panose="02000A03000000020004" pitchFamily="2" charset="-93"/>
            </a:endParaRPr>
          </a:p>
        </p:txBody>
      </p:sp>
      <p:sp>
        <p:nvSpPr>
          <p:cNvPr id="4" name="TextBox 3">
            <a:extLst>
              <a:ext uri="{FF2B5EF4-FFF2-40B4-BE49-F238E27FC236}">
                <a16:creationId xmlns:a16="http://schemas.microsoft.com/office/drawing/2014/main" id="{BB634710-CFD4-703B-C47A-31B06E24B9F7}"/>
              </a:ext>
            </a:extLst>
          </p:cNvPr>
          <p:cNvSpPr txBox="1"/>
          <p:nvPr/>
        </p:nvSpPr>
        <p:spPr>
          <a:xfrm>
            <a:off x="348584" y="2267311"/>
            <a:ext cx="6113173" cy="1282402"/>
          </a:xfrm>
          <a:prstGeom prst="rect">
            <a:avLst/>
          </a:prstGeom>
          <a:noFill/>
        </p:spPr>
        <p:txBody>
          <a:bodyPr wrap="square">
            <a:spAutoFit/>
          </a:bodyPr>
          <a:lstStyle/>
          <a:p>
            <a:pPr>
              <a:spcAft>
                <a:spcPts val="800"/>
              </a:spcAft>
            </a:pPr>
            <a:r>
              <a:rPr lang="en-US" sz="1600" kern="100" dirty="0">
                <a:effectLst/>
                <a:latin typeface="Be Vietnam Pro" pitchFamily="2" charset="-93"/>
                <a:ea typeface="DengXian" panose="02010600030101010101" pitchFamily="2" charset="-122"/>
                <a:cs typeface="Times New Roman" panose="02020603050405020304" pitchFamily="18" charset="0"/>
              </a:rPr>
              <a:t>Represents the countries where the platform is available.</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country_id</a:t>
            </a:r>
            <a:r>
              <a:rPr lang="en-US" sz="1600" b="1" kern="100" dirty="0">
                <a:effectLst/>
                <a:latin typeface="Be Vietnam Pro" pitchFamily="2" charset="-93"/>
                <a:ea typeface="DengXian" panose="02010600030101010101" pitchFamily="2" charset="-122"/>
                <a:cs typeface="Times New Roman" panose="02020603050405020304" pitchFamily="18" charset="0"/>
              </a:rPr>
              <a:t>: </a:t>
            </a:r>
            <a:r>
              <a:rPr lang="en-US" sz="1600" kern="100" dirty="0">
                <a:effectLst/>
                <a:latin typeface="Be Vietnam Pro" pitchFamily="2" charset="-93"/>
                <a:ea typeface="DengXian" panose="02010600030101010101" pitchFamily="2" charset="-122"/>
                <a:cs typeface="Times New Roman" panose="02020603050405020304" pitchFamily="18" charset="0"/>
              </a:rPr>
              <a:t>Unique identifier for each country (Primary Key).</a:t>
            </a:r>
          </a:p>
          <a:p>
            <a:pPr lvl="0">
              <a:spcAft>
                <a:spcPts val="800"/>
              </a:spcAft>
              <a:buSzPts val="1000"/>
              <a:tabLst>
                <a:tab pos="457200" algn="l"/>
              </a:tabLst>
            </a:pPr>
            <a:r>
              <a:rPr lang="en-US" sz="1600" b="1" kern="100" dirty="0" err="1">
                <a:effectLst/>
                <a:latin typeface="Be Vietnam Pro" pitchFamily="2" charset="-93"/>
                <a:ea typeface="DengXian" panose="02010600030101010101" pitchFamily="2" charset="-122"/>
                <a:cs typeface="Times New Roman" panose="02020603050405020304" pitchFamily="18" charset="0"/>
              </a:rPr>
              <a:t>country_name</a:t>
            </a:r>
            <a:r>
              <a:rPr lang="en-US" sz="1600" b="1" kern="100" dirty="0">
                <a:effectLst/>
                <a:latin typeface="Be Vietnam Pro" pitchFamily="2" charset="-93"/>
                <a:ea typeface="DengXian" panose="02010600030101010101" pitchFamily="2" charset="-122"/>
                <a:cs typeface="Times New Roman" panose="02020603050405020304" pitchFamily="18" charset="0"/>
              </a:rPr>
              <a:t>:</a:t>
            </a:r>
            <a:r>
              <a:rPr lang="en-US" sz="1600" kern="100" dirty="0">
                <a:effectLst/>
                <a:latin typeface="Be Vietnam Pro" pitchFamily="2" charset="-93"/>
                <a:ea typeface="DengXian" panose="02010600030101010101" pitchFamily="2" charset="-122"/>
                <a:cs typeface="Times New Roman" panose="02020603050405020304" pitchFamily="18" charset="0"/>
              </a:rPr>
              <a:t> Name of the country (e.g., 'USA', 'India').</a:t>
            </a:r>
          </a:p>
        </p:txBody>
      </p:sp>
      <p:sp>
        <p:nvSpPr>
          <p:cNvPr id="7" name="TextBox 6">
            <a:extLst>
              <a:ext uri="{FF2B5EF4-FFF2-40B4-BE49-F238E27FC236}">
                <a16:creationId xmlns:a16="http://schemas.microsoft.com/office/drawing/2014/main" id="{4E7EA461-C7AE-A53D-571F-6512A64F4C58}"/>
              </a:ext>
            </a:extLst>
          </p:cNvPr>
          <p:cNvSpPr txBox="1"/>
          <p:nvPr/>
        </p:nvSpPr>
        <p:spPr>
          <a:xfrm>
            <a:off x="348585" y="1600050"/>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Country</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9" name="Straight Connector 8">
            <a:extLst>
              <a:ext uri="{FF2B5EF4-FFF2-40B4-BE49-F238E27FC236}">
                <a16:creationId xmlns:a16="http://schemas.microsoft.com/office/drawing/2014/main" id="{A8BAC662-63E0-4678-8B3A-890578C78018}"/>
              </a:ext>
            </a:extLst>
          </p:cNvPr>
          <p:cNvCxnSpPr>
            <a:cxnSpLocks/>
          </p:cNvCxnSpPr>
          <p:nvPr/>
        </p:nvCxnSpPr>
        <p:spPr>
          <a:xfrm>
            <a:off x="454307" y="2088325"/>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CDF8A68F-7D21-F047-5F86-C0059D10C5B6}"/>
              </a:ext>
            </a:extLst>
          </p:cNvPr>
          <p:cNvSpPr txBox="1"/>
          <p:nvPr/>
        </p:nvSpPr>
        <p:spPr>
          <a:xfrm>
            <a:off x="348585" y="4103028"/>
            <a:ext cx="3431892" cy="488275"/>
          </a:xfrm>
          <a:prstGeom prst="rect">
            <a:avLst/>
          </a:prstGeom>
          <a:noFill/>
        </p:spPr>
        <p:txBody>
          <a:bodyPr wrap="square">
            <a:spAutoFit/>
          </a:bodyPr>
          <a:lstStyle/>
          <a:p>
            <a:pPr>
              <a:lnSpc>
                <a:spcPct val="115000"/>
              </a:lnSpc>
              <a:spcAft>
                <a:spcPts val="800"/>
              </a:spcAft>
            </a:pPr>
            <a:r>
              <a:rPr lang="en-US" sz="2400" b="1" kern="100" dirty="0">
                <a:effectLst/>
                <a:latin typeface="Be Vietnam Pro" pitchFamily="2" charset="-93"/>
                <a:ea typeface="DengXian" panose="02010600030101010101" pitchFamily="2" charset="-122"/>
                <a:cs typeface="Times New Roman" panose="02020603050405020304" pitchFamily="18" charset="0"/>
              </a:rPr>
              <a:t>Users</a:t>
            </a:r>
            <a:endParaRPr lang="en-US" sz="2400" kern="100" dirty="0">
              <a:effectLst/>
              <a:latin typeface="Be Vietnam Pro" pitchFamily="2" charset="-93"/>
              <a:ea typeface="DengXian" panose="02010600030101010101" pitchFamily="2" charset="-122"/>
              <a:cs typeface="Times New Roman" panose="02020603050405020304" pitchFamily="18" charset="0"/>
            </a:endParaRPr>
          </a:p>
        </p:txBody>
      </p:sp>
      <p:cxnSp>
        <p:nvCxnSpPr>
          <p:cNvPr id="17" name="Straight Connector 16">
            <a:extLst>
              <a:ext uri="{FF2B5EF4-FFF2-40B4-BE49-F238E27FC236}">
                <a16:creationId xmlns:a16="http://schemas.microsoft.com/office/drawing/2014/main" id="{60ED1386-EFC9-9470-BF99-C6DCFE3711D4}"/>
              </a:ext>
            </a:extLst>
          </p:cNvPr>
          <p:cNvCxnSpPr>
            <a:cxnSpLocks/>
          </p:cNvCxnSpPr>
          <p:nvPr/>
        </p:nvCxnSpPr>
        <p:spPr>
          <a:xfrm>
            <a:off x="454307" y="4591303"/>
            <a:ext cx="5853896" cy="0"/>
          </a:xfrm>
          <a:prstGeom prst="line">
            <a:avLst/>
          </a:prstGeom>
          <a:ln>
            <a:solidFill>
              <a:srgbClr val="F05222"/>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91131A6-055B-CD9D-AFA7-F28C36424683}"/>
              </a:ext>
            </a:extLst>
          </p:cNvPr>
          <p:cNvSpPr txBox="1"/>
          <p:nvPr/>
        </p:nvSpPr>
        <p:spPr>
          <a:xfrm>
            <a:off x="348586" y="4724821"/>
            <a:ext cx="6113174" cy="3622787"/>
          </a:xfrm>
          <a:prstGeom prst="rect">
            <a:avLst/>
          </a:prstGeom>
          <a:noFill/>
        </p:spPr>
        <p:txBody>
          <a:bodyPr wrap="square">
            <a:spAutoFit/>
          </a:bodyPr>
          <a:lstStyle/>
          <a:p>
            <a:pPr>
              <a:lnSpc>
                <a:spcPct val="115000"/>
              </a:lnSpc>
              <a:spcAft>
                <a:spcPts val="800"/>
              </a:spcAft>
            </a:pPr>
            <a:r>
              <a:rPr lang="en-US" sz="1600" kern="100" dirty="0">
                <a:latin typeface="Be Vietnam Pro" pitchFamily="2" charset="-93"/>
                <a:ea typeface="DengXian" panose="02010600030101010101" pitchFamily="2" charset="-122"/>
                <a:cs typeface="Times New Roman" panose="02020603050405020304" pitchFamily="18" charset="0"/>
              </a:rPr>
              <a:t>Stores user information and their registration details.</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user_id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Unique identifier for each user (Primary Key).</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first_name</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User's first name.</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last_name</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User's last name.</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email: </a:t>
            </a:r>
            <a:r>
              <a:rPr lang="en-US" sz="1600" kern="100" dirty="0">
                <a:latin typeface="Be Vietnam Pro" pitchFamily="2" charset="-93"/>
                <a:ea typeface="DengXian" panose="02010600030101010101" pitchFamily="2" charset="-122"/>
                <a:cs typeface="Times New Roman" panose="02020603050405020304" pitchFamily="18" charset="0"/>
              </a:rPr>
              <a:t>Unique email address for the user</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password: </a:t>
            </a:r>
            <a:r>
              <a:rPr lang="en-US" sz="1600" kern="100" dirty="0">
                <a:latin typeface="Be Vietnam Pro" pitchFamily="2" charset="-93"/>
                <a:ea typeface="DengXian" panose="02010600030101010101" pitchFamily="2" charset="-122"/>
                <a:cs typeface="Times New Roman" panose="02020603050405020304" pitchFamily="18" charset="0"/>
              </a:rPr>
              <a:t>User’s account password</a:t>
            </a:r>
          </a:p>
          <a:p>
            <a:pPr lvl="0">
              <a:lnSpc>
                <a:spcPct val="115000"/>
              </a:lnSpc>
              <a:spcAft>
                <a:spcPts val="800"/>
              </a:spcAft>
              <a:buSzPts val="1000"/>
              <a:tabLst>
                <a:tab pos="457200" algn="l"/>
              </a:tabLst>
            </a:pPr>
            <a:r>
              <a:rPr lang="en-US" sz="1600" b="1" kern="100" dirty="0">
                <a:latin typeface="Be Vietnam Pro" pitchFamily="2" charset="-93"/>
                <a:ea typeface="DengXian" panose="02010600030101010101" pitchFamily="2" charset="-122"/>
                <a:cs typeface="Times New Roman" panose="02020603050405020304" pitchFamily="18" charset="0"/>
              </a:rPr>
              <a:t>status: </a:t>
            </a:r>
            <a:r>
              <a:rPr lang="en-US" sz="1600" kern="100" dirty="0">
                <a:latin typeface="Be Vietnam Pro" pitchFamily="2" charset="-93"/>
                <a:ea typeface="DengXian" panose="02010600030101010101" pitchFamily="2" charset="-122"/>
                <a:cs typeface="Times New Roman" panose="02020603050405020304" pitchFamily="18" charset="0"/>
              </a:rPr>
              <a:t>Current status of the user (active, deleted, suspended).</a:t>
            </a:r>
          </a:p>
          <a:p>
            <a:pPr lvl="0">
              <a:lnSpc>
                <a:spcPct val="115000"/>
              </a:lnSpc>
              <a:spcAft>
                <a:spcPts val="800"/>
              </a:spcAft>
              <a:buSzPts val="1000"/>
              <a:tabLst>
                <a:tab pos="457200" algn="l"/>
              </a:tabLst>
            </a:pPr>
            <a:r>
              <a:rPr lang="en-US" sz="1600" b="1" kern="100" dirty="0" err="1">
                <a:latin typeface="Be Vietnam Pro" pitchFamily="2" charset="-93"/>
                <a:ea typeface="DengXian" panose="02010600030101010101" pitchFamily="2" charset="-122"/>
                <a:cs typeface="Times New Roman" panose="02020603050405020304" pitchFamily="18" charset="0"/>
              </a:rPr>
              <a:t>country_id</a:t>
            </a:r>
            <a:r>
              <a:rPr lang="en-US" sz="1600" b="1" kern="100" dirty="0">
                <a:latin typeface="Be Vietnam Pro" pitchFamily="2" charset="-93"/>
                <a:ea typeface="DengXian" panose="02010600030101010101" pitchFamily="2" charset="-122"/>
                <a:cs typeface="Times New Roman" panose="02020603050405020304" pitchFamily="18" charset="0"/>
              </a:rPr>
              <a:t>: </a:t>
            </a:r>
            <a:r>
              <a:rPr lang="en-US" sz="1600" kern="100" dirty="0">
                <a:latin typeface="Be Vietnam Pro" pitchFamily="2" charset="-93"/>
                <a:ea typeface="DengXian" panose="02010600030101010101" pitchFamily="2" charset="-122"/>
                <a:cs typeface="Times New Roman" panose="02020603050405020304" pitchFamily="18" charset="0"/>
              </a:rPr>
              <a:t>Country associated with the user (Foreign Key referencing </a:t>
            </a:r>
            <a:r>
              <a:rPr lang="en-US" sz="1600" kern="100" dirty="0" err="1">
                <a:latin typeface="Be Vietnam Pro" pitchFamily="2" charset="-93"/>
                <a:ea typeface="DengXian" panose="02010600030101010101" pitchFamily="2" charset="-122"/>
                <a:cs typeface="Times New Roman" panose="02020603050405020304" pitchFamily="18" charset="0"/>
              </a:rPr>
              <a:t>Country.country_id</a:t>
            </a:r>
            <a:r>
              <a:rPr lang="en-US" sz="1600" kern="100" dirty="0">
                <a:latin typeface="Be Vietnam Pro" pitchFamily="2" charset="-93"/>
                <a:ea typeface="DengXian"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19324327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1456</Words>
  <Application>Microsoft Office PowerPoint</Application>
  <PresentationFormat>A4 Paper (210x297 mm)</PresentationFormat>
  <Paragraphs>153</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#9Slide03 BoosterNextFYBlack</vt:lpstr>
      <vt:lpstr>Aptos</vt:lpstr>
      <vt:lpstr>Aptos Display</vt:lpstr>
      <vt:lpstr>Arial</vt:lpstr>
      <vt:lpstr>Bahnschrift SemiBold</vt:lpstr>
      <vt:lpstr>Be Vietnam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Ngo Minh Trung 20226004</dc:creator>
  <cp:lastModifiedBy>Ngo Minh Trung 20226004</cp:lastModifiedBy>
  <cp:revision>190</cp:revision>
  <dcterms:created xsi:type="dcterms:W3CDTF">2024-12-01T14:03:44Z</dcterms:created>
  <dcterms:modified xsi:type="dcterms:W3CDTF">2024-12-06T16:55:27Z</dcterms:modified>
</cp:coreProperties>
</file>