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9" r:id="rId5"/>
    <p:sldId id="260" r:id="rId6"/>
    <p:sldId id="262" r:id="rId7"/>
    <p:sldId id="264" r:id="rId8"/>
    <p:sldId id="261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15"/>
    <a:srgbClr val="CC7E00"/>
    <a:srgbClr val="1E1B22"/>
    <a:srgbClr val="FFB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902" y="9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14E1-9586-4AF4-AF60-D088DBD6E66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FD30-9581-4A9C-8289-8571C3E0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D30-9581-4A9C-8289-8571C3E01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0C20-869C-57D2-D0C5-B6EC056FA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B3BA-FD87-C7C8-BCE9-B8B8B5404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DC85-CCD9-7519-A243-666F1837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4572-BF84-EEE1-D1DA-11312741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177D-8DEF-5F6C-F2EC-1917D8F0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95B0-49CC-3E54-537C-44F3A4B4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F5709-52AE-4DAC-F171-81252B16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92E7-C8AD-11DE-1A65-B81259D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547B-7463-5142-98E3-D055FD37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4499-9A39-6C51-C5D5-A3A5AC3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1FD03-62FC-8DC9-C175-E2999459E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1210-0D1C-108F-3F3C-4B069FDE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97CD-4422-E612-7061-2ED6030E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A3E3-6128-F318-11DE-20A02488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9419-70BB-D7CD-5082-FB1A9A65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A917-BEBF-9AD7-85E6-A927B05B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3A1E-A326-F13E-461C-7408091E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1424-5AEB-4A6E-DD32-D97ED3E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3425-36FD-BFCF-139A-223AF7B6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E8CE-6147-F4C6-3EFF-ABEF3823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355C-DB7B-6FD1-E52B-E196178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BC993-F6C8-9F0C-5BEA-450239D0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B25A-CD05-7F31-B1B0-72D01CEA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14B8-2D03-8601-F566-64E6B78C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B0A8-474E-A103-D116-C4016EED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4674-DE1D-CFD2-E229-DB4E980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3DE0-56A6-4FE0-DA55-FEF4FC7AB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80BD5-39EF-9E6A-1F91-817F8F58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3D11F-758F-0992-890F-4BB65E62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C12-8954-6ED6-C1BF-886D306D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E9E-9A73-F064-2DAC-80B0D264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1BAA-D1F5-9E95-9F0E-24DB657B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1307-0E17-8258-060B-2E2C0A15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C741D-B550-E530-C529-ACCE0A99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6051A-C6D6-67B3-ADBD-44C5F629D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2128E-5FB1-67AB-A834-422FFD9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A53AF-CC10-D076-094F-2406D6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2FDD1-FE03-8720-4B0F-2A1EA24E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BBC4A-0A78-0071-02DC-DAED262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139A-C334-A502-447B-F57C1EE6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64EA0-2CC6-04C2-46B8-683ABDA6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44F12-72E4-F243-F304-B620457C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CF23C-E905-4A45-23A1-351D752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2FE6B-26BF-FD26-BB19-7798D4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2B72-3C57-C5CF-E793-9060CCAE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E0290-FF94-B326-551C-5C6E5DD6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22C5-0CD0-1479-15DC-8B04AACA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1E1F-19C6-B712-4333-CDF84527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C38F1-645F-C997-ED53-6B408E18C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27F3-E414-E094-1095-9131A27F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AA51-5AAB-C454-A9BE-90719D7C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99871-8B0D-CD1D-546F-FDAE83E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9CC3-692D-4EF5-8EF6-006F2797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9CDB3-606C-CBFE-3469-62BA72811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D2E96-6E3A-6B13-3294-96D00CF4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ABD8C-5306-F6BE-7754-F1F5682B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9023D-A5E5-45FF-6089-F04523F6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D1AF-916D-8005-6F04-DA0E29C3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95D4E-4692-E05E-0988-CBE82989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4873-F062-C895-9711-66962112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B5C0-EABE-838D-471F-E8C83985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D6E46-CB63-444D-BC1B-C940A83C85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6B48-174C-98A8-F186-E113FADF1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6F9-9D9B-0AEA-73CF-DC062D4EE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2EAEF-7CA9-4229-B690-1A0CE2EA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LIkhn11kc8dD9bCNWWKvwizjR59NYKG/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5BD2E1-E71F-1D94-3236-FB6148E92D8F}"/>
              </a:ext>
            </a:extLst>
          </p:cNvPr>
          <p:cNvGrpSpPr/>
          <p:nvPr/>
        </p:nvGrpSpPr>
        <p:grpSpPr>
          <a:xfrm>
            <a:off x="-2649415" y="5940254"/>
            <a:ext cx="16268042" cy="917746"/>
            <a:chOff x="-28958" y="1148862"/>
            <a:chExt cx="40683918" cy="22951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767712-CF68-7C06-42FF-86DC33C85A57}"/>
                </a:ext>
              </a:extLst>
            </p:cNvPr>
            <p:cNvSpPr/>
            <p:nvPr/>
          </p:nvSpPr>
          <p:spPr>
            <a:xfrm>
              <a:off x="-28958" y="1828799"/>
              <a:ext cx="40683918" cy="1615207"/>
            </a:xfrm>
            <a:prstGeom prst="rect">
              <a:avLst/>
            </a:prstGeom>
            <a:solidFill>
              <a:srgbClr val="FFA6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B22A6D-A9A6-C521-ADCD-2D390C091FBF}"/>
                </a:ext>
              </a:extLst>
            </p:cNvPr>
            <p:cNvCxnSpPr>
              <a:cxnSpLocks/>
            </p:cNvCxnSpPr>
            <p:nvPr/>
          </p:nvCxnSpPr>
          <p:spPr>
            <a:xfrm>
              <a:off x="-28958" y="1148862"/>
              <a:ext cx="40683918" cy="0"/>
            </a:xfrm>
            <a:prstGeom prst="line">
              <a:avLst/>
            </a:prstGeom>
            <a:ln w="57150">
              <a:solidFill>
                <a:srgbClr val="C479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54C00-4F5E-9B57-CE54-9357FAFC7D36}"/>
                </a:ext>
              </a:extLst>
            </p:cNvPr>
            <p:cNvSpPr/>
            <p:nvPr/>
          </p:nvSpPr>
          <p:spPr>
            <a:xfrm>
              <a:off x="159593" y="1280766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D80765-4834-74A3-4A8F-E8F102D848EC}"/>
                </a:ext>
              </a:extLst>
            </p:cNvPr>
            <p:cNvSpPr/>
            <p:nvPr/>
          </p:nvSpPr>
          <p:spPr>
            <a:xfrm>
              <a:off x="4934245" y="1277858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99130E-5A2D-9001-49AC-A2AA77A7E798}"/>
                </a:ext>
              </a:extLst>
            </p:cNvPr>
            <p:cNvSpPr/>
            <p:nvPr/>
          </p:nvSpPr>
          <p:spPr>
            <a:xfrm>
              <a:off x="2546919" y="1280766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E8672-23CD-3AF7-5584-DE4102D312DC}"/>
                </a:ext>
              </a:extLst>
            </p:cNvPr>
            <p:cNvSpPr/>
            <p:nvPr/>
          </p:nvSpPr>
          <p:spPr>
            <a:xfrm>
              <a:off x="7321571" y="128136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76A353-E5AD-BBF6-F27C-8CDC0F760278}"/>
                </a:ext>
              </a:extLst>
            </p:cNvPr>
            <p:cNvSpPr/>
            <p:nvPr/>
          </p:nvSpPr>
          <p:spPr>
            <a:xfrm>
              <a:off x="12096223" y="1278459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484F59-58B7-87B5-A0F3-C2F664E1A4D6}"/>
                </a:ext>
              </a:extLst>
            </p:cNvPr>
            <p:cNvSpPr/>
            <p:nvPr/>
          </p:nvSpPr>
          <p:spPr>
            <a:xfrm>
              <a:off x="9708897" y="128136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01BE38-C542-CE5F-CAA1-E8DF0F669656}"/>
                </a:ext>
              </a:extLst>
            </p:cNvPr>
            <p:cNvSpPr/>
            <p:nvPr/>
          </p:nvSpPr>
          <p:spPr>
            <a:xfrm>
              <a:off x="14483549" y="127759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FD86AE-52AF-B419-2CAF-EF0B08BABF38}"/>
                </a:ext>
              </a:extLst>
            </p:cNvPr>
            <p:cNvSpPr/>
            <p:nvPr/>
          </p:nvSpPr>
          <p:spPr>
            <a:xfrm>
              <a:off x="19258201" y="1274689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C39E93-AA19-8357-2633-C6B33B047603}"/>
                </a:ext>
              </a:extLst>
            </p:cNvPr>
            <p:cNvSpPr/>
            <p:nvPr/>
          </p:nvSpPr>
          <p:spPr>
            <a:xfrm>
              <a:off x="16870875" y="127759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0E31C3-729F-F0B0-A7AC-8DB1542D8662}"/>
                </a:ext>
              </a:extLst>
            </p:cNvPr>
            <p:cNvSpPr/>
            <p:nvPr/>
          </p:nvSpPr>
          <p:spPr>
            <a:xfrm>
              <a:off x="21645527" y="1278198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9ACFC3-C360-1D6F-CC05-DE171F84990F}"/>
                </a:ext>
              </a:extLst>
            </p:cNvPr>
            <p:cNvSpPr/>
            <p:nvPr/>
          </p:nvSpPr>
          <p:spPr>
            <a:xfrm>
              <a:off x="26420179" y="1275290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101C32-8ED5-2399-9952-09CAF9BF64DC}"/>
                </a:ext>
              </a:extLst>
            </p:cNvPr>
            <p:cNvSpPr/>
            <p:nvPr/>
          </p:nvSpPr>
          <p:spPr>
            <a:xfrm>
              <a:off x="24032853" y="1278198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07024F-9267-EBE7-0D84-1A18F1291465}"/>
                </a:ext>
              </a:extLst>
            </p:cNvPr>
            <p:cNvSpPr/>
            <p:nvPr/>
          </p:nvSpPr>
          <p:spPr>
            <a:xfrm>
              <a:off x="28807505" y="128136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3AC380-7CD7-B860-5E9C-E4854DD46483}"/>
                </a:ext>
              </a:extLst>
            </p:cNvPr>
            <p:cNvSpPr/>
            <p:nvPr/>
          </p:nvSpPr>
          <p:spPr>
            <a:xfrm>
              <a:off x="33582157" y="1278459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D53149-8386-D2D9-F3C0-9466FDB02822}"/>
                </a:ext>
              </a:extLst>
            </p:cNvPr>
            <p:cNvSpPr/>
            <p:nvPr/>
          </p:nvSpPr>
          <p:spPr>
            <a:xfrm>
              <a:off x="31194831" y="128136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5F161F-F011-B0F6-C43B-24877D7C5D4B}"/>
                </a:ext>
              </a:extLst>
            </p:cNvPr>
            <p:cNvSpPr/>
            <p:nvPr/>
          </p:nvSpPr>
          <p:spPr>
            <a:xfrm>
              <a:off x="38356809" y="1278459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6973C4-A081-DCA9-4EAE-1B4620722927}"/>
                </a:ext>
              </a:extLst>
            </p:cNvPr>
            <p:cNvSpPr/>
            <p:nvPr/>
          </p:nvSpPr>
          <p:spPr>
            <a:xfrm>
              <a:off x="35969483" y="1281367"/>
              <a:ext cx="950751" cy="416130"/>
            </a:xfrm>
            <a:prstGeom prst="rect">
              <a:avLst/>
            </a:prstGeom>
            <a:gradFill flip="none" rotWithShape="1">
              <a:gsLst>
                <a:gs pos="20000">
                  <a:srgbClr val="F5DBAD"/>
                </a:gs>
                <a:gs pos="52000">
                  <a:srgbClr val="F9C46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A6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718442-E2CD-4B99-3617-3CAA9181883B}"/>
              </a:ext>
            </a:extLst>
          </p:cNvPr>
          <p:cNvGrpSpPr/>
          <p:nvPr/>
        </p:nvGrpSpPr>
        <p:grpSpPr>
          <a:xfrm>
            <a:off x="557674" y="377849"/>
            <a:ext cx="11299691" cy="1079792"/>
            <a:chOff x="-6431822" y="-441952"/>
            <a:chExt cx="36586472" cy="3014479"/>
          </a:xfrm>
        </p:grpSpPr>
        <p:pic>
          <p:nvPicPr>
            <p:cNvPr id="29" name="Picture 2" descr="Cartoon Cloud PNGs for Free Download">
              <a:extLst>
                <a:ext uri="{FF2B5EF4-FFF2-40B4-BE49-F238E27FC236}">
                  <a16:creationId xmlns:a16="http://schemas.microsoft.com/office/drawing/2014/main" id="{BC57F974-061A-DCB6-DCB0-BD7A8921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999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466" y="-441952"/>
              <a:ext cx="57054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loud Png Cartoon Online | wvctm.com">
              <a:extLst>
                <a:ext uri="{FF2B5EF4-FFF2-40B4-BE49-F238E27FC236}">
                  <a16:creationId xmlns:a16="http://schemas.microsoft.com/office/drawing/2014/main" id="{5A953A7B-2AC9-5E71-8BED-EFA10087D9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rgbClr val="F99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01" b="52028"/>
            <a:stretch/>
          </p:blipFill>
          <p:spPr bwMode="auto">
            <a:xfrm>
              <a:off x="18218022" y="0"/>
              <a:ext cx="3705625" cy="224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loud Png Cartoon Online | wvctm.com">
              <a:extLst>
                <a:ext uri="{FF2B5EF4-FFF2-40B4-BE49-F238E27FC236}">
                  <a16:creationId xmlns:a16="http://schemas.microsoft.com/office/drawing/2014/main" id="{55956D79-0109-208B-7010-A655B734F2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prstClr val="black"/>
                <a:srgbClr val="F99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56" t="8972" b="55230"/>
            <a:stretch/>
          </p:blipFill>
          <p:spPr bwMode="auto">
            <a:xfrm>
              <a:off x="120364" y="113375"/>
              <a:ext cx="4266092" cy="245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loud Png Cartoon Online | wvctm.com">
              <a:extLst>
                <a:ext uri="{FF2B5EF4-FFF2-40B4-BE49-F238E27FC236}">
                  <a16:creationId xmlns:a16="http://schemas.microsoft.com/office/drawing/2014/main" id="{36D908FC-8C66-A8B7-CD8F-F3A7C8F3F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rgbClr val="F99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90" r="54909" b="20152"/>
            <a:stretch/>
          </p:blipFill>
          <p:spPr bwMode="auto">
            <a:xfrm>
              <a:off x="25106773" y="275587"/>
              <a:ext cx="5047877" cy="2057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A pair of white clouds&#10;&#10;Description automatically generated">
              <a:extLst>
                <a:ext uri="{FF2B5EF4-FFF2-40B4-BE49-F238E27FC236}">
                  <a16:creationId xmlns:a16="http://schemas.microsoft.com/office/drawing/2014/main" id="{33110306-4F99-054E-CE35-1FBFB88CB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F99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91" r="22957" b="51007"/>
            <a:stretch/>
          </p:blipFill>
          <p:spPr>
            <a:xfrm>
              <a:off x="-6431822" y="-385422"/>
              <a:ext cx="3669188" cy="189082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116859-E9F5-AF30-6D3F-0D2BED703B65}"/>
              </a:ext>
            </a:extLst>
          </p:cNvPr>
          <p:cNvSpPr txBox="1"/>
          <p:nvPr/>
        </p:nvSpPr>
        <p:spPr>
          <a:xfrm>
            <a:off x="557673" y="3120134"/>
            <a:ext cx="749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#9Slide03 Comfortaa Light" panose="00000400000000000000" pitchFamily="2" charset="0"/>
              </a:rPr>
              <a:t>Object-Oriented Programming/2023.2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557673" y="2319156"/>
            <a:ext cx="1156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#9Slide03 Cabin" panose="00000500000000000000" pitchFamily="2" charset="-93"/>
              </a:rPr>
              <a:t>Interactive Simulation of Composition of Forces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91046-1A4A-2790-A15B-1E00FB9FD365}"/>
              </a:ext>
            </a:extLst>
          </p:cNvPr>
          <p:cNvSpPr txBox="1"/>
          <p:nvPr/>
        </p:nvSpPr>
        <p:spPr>
          <a:xfrm>
            <a:off x="557673" y="3528025"/>
            <a:ext cx="749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B133"/>
                </a:solidFill>
                <a:latin typeface="#9Slide03 Comfortaa Light" panose="00000400000000000000" pitchFamily="2" charset="0"/>
              </a:rPr>
              <a:t>Group 18</a:t>
            </a:r>
          </a:p>
        </p:txBody>
      </p:sp>
    </p:spTree>
    <p:extLst>
      <p:ext uri="{BB962C8B-B14F-4D97-AF65-F5344CB8AC3E}">
        <p14:creationId xmlns:p14="http://schemas.microsoft.com/office/powerpoint/2010/main" val="419822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182664" y="107573"/>
            <a:ext cx="7823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GUI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6ADEF-090E-209A-5D7D-CA5303297AB4}"/>
              </a:ext>
            </a:extLst>
          </p:cNvPr>
          <p:cNvSpPr txBox="1"/>
          <p:nvPr/>
        </p:nvSpPr>
        <p:spPr>
          <a:xfrm>
            <a:off x="10067776" y="199906"/>
            <a:ext cx="206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Be Vietnam Pro" pitchFamily="2" charset="-93"/>
              </a:rPr>
              <a:t>Association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01DEE-AD46-28BE-7DD0-D36D130BA325}"/>
              </a:ext>
            </a:extLst>
          </p:cNvPr>
          <p:cNvSpPr txBox="1"/>
          <p:nvPr/>
        </p:nvSpPr>
        <p:spPr>
          <a:xfrm>
            <a:off x="9826906" y="661571"/>
            <a:ext cx="23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Be Vietnam Pro" pitchFamily="2" charset="-93"/>
              </a:rPr>
              <a:t>Composition</a:t>
            </a: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A2ACF65-CCE6-0FB3-D5A9-654FB439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" y="1475625"/>
            <a:ext cx="12029656" cy="50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0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74A65-EBFE-3FEC-2875-A10A12F5471A}"/>
              </a:ext>
            </a:extLst>
          </p:cNvPr>
          <p:cNvSpPr txBox="1"/>
          <p:nvPr/>
        </p:nvSpPr>
        <p:spPr>
          <a:xfrm>
            <a:off x="2159000" y="1047536"/>
            <a:ext cx="1778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700" dirty="0">
                <a:solidFill>
                  <a:srgbClr val="FFB133"/>
                </a:solidFill>
                <a:latin typeface="#9Slide03 BoosterNextFYBlack" panose="02000A03000000020004" pitchFamily="2" charset="-93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A47D8-7A3E-E3F9-8FFF-A765A7054D98}"/>
              </a:ext>
            </a:extLst>
          </p:cNvPr>
          <p:cNvSpPr txBox="1"/>
          <p:nvPr/>
        </p:nvSpPr>
        <p:spPr>
          <a:xfrm>
            <a:off x="4424680" y="2143759"/>
            <a:ext cx="6852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 Vietnam Pro" pitchFamily="2" charset="-93"/>
              </a:rPr>
              <a:t>OOP Technique</a:t>
            </a:r>
          </a:p>
        </p:txBody>
      </p:sp>
    </p:spTree>
    <p:extLst>
      <p:ext uri="{BB962C8B-B14F-4D97-AF65-F5344CB8AC3E}">
        <p14:creationId xmlns:p14="http://schemas.microsoft.com/office/powerpoint/2010/main" val="388211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88BB5-7D7C-4934-315E-4EAC311E960C}"/>
              </a:ext>
            </a:extLst>
          </p:cNvPr>
          <p:cNvSpPr txBox="1"/>
          <p:nvPr/>
        </p:nvSpPr>
        <p:spPr>
          <a:xfrm>
            <a:off x="210245" y="5604169"/>
            <a:ext cx="6649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#9Slide03 BoosterNextFYBlack" panose="02000A03000000020004" pitchFamily="2" charset="-93"/>
              </a:rPr>
              <a:t>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67F57-1BAF-A334-EEA4-5F6254C0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5" y="1859183"/>
            <a:ext cx="5115309" cy="288510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22B9688-CD30-EC9E-658D-6DC376EF8D80}"/>
              </a:ext>
            </a:extLst>
          </p:cNvPr>
          <p:cNvGrpSpPr/>
          <p:nvPr/>
        </p:nvGrpSpPr>
        <p:grpSpPr>
          <a:xfrm>
            <a:off x="2812877" y="1173479"/>
            <a:ext cx="3115483" cy="693156"/>
            <a:chOff x="2812877" y="1173479"/>
            <a:chExt cx="3115483" cy="69315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3EB2DA-AD79-E741-3061-3C95A75AE2D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0800000" flipV="1">
              <a:off x="2920300" y="1173479"/>
              <a:ext cx="3008060" cy="685703"/>
            </a:xfrm>
            <a:prstGeom prst="bentConnector2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869931F-DBCF-B131-05F6-DE48734591BD}"/>
                </a:ext>
              </a:extLst>
            </p:cNvPr>
            <p:cNvSpPr/>
            <p:nvPr/>
          </p:nvSpPr>
          <p:spPr>
            <a:xfrm flipV="1">
              <a:off x="2812877" y="1627876"/>
              <a:ext cx="214843" cy="23875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1E1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76BDD4-527A-A728-F6A8-C3C0F3AA8E9C}"/>
              </a:ext>
            </a:extLst>
          </p:cNvPr>
          <p:cNvGrpSpPr/>
          <p:nvPr/>
        </p:nvGrpSpPr>
        <p:grpSpPr>
          <a:xfrm>
            <a:off x="2812876" y="4736836"/>
            <a:ext cx="3115484" cy="446778"/>
            <a:chOff x="2812876" y="4736836"/>
            <a:chExt cx="3115484" cy="44677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B383533-1F62-567A-68BF-89F0D497DF0B}"/>
                </a:ext>
              </a:extLst>
            </p:cNvPr>
            <p:cNvCxnSpPr>
              <a:cxnSpLocks/>
              <a:stCxn id="13" idx="1"/>
              <a:endCxn id="6" idx="2"/>
            </p:cNvCxnSpPr>
            <p:nvPr/>
          </p:nvCxnSpPr>
          <p:spPr>
            <a:xfrm rot="10800000">
              <a:off x="2920300" y="4744289"/>
              <a:ext cx="3008060" cy="439325"/>
            </a:xfrm>
            <a:prstGeom prst="bentConnector2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28D4C86-A9C6-103C-8FB4-3E1964C208A8}"/>
                </a:ext>
              </a:extLst>
            </p:cNvPr>
            <p:cNvSpPr/>
            <p:nvPr/>
          </p:nvSpPr>
          <p:spPr>
            <a:xfrm>
              <a:off x="2812876" y="4736836"/>
              <a:ext cx="214843" cy="23875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1E1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39E9D3-BE1B-CD79-4D5F-AA6FA1401908}"/>
              </a:ext>
            </a:extLst>
          </p:cNvPr>
          <p:cNvGrpSpPr/>
          <p:nvPr/>
        </p:nvGrpSpPr>
        <p:grpSpPr>
          <a:xfrm>
            <a:off x="5928360" y="192776"/>
            <a:ext cx="5791200" cy="3108960"/>
            <a:chOff x="5928360" y="192776"/>
            <a:chExt cx="5791200" cy="31089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B74E8D-34FE-4B43-05FC-49C382D9A6CD}"/>
                </a:ext>
              </a:extLst>
            </p:cNvPr>
            <p:cNvGrpSpPr/>
            <p:nvPr/>
          </p:nvGrpSpPr>
          <p:grpSpPr>
            <a:xfrm>
              <a:off x="5928360" y="192776"/>
              <a:ext cx="5791200" cy="3108960"/>
              <a:chOff x="5928360" y="192776"/>
              <a:chExt cx="5791200" cy="310896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37F5043-0489-144D-7529-AEA0312C6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2005" y="2256096"/>
                <a:ext cx="5271790" cy="486627"/>
              </a:xfrm>
              <a:prstGeom prst="rect">
                <a:avLst/>
              </a:prstGeom>
            </p:spPr>
          </p:pic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5636A7AE-BB1F-9326-4C2E-4C53B62C9244}"/>
                  </a:ext>
                </a:extLst>
              </p:cNvPr>
              <p:cNvSpPr/>
              <p:nvPr/>
            </p:nvSpPr>
            <p:spPr>
              <a:xfrm>
                <a:off x="6302005" y="798273"/>
                <a:ext cx="1379747" cy="1324160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995741-5F4B-4A8D-0A8E-27FBF669B690}"/>
                  </a:ext>
                </a:extLst>
              </p:cNvPr>
              <p:cNvSpPr/>
              <p:nvPr/>
            </p:nvSpPr>
            <p:spPr>
              <a:xfrm>
                <a:off x="5928360" y="192776"/>
                <a:ext cx="5791200" cy="3108960"/>
              </a:xfrm>
              <a:prstGeom prst="rect">
                <a:avLst/>
              </a:prstGeom>
              <a:noFill/>
              <a:ln>
                <a:solidFill>
                  <a:srgbClr val="1E1B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8C2A49-C745-3A18-C290-955D17DF6059}"/>
                </a:ext>
              </a:extLst>
            </p:cNvPr>
            <p:cNvSpPr txBox="1"/>
            <p:nvPr/>
          </p:nvSpPr>
          <p:spPr>
            <a:xfrm>
              <a:off x="10457784" y="370298"/>
              <a:ext cx="1116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Be Vietnam Pro" pitchFamily="2" charset="-93"/>
                </a:rPr>
                <a:t>Cube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34EAA-E807-31EF-6E50-64C7D14F65A2}"/>
              </a:ext>
            </a:extLst>
          </p:cNvPr>
          <p:cNvGrpSpPr/>
          <p:nvPr/>
        </p:nvGrpSpPr>
        <p:grpSpPr>
          <a:xfrm>
            <a:off x="5928360" y="3629133"/>
            <a:ext cx="5791200" cy="3108960"/>
            <a:chOff x="5928360" y="3629133"/>
            <a:chExt cx="5791200" cy="31089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D201FA-9EB3-FBB6-301F-1CE209EE7BE4}"/>
                </a:ext>
              </a:extLst>
            </p:cNvPr>
            <p:cNvGrpSpPr/>
            <p:nvPr/>
          </p:nvGrpSpPr>
          <p:grpSpPr>
            <a:xfrm>
              <a:off x="5928360" y="3629133"/>
              <a:ext cx="5791200" cy="3108960"/>
              <a:chOff x="5928360" y="3429000"/>
              <a:chExt cx="5791200" cy="310896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95018A-CA9C-2C65-616E-6C8F03A235F5}"/>
                  </a:ext>
                </a:extLst>
              </p:cNvPr>
              <p:cNvSpPr/>
              <p:nvPr/>
            </p:nvSpPr>
            <p:spPr>
              <a:xfrm>
                <a:off x="5928360" y="3429000"/>
                <a:ext cx="5791200" cy="3108960"/>
              </a:xfrm>
              <a:prstGeom prst="rect">
                <a:avLst/>
              </a:prstGeom>
              <a:noFill/>
              <a:ln>
                <a:solidFill>
                  <a:srgbClr val="1E1B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5BA927E-6E6B-22DD-4EFF-599ECD318E5E}"/>
                  </a:ext>
                </a:extLst>
              </p:cNvPr>
              <p:cNvGrpSpPr/>
              <p:nvPr/>
            </p:nvGrpSpPr>
            <p:grpSpPr>
              <a:xfrm>
                <a:off x="6095999" y="3642080"/>
                <a:ext cx="5306165" cy="2645489"/>
                <a:chOff x="6095999" y="3642080"/>
                <a:chExt cx="5306165" cy="264548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B90E89E-882C-4D51-93D0-1DE79CD45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5999" y="4963409"/>
                  <a:ext cx="5306165" cy="1324160"/>
                </a:xfrm>
                <a:prstGeom prst="rect">
                  <a:avLst/>
                </a:prstGeom>
              </p:spPr>
            </p:pic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EAEA4901-A3B3-9A1B-BA5E-6359C91CB471}"/>
                    </a:ext>
                  </a:extLst>
                </p:cNvPr>
                <p:cNvSpPr/>
                <p:nvPr/>
              </p:nvSpPr>
              <p:spPr>
                <a:xfrm rot="5400000">
                  <a:off x="6424186" y="3313893"/>
                  <a:ext cx="1066800" cy="1723173"/>
                </a:xfrm>
                <a:prstGeom prst="can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F9D5BD-A55F-0E2C-D683-AC4877F5F7F7}"/>
                </a:ext>
              </a:extLst>
            </p:cNvPr>
            <p:cNvSpPr txBox="1"/>
            <p:nvPr/>
          </p:nvSpPr>
          <p:spPr>
            <a:xfrm>
              <a:off x="10064940" y="3753912"/>
              <a:ext cx="16546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Be Vietnam Pro" pitchFamily="2" charset="-93"/>
                </a:rPr>
                <a:t>Cylinder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95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88BB5-7D7C-4934-315E-4EAC311E960C}"/>
              </a:ext>
            </a:extLst>
          </p:cNvPr>
          <p:cNvSpPr txBox="1"/>
          <p:nvPr/>
        </p:nvSpPr>
        <p:spPr>
          <a:xfrm>
            <a:off x="448620" y="30480"/>
            <a:ext cx="68868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#9Slide03 BoosterNextFYBlack" panose="02000A03000000020004" pitchFamily="2" charset="-93"/>
              </a:rPr>
              <a:t>Polymorphism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BC8D446-BB85-1E6E-9C78-A10DA50D6C05}"/>
              </a:ext>
            </a:extLst>
          </p:cNvPr>
          <p:cNvSpPr/>
          <p:nvPr/>
        </p:nvSpPr>
        <p:spPr>
          <a:xfrm>
            <a:off x="1198487" y="3427464"/>
            <a:ext cx="1379747" cy="132416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8CC92-0D18-08D8-966E-51419A38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94" y="1357527"/>
            <a:ext cx="7030431" cy="5287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4ECA8-BD6F-1039-8972-E6235D272FFE}"/>
              </a:ext>
            </a:extLst>
          </p:cNvPr>
          <p:cNvSpPr txBox="1"/>
          <p:nvPr/>
        </p:nvSpPr>
        <p:spPr>
          <a:xfrm>
            <a:off x="1186528" y="2500527"/>
            <a:ext cx="2115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e Vietnam Pro" pitchFamily="2" charset="-93"/>
              </a:rPr>
              <a:t>Cube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EF8790-9C65-6461-33EB-D0F8955DF546}"/>
              </a:ext>
            </a:extLst>
          </p:cNvPr>
          <p:cNvCxnSpPr/>
          <p:nvPr/>
        </p:nvCxnSpPr>
        <p:spPr>
          <a:xfrm>
            <a:off x="3139440" y="1357527"/>
            <a:ext cx="0" cy="528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C5125C-F959-2F03-4509-40EE3997513B}"/>
              </a:ext>
            </a:extLst>
          </p:cNvPr>
          <p:cNvGrpSpPr/>
          <p:nvPr/>
        </p:nvGrpSpPr>
        <p:grpSpPr>
          <a:xfrm rot="16200000">
            <a:off x="3985260" y="7612380"/>
            <a:ext cx="15819120" cy="594360"/>
            <a:chOff x="-28958" y="1148862"/>
            <a:chExt cx="40683918" cy="2295144"/>
          </a:xfrm>
          <a:solidFill>
            <a:srgbClr val="CC7E0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E49AF-E327-A0D4-A7C0-1177603536B8}"/>
                </a:ext>
              </a:extLst>
            </p:cNvPr>
            <p:cNvSpPr/>
            <p:nvPr/>
          </p:nvSpPr>
          <p:spPr>
            <a:xfrm>
              <a:off x="-28958" y="1828799"/>
              <a:ext cx="40683918" cy="16152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B6453D-4D21-E006-FA6C-56A38D9249C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58" y="1148862"/>
              <a:ext cx="40683918" cy="0"/>
            </a:xfrm>
            <a:prstGeom prst="line">
              <a:avLst/>
            </a:prstGeom>
            <a:grpFill/>
            <a:ln w="57150">
              <a:solidFill>
                <a:srgbClr val="C479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321368-8642-8222-1756-8966E6721C2B}"/>
                </a:ext>
              </a:extLst>
            </p:cNvPr>
            <p:cNvSpPr/>
            <p:nvPr/>
          </p:nvSpPr>
          <p:spPr>
            <a:xfrm>
              <a:off x="159593" y="1280766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C50790-0E71-D1D0-EFE2-7D1F72856473}"/>
                </a:ext>
              </a:extLst>
            </p:cNvPr>
            <p:cNvSpPr/>
            <p:nvPr/>
          </p:nvSpPr>
          <p:spPr>
            <a:xfrm>
              <a:off x="4934245" y="1277858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31B5BD-A862-816A-F557-5B1E0B05CEC7}"/>
                </a:ext>
              </a:extLst>
            </p:cNvPr>
            <p:cNvSpPr/>
            <p:nvPr/>
          </p:nvSpPr>
          <p:spPr>
            <a:xfrm>
              <a:off x="2546919" y="1280766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29E3A7-7C09-D37C-7052-8EA799833E62}"/>
                </a:ext>
              </a:extLst>
            </p:cNvPr>
            <p:cNvSpPr/>
            <p:nvPr/>
          </p:nvSpPr>
          <p:spPr>
            <a:xfrm>
              <a:off x="7321571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79F407-5576-0212-F224-8E3D08D5BD1B}"/>
                </a:ext>
              </a:extLst>
            </p:cNvPr>
            <p:cNvSpPr/>
            <p:nvPr/>
          </p:nvSpPr>
          <p:spPr>
            <a:xfrm>
              <a:off x="12096223" y="127845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755826-7B01-D117-87C6-B6B387CD394E}"/>
                </a:ext>
              </a:extLst>
            </p:cNvPr>
            <p:cNvSpPr/>
            <p:nvPr/>
          </p:nvSpPr>
          <p:spPr>
            <a:xfrm>
              <a:off x="9708897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D641F8-3521-2934-0B04-3E8B85AB4CC8}"/>
                </a:ext>
              </a:extLst>
            </p:cNvPr>
            <p:cNvSpPr/>
            <p:nvPr/>
          </p:nvSpPr>
          <p:spPr>
            <a:xfrm>
              <a:off x="14483549" y="127759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5A25FE-740B-5883-6F60-AD43966E6D6C}"/>
                </a:ext>
              </a:extLst>
            </p:cNvPr>
            <p:cNvSpPr/>
            <p:nvPr/>
          </p:nvSpPr>
          <p:spPr>
            <a:xfrm>
              <a:off x="19258201" y="127468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CB5DC1-B63D-C292-CCC9-9567C3B14FC6}"/>
                </a:ext>
              </a:extLst>
            </p:cNvPr>
            <p:cNvSpPr/>
            <p:nvPr/>
          </p:nvSpPr>
          <p:spPr>
            <a:xfrm>
              <a:off x="16870875" y="127759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3F342E-197D-F714-9C3B-3DBA63791491}"/>
                </a:ext>
              </a:extLst>
            </p:cNvPr>
            <p:cNvSpPr/>
            <p:nvPr/>
          </p:nvSpPr>
          <p:spPr>
            <a:xfrm>
              <a:off x="21645527" y="1278198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255D81-1C19-2D09-216A-449326A691CE}"/>
                </a:ext>
              </a:extLst>
            </p:cNvPr>
            <p:cNvSpPr/>
            <p:nvPr/>
          </p:nvSpPr>
          <p:spPr>
            <a:xfrm>
              <a:off x="26420179" y="1275290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109AAD-F80D-CCDC-58CC-9229CEC52758}"/>
                </a:ext>
              </a:extLst>
            </p:cNvPr>
            <p:cNvSpPr/>
            <p:nvPr/>
          </p:nvSpPr>
          <p:spPr>
            <a:xfrm>
              <a:off x="24032853" y="1278198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5A878C-4B07-F077-F112-C5702C4D3F0C}"/>
                </a:ext>
              </a:extLst>
            </p:cNvPr>
            <p:cNvSpPr/>
            <p:nvPr/>
          </p:nvSpPr>
          <p:spPr>
            <a:xfrm>
              <a:off x="28807505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CE576F-038E-6EE5-2F00-0F2D2095CB5E}"/>
                </a:ext>
              </a:extLst>
            </p:cNvPr>
            <p:cNvSpPr/>
            <p:nvPr/>
          </p:nvSpPr>
          <p:spPr>
            <a:xfrm>
              <a:off x="33582157" y="127845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789AC5-F55E-050C-4F26-B78E6E35E897}"/>
                </a:ext>
              </a:extLst>
            </p:cNvPr>
            <p:cNvSpPr/>
            <p:nvPr/>
          </p:nvSpPr>
          <p:spPr>
            <a:xfrm>
              <a:off x="31194831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DCB5DA-92D0-94BF-247B-72D5DD556708}"/>
                </a:ext>
              </a:extLst>
            </p:cNvPr>
            <p:cNvSpPr/>
            <p:nvPr/>
          </p:nvSpPr>
          <p:spPr>
            <a:xfrm>
              <a:off x="38356809" y="127845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A7CAF4-29E4-D30A-A32E-DDE30D82BDF4}"/>
                </a:ext>
              </a:extLst>
            </p:cNvPr>
            <p:cNvSpPr/>
            <p:nvPr/>
          </p:nvSpPr>
          <p:spPr>
            <a:xfrm>
              <a:off x="35969483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19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54ECA8-BD6F-1039-8972-E6235D272FFE}"/>
              </a:ext>
            </a:extLst>
          </p:cNvPr>
          <p:cNvSpPr txBox="1"/>
          <p:nvPr/>
        </p:nvSpPr>
        <p:spPr>
          <a:xfrm>
            <a:off x="482763" y="1930100"/>
            <a:ext cx="276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e Vietnam Pro" pitchFamily="2" charset="-93"/>
              </a:rPr>
              <a:t>Cylinder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EF8790-9C65-6461-33EB-D0F8955DF546}"/>
              </a:ext>
            </a:extLst>
          </p:cNvPr>
          <p:cNvCxnSpPr/>
          <p:nvPr/>
        </p:nvCxnSpPr>
        <p:spPr>
          <a:xfrm>
            <a:off x="3027843" y="907191"/>
            <a:ext cx="0" cy="5287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C5125C-F959-2F03-4509-40EE3997513B}"/>
              </a:ext>
            </a:extLst>
          </p:cNvPr>
          <p:cNvGrpSpPr/>
          <p:nvPr/>
        </p:nvGrpSpPr>
        <p:grpSpPr>
          <a:xfrm rot="16200000">
            <a:off x="3985260" y="7475220"/>
            <a:ext cx="15819120" cy="594360"/>
            <a:chOff x="-28958" y="1148862"/>
            <a:chExt cx="40683918" cy="2295144"/>
          </a:xfrm>
          <a:solidFill>
            <a:srgbClr val="CC7E0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E49AF-E327-A0D4-A7C0-1177603536B8}"/>
                </a:ext>
              </a:extLst>
            </p:cNvPr>
            <p:cNvSpPr/>
            <p:nvPr/>
          </p:nvSpPr>
          <p:spPr>
            <a:xfrm>
              <a:off x="-28958" y="1828799"/>
              <a:ext cx="40683918" cy="16152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B6453D-4D21-E006-FA6C-56A38D9249C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58" y="1148862"/>
              <a:ext cx="40683918" cy="0"/>
            </a:xfrm>
            <a:prstGeom prst="line">
              <a:avLst/>
            </a:prstGeom>
            <a:grpFill/>
            <a:ln w="57150">
              <a:solidFill>
                <a:srgbClr val="C479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321368-8642-8222-1756-8966E6721C2B}"/>
                </a:ext>
              </a:extLst>
            </p:cNvPr>
            <p:cNvSpPr/>
            <p:nvPr/>
          </p:nvSpPr>
          <p:spPr>
            <a:xfrm>
              <a:off x="159593" y="1280766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C50790-0E71-D1D0-EFE2-7D1F72856473}"/>
                </a:ext>
              </a:extLst>
            </p:cNvPr>
            <p:cNvSpPr/>
            <p:nvPr/>
          </p:nvSpPr>
          <p:spPr>
            <a:xfrm>
              <a:off x="4934245" y="1277858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31B5BD-A862-816A-F557-5B1E0B05CEC7}"/>
                </a:ext>
              </a:extLst>
            </p:cNvPr>
            <p:cNvSpPr/>
            <p:nvPr/>
          </p:nvSpPr>
          <p:spPr>
            <a:xfrm>
              <a:off x="2546919" y="1280766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29E3A7-7C09-D37C-7052-8EA799833E62}"/>
                </a:ext>
              </a:extLst>
            </p:cNvPr>
            <p:cNvSpPr/>
            <p:nvPr/>
          </p:nvSpPr>
          <p:spPr>
            <a:xfrm>
              <a:off x="7321571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79F407-5576-0212-F224-8E3D08D5BD1B}"/>
                </a:ext>
              </a:extLst>
            </p:cNvPr>
            <p:cNvSpPr/>
            <p:nvPr/>
          </p:nvSpPr>
          <p:spPr>
            <a:xfrm>
              <a:off x="12096223" y="127845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755826-7B01-D117-87C6-B6B387CD394E}"/>
                </a:ext>
              </a:extLst>
            </p:cNvPr>
            <p:cNvSpPr/>
            <p:nvPr/>
          </p:nvSpPr>
          <p:spPr>
            <a:xfrm>
              <a:off x="9708897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D641F8-3521-2934-0B04-3E8B85AB4CC8}"/>
                </a:ext>
              </a:extLst>
            </p:cNvPr>
            <p:cNvSpPr/>
            <p:nvPr/>
          </p:nvSpPr>
          <p:spPr>
            <a:xfrm>
              <a:off x="14483549" y="127759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5A25FE-740B-5883-6F60-AD43966E6D6C}"/>
                </a:ext>
              </a:extLst>
            </p:cNvPr>
            <p:cNvSpPr/>
            <p:nvPr/>
          </p:nvSpPr>
          <p:spPr>
            <a:xfrm>
              <a:off x="19258201" y="127468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CB5DC1-B63D-C292-CCC9-9567C3B14FC6}"/>
                </a:ext>
              </a:extLst>
            </p:cNvPr>
            <p:cNvSpPr/>
            <p:nvPr/>
          </p:nvSpPr>
          <p:spPr>
            <a:xfrm>
              <a:off x="16870875" y="127759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3F342E-197D-F714-9C3B-3DBA63791491}"/>
                </a:ext>
              </a:extLst>
            </p:cNvPr>
            <p:cNvSpPr/>
            <p:nvPr/>
          </p:nvSpPr>
          <p:spPr>
            <a:xfrm>
              <a:off x="21645527" y="1278198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255D81-1C19-2D09-216A-449326A691CE}"/>
                </a:ext>
              </a:extLst>
            </p:cNvPr>
            <p:cNvSpPr/>
            <p:nvPr/>
          </p:nvSpPr>
          <p:spPr>
            <a:xfrm>
              <a:off x="26420179" y="1275290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109AAD-F80D-CCDC-58CC-9229CEC52758}"/>
                </a:ext>
              </a:extLst>
            </p:cNvPr>
            <p:cNvSpPr/>
            <p:nvPr/>
          </p:nvSpPr>
          <p:spPr>
            <a:xfrm>
              <a:off x="24032853" y="1278198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5A878C-4B07-F077-F112-C5702C4D3F0C}"/>
                </a:ext>
              </a:extLst>
            </p:cNvPr>
            <p:cNvSpPr/>
            <p:nvPr/>
          </p:nvSpPr>
          <p:spPr>
            <a:xfrm>
              <a:off x="28807505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CE576F-038E-6EE5-2F00-0F2D2095CB5E}"/>
                </a:ext>
              </a:extLst>
            </p:cNvPr>
            <p:cNvSpPr/>
            <p:nvPr/>
          </p:nvSpPr>
          <p:spPr>
            <a:xfrm>
              <a:off x="33582157" y="127845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789AC5-F55E-050C-4F26-B78E6E35E897}"/>
                </a:ext>
              </a:extLst>
            </p:cNvPr>
            <p:cNvSpPr/>
            <p:nvPr/>
          </p:nvSpPr>
          <p:spPr>
            <a:xfrm>
              <a:off x="31194831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DCB5DA-92D0-94BF-247B-72D5DD556708}"/>
                </a:ext>
              </a:extLst>
            </p:cNvPr>
            <p:cNvSpPr/>
            <p:nvPr/>
          </p:nvSpPr>
          <p:spPr>
            <a:xfrm>
              <a:off x="38356809" y="1278459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A7CAF4-29E4-D30A-A32E-DDE30D82BDF4}"/>
                </a:ext>
              </a:extLst>
            </p:cNvPr>
            <p:cNvSpPr/>
            <p:nvPr/>
          </p:nvSpPr>
          <p:spPr>
            <a:xfrm>
              <a:off x="35969483" y="1281367"/>
              <a:ext cx="950751" cy="416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Cylinder 46">
            <a:extLst>
              <a:ext uri="{FF2B5EF4-FFF2-40B4-BE49-F238E27FC236}">
                <a16:creationId xmlns:a16="http://schemas.microsoft.com/office/drawing/2014/main" id="{437D1512-320B-B7B9-77DD-51F29C853848}"/>
              </a:ext>
            </a:extLst>
          </p:cNvPr>
          <p:cNvSpPr/>
          <p:nvPr/>
        </p:nvSpPr>
        <p:spPr>
          <a:xfrm rot="5400000">
            <a:off x="1335507" y="2512185"/>
            <a:ext cx="1066800" cy="1723173"/>
          </a:xfrm>
          <a:prstGeom prst="can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2535A89-AB34-E2E8-4AB9-3FD63BC3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49" y="907191"/>
            <a:ext cx="713522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137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5EDE1-2AEB-CAAC-011D-5315BDA6E933}"/>
              </a:ext>
            </a:extLst>
          </p:cNvPr>
          <p:cNvSpPr txBox="1"/>
          <p:nvPr/>
        </p:nvSpPr>
        <p:spPr>
          <a:xfrm>
            <a:off x="2043969" y="1757680"/>
            <a:ext cx="7937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Project</a:t>
            </a:r>
          </a:p>
          <a:p>
            <a:pPr algn="ctr"/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5D410-934B-A365-16A9-465E15C84749}"/>
              </a:ext>
            </a:extLst>
          </p:cNvPr>
          <p:cNvSpPr txBox="1"/>
          <p:nvPr/>
        </p:nvSpPr>
        <p:spPr>
          <a:xfrm>
            <a:off x="4694142" y="4573167"/>
            <a:ext cx="2637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A615"/>
                </a:solidFill>
                <a:latin typeface="Be Vietnam Pro" pitchFamily="2" charset="-93"/>
                <a:hlinkClick r:id="rId2"/>
              </a:rPr>
              <a:t>Click here</a:t>
            </a:r>
            <a:endParaRPr lang="en-US" sz="4000" b="1" dirty="0">
              <a:solidFill>
                <a:srgbClr val="FFA615"/>
              </a:solidFill>
              <a:latin typeface="Be Vietnam Pro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7292546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CD859E4-18D0-725C-391F-9D709A3A15A0}"/>
              </a:ext>
            </a:extLst>
          </p:cNvPr>
          <p:cNvSpPr txBox="1"/>
          <p:nvPr/>
        </p:nvSpPr>
        <p:spPr>
          <a:xfrm>
            <a:off x="816649" y="759407"/>
            <a:ext cx="9221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Thank you </a:t>
            </a:r>
          </a:p>
          <a:p>
            <a:r>
              <a:rPr lang="en-US" sz="9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24505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B280F1-E9C5-05FA-9274-49B01234893F}"/>
              </a:ext>
            </a:extLst>
          </p:cNvPr>
          <p:cNvGrpSpPr/>
          <p:nvPr/>
        </p:nvGrpSpPr>
        <p:grpSpPr>
          <a:xfrm>
            <a:off x="-264160" y="1606966"/>
            <a:ext cx="12649200" cy="1247993"/>
            <a:chOff x="-264160" y="1606966"/>
            <a:chExt cx="12649200" cy="12479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0D9CCE-4584-912F-1C56-FFB5A88B4747}"/>
                </a:ext>
              </a:extLst>
            </p:cNvPr>
            <p:cNvSpPr/>
            <p:nvPr/>
          </p:nvSpPr>
          <p:spPr>
            <a:xfrm>
              <a:off x="314153" y="1606966"/>
              <a:ext cx="4074967" cy="1247993"/>
            </a:xfrm>
            <a:prstGeom prst="rect">
              <a:avLst/>
            </a:prstGeom>
            <a:solidFill>
              <a:srgbClr val="FFA6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8780A4-CE21-98EF-9D60-9BD66CFE1460}"/>
                </a:ext>
              </a:extLst>
            </p:cNvPr>
            <p:cNvSpPr/>
            <p:nvPr/>
          </p:nvSpPr>
          <p:spPr>
            <a:xfrm>
              <a:off x="-264160" y="1606966"/>
              <a:ext cx="12649200" cy="1247993"/>
            </a:xfrm>
            <a:prstGeom prst="rect">
              <a:avLst/>
            </a:prstGeom>
            <a:noFill/>
            <a:ln w="25400">
              <a:solidFill>
                <a:srgbClr val="FFA6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482384" y="150107"/>
            <a:ext cx="7350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Group Member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A03448-97E5-9F82-B467-78D30340937A}"/>
              </a:ext>
            </a:extLst>
          </p:cNvPr>
          <p:cNvGrpSpPr/>
          <p:nvPr/>
        </p:nvGrpSpPr>
        <p:grpSpPr>
          <a:xfrm>
            <a:off x="482384" y="1657841"/>
            <a:ext cx="4074967" cy="1087676"/>
            <a:chOff x="482384" y="1657841"/>
            <a:chExt cx="4074967" cy="108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8BEBD-D0DC-0BD2-0E16-7B1B0B0E3E6C}"/>
                </a:ext>
              </a:extLst>
            </p:cNvPr>
            <p:cNvSpPr txBox="1"/>
            <p:nvPr/>
          </p:nvSpPr>
          <p:spPr>
            <a:xfrm>
              <a:off x="482385" y="1657841"/>
              <a:ext cx="3784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1E1B22"/>
                  </a:solidFill>
                  <a:latin typeface="Be Vietnam Pro" pitchFamily="2" charset="-93"/>
                </a:rPr>
                <a:t>Ngô Minh Trung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F72444-6CDC-19EA-966E-95E72ABA7029}"/>
                </a:ext>
              </a:extLst>
            </p:cNvPr>
            <p:cNvSpPr txBox="1"/>
            <p:nvPr/>
          </p:nvSpPr>
          <p:spPr>
            <a:xfrm>
              <a:off x="482384" y="2283852"/>
              <a:ext cx="4074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1E1B22"/>
                  </a:solidFill>
                  <a:latin typeface="Be Vietnam Pro" pitchFamily="2" charset="-93"/>
                </a:rPr>
                <a:t>20226004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4FE566-A8A0-AC96-3CFB-D88653A846A0}"/>
              </a:ext>
            </a:extLst>
          </p:cNvPr>
          <p:cNvGrpSpPr/>
          <p:nvPr/>
        </p:nvGrpSpPr>
        <p:grpSpPr>
          <a:xfrm>
            <a:off x="-264160" y="3531845"/>
            <a:ext cx="12649200" cy="1247993"/>
            <a:chOff x="-264160" y="1606966"/>
            <a:chExt cx="12649200" cy="12479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B1E459-D5E2-F72A-C0D0-28A86DDC3517}"/>
                </a:ext>
              </a:extLst>
            </p:cNvPr>
            <p:cNvSpPr/>
            <p:nvPr/>
          </p:nvSpPr>
          <p:spPr>
            <a:xfrm>
              <a:off x="314153" y="1606966"/>
              <a:ext cx="4074967" cy="1247993"/>
            </a:xfrm>
            <a:prstGeom prst="rect">
              <a:avLst/>
            </a:prstGeom>
            <a:solidFill>
              <a:srgbClr val="FFA6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9BAA67-1A37-9DC5-50A0-2B915BEC237B}"/>
                </a:ext>
              </a:extLst>
            </p:cNvPr>
            <p:cNvSpPr/>
            <p:nvPr/>
          </p:nvSpPr>
          <p:spPr>
            <a:xfrm>
              <a:off x="-264160" y="1606966"/>
              <a:ext cx="12649200" cy="1247993"/>
            </a:xfrm>
            <a:prstGeom prst="rect">
              <a:avLst/>
            </a:prstGeom>
            <a:noFill/>
            <a:ln w="25400">
              <a:solidFill>
                <a:srgbClr val="FFA6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8E548-3D5B-B233-56D4-CD48E1ECE460}"/>
              </a:ext>
            </a:extLst>
          </p:cNvPr>
          <p:cNvGrpSpPr/>
          <p:nvPr/>
        </p:nvGrpSpPr>
        <p:grpSpPr>
          <a:xfrm>
            <a:off x="482384" y="3582720"/>
            <a:ext cx="4074967" cy="1087676"/>
            <a:chOff x="482384" y="1657841"/>
            <a:chExt cx="4074967" cy="10876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D398C0-F3FB-54D8-83EB-67C9022B08CD}"/>
                </a:ext>
              </a:extLst>
            </p:cNvPr>
            <p:cNvSpPr txBox="1"/>
            <p:nvPr/>
          </p:nvSpPr>
          <p:spPr>
            <a:xfrm>
              <a:off x="482385" y="1657841"/>
              <a:ext cx="3784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1E1B22"/>
                  </a:solidFill>
                  <a:latin typeface="Be Vietnam Pro" pitchFamily="2" charset="-93"/>
                </a:rPr>
                <a:t>Phan Hoàng Tú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768706-5590-EFE5-F883-68F18CF82C65}"/>
                </a:ext>
              </a:extLst>
            </p:cNvPr>
            <p:cNvSpPr txBox="1"/>
            <p:nvPr/>
          </p:nvSpPr>
          <p:spPr>
            <a:xfrm>
              <a:off x="482384" y="2283852"/>
              <a:ext cx="4074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1E1B22"/>
                  </a:solidFill>
                  <a:latin typeface="Be Vietnam Pro" pitchFamily="2" charset="-93"/>
                </a:rPr>
                <a:t>20226068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26B89D-5F4B-B444-90E7-6721E8D99BD8}"/>
              </a:ext>
            </a:extLst>
          </p:cNvPr>
          <p:cNvGrpSpPr/>
          <p:nvPr/>
        </p:nvGrpSpPr>
        <p:grpSpPr>
          <a:xfrm>
            <a:off x="-264160" y="5251034"/>
            <a:ext cx="12649200" cy="1247993"/>
            <a:chOff x="-264160" y="1606966"/>
            <a:chExt cx="12649200" cy="12479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B382B8-A2DB-9BE3-7C62-24A52D33E71E}"/>
                </a:ext>
              </a:extLst>
            </p:cNvPr>
            <p:cNvSpPr/>
            <p:nvPr/>
          </p:nvSpPr>
          <p:spPr>
            <a:xfrm>
              <a:off x="314153" y="1606966"/>
              <a:ext cx="4074967" cy="1247993"/>
            </a:xfrm>
            <a:prstGeom prst="rect">
              <a:avLst/>
            </a:prstGeom>
            <a:solidFill>
              <a:srgbClr val="FFA6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1C4285-19F5-22AE-4FFA-948797C30D50}"/>
                </a:ext>
              </a:extLst>
            </p:cNvPr>
            <p:cNvSpPr/>
            <p:nvPr/>
          </p:nvSpPr>
          <p:spPr>
            <a:xfrm>
              <a:off x="-264160" y="1606966"/>
              <a:ext cx="12649200" cy="1247993"/>
            </a:xfrm>
            <a:prstGeom prst="rect">
              <a:avLst/>
            </a:prstGeom>
            <a:noFill/>
            <a:ln w="25400">
              <a:solidFill>
                <a:srgbClr val="FFA6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17F744-B5BD-785A-BB7A-3545D0AFF722}"/>
              </a:ext>
            </a:extLst>
          </p:cNvPr>
          <p:cNvGrpSpPr/>
          <p:nvPr/>
        </p:nvGrpSpPr>
        <p:grpSpPr>
          <a:xfrm>
            <a:off x="482384" y="5301909"/>
            <a:ext cx="4074967" cy="1087676"/>
            <a:chOff x="482384" y="1657841"/>
            <a:chExt cx="4074967" cy="10876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4C35C-B9B1-F687-BC56-52A914C14B36}"/>
                </a:ext>
              </a:extLst>
            </p:cNvPr>
            <p:cNvSpPr txBox="1"/>
            <p:nvPr/>
          </p:nvSpPr>
          <p:spPr>
            <a:xfrm>
              <a:off x="482385" y="1657841"/>
              <a:ext cx="3784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rgbClr val="1E1B22"/>
                  </a:solidFill>
                  <a:latin typeface="Be Vietnam Pro" pitchFamily="2" charset="-93"/>
                </a:rPr>
                <a:t>Đặng</a:t>
              </a:r>
              <a:r>
                <a:rPr lang="en-US" sz="3600" b="1" dirty="0">
                  <a:solidFill>
                    <a:srgbClr val="1E1B22"/>
                  </a:solidFill>
                  <a:latin typeface="Be Vietnam Pro" pitchFamily="2" charset="-93"/>
                </a:rPr>
                <a:t> </a:t>
              </a:r>
              <a:r>
                <a:rPr lang="en-US" sz="3600" b="1" dirty="0" err="1">
                  <a:solidFill>
                    <a:srgbClr val="1E1B22"/>
                  </a:solidFill>
                  <a:latin typeface="Be Vietnam Pro" pitchFamily="2" charset="-93"/>
                </a:rPr>
                <a:t>Trọng</a:t>
              </a:r>
              <a:r>
                <a:rPr lang="en-US" sz="3600" b="1" dirty="0">
                  <a:solidFill>
                    <a:srgbClr val="1E1B22"/>
                  </a:solidFill>
                  <a:latin typeface="Be Vietnam Pro" pitchFamily="2" charset="-93"/>
                </a:rPr>
                <a:t> Văn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6E129-AB3C-372D-8208-5B533AE442E6}"/>
                </a:ext>
              </a:extLst>
            </p:cNvPr>
            <p:cNvSpPr txBox="1"/>
            <p:nvPr/>
          </p:nvSpPr>
          <p:spPr>
            <a:xfrm>
              <a:off x="482384" y="2283852"/>
              <a:ext cx="4074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1E1B22"/>
                  </a:solidFill>
                  <a:latin typeface="Be Vietnam Pro" pitchFamily="2" charset="-93"/>
                </a:rPr>
                <a:t>20226072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E13E902-4519-BCBF-8DBE-16521BCB3B36}"/>
              </a:ext>
            </a:extLst>
          </p:cNvPr>
          <p:cNvSpPr txBox="1"/>
          <p:nvPr/>
        </p:nvSpPr>
        <p:spPr>
          <a:xfrm>
            <a:off x="4435433" y="1694311"/>
            <a:ext cx="727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A615"/>
                </a:solidFill>
                <a:latin typeface="Be Vietnam Pro" pitchFamily="2" charset="-93"/>
              </a:rPr>
              <a:t>Develop: </a:t>
            </a:r>
            <a:r>
              <a:rPr lang="en-US" sz="2000" dirty="0">
                <a:solidFill>
                  <a:srgbClr val="FFB133"/>
                </a:solidFill>
                <a:latin typeface="Be Vietnam Pro" pitchFamily="2" charset="-93"/>
              </a:rPr>
              <a:t>GUI, class </a:t>
            </a:r>
            <a:r>
              <a:rPr lang="en-US" sz="2000" dirty="0" err="1">
                <a:solidFill>
                  <a:srgbClr val="FFB133"/>
                </a:solidFill>
                <a:latin typeface="Be Vietnam Pro" pitchFamily="2" charset="-93"/>
              </a:rPr>
              <a:t>PhysicalObject</a:t>
            </a:r>
            <a:r>
              <a:rPr lang="en-US" sz="2000" dirty="0">
                <a:solidFill>
                  <a:srgbClr val="FFB133"/>
                </a:solidFill>
                <a:latin typeface="Be Vietnam Pro" pitchFamily="2" charset="-93"/>
              </a:rPr>
              <a:t>, class Cylinder, class Force, </a:t>
            </a:r>
            <a:r>
              <a:rPr lang="en-US" sz="2000" dirty="0">
                <a:solidFill>
                  <a:srgbClr val="FFA615"/>
                </a:solidFill>
                <a:latin typeface="Be Vietnam Pro" pitchFamily="2" charset="-93"/>
              </a:rPr>
              <a:t>class Cube, class Surface</a:t>
            </a:r>
            <a:endParaRPr lang="en-US" sz="2000" dirty="0">
              <a:solidFill>
                <a:srgbClr val="FFB133"/>
              </a:solidFill>
              <a:latin typeface="Be Vietnam Pro" pitchFamily="2" charset="-93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DC79D0-12A8-5261-3A57-2C8C36CBE687}"/>
              </a:ext>
            </a:extLst>
          </p:cNvPr>
          <p:cNvSpPr txBox="1"/>
          <p:nvPr/>
        </p:nvSpPr>
        <p:spPr>
          <a:xfrm>
            <a:off x="4481748" y="2373802"/>
            <a:ext cx="698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A615"/>
                </a:solidFill>
                <a:latin typeface="Be Vietnam Pro" pitchFamily="2" charset="-93"/>
              </a:rPr>
              <a:t>Design: </a:t>
            </a:r>
            <a:r>
              <a:rPr lang="en-US" sz="2000" dirty="0">
                <a:solidFill>
                  <a:srgbClr val="FFA615"/>
                </a:solidFill>
                <a:latin typeface="Be Vietnam Pro" pitchFamily="2" charset="-93"/>
              </a:rPr>
              <a:t>Slide + Report Preparation, </a:t>
            </a:r>
            <a:r>
              <a:rPr lang="en-US" sz="2000" dirty="0">
                <a:solidFill>
                  <a:srgbClr val="FFB133"/>
                </a:solidFill>
                <a:latin typeface="Be Vietnam Pro" pitchFamily="2" charset="-93"/>
              </a:rPr>
              <a:t>Use case Diagram</a:t>
            </a:r>
            <a:endParaRPr lang="en-US" sz="2000" dirty="0">
              <a:solidFill>
                <a:srgbClr val="FFA615"/>
              </a:solidFill>
              <a:latin typeface="Be Vietnam Pro" pitchFamily="2" charset="-93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5F89C-7CC3-050B-AD96-EF34EDB2781B}"/>
              </a:ext>
            </a:extLst>
          </p:cNvPr>
          <p:cNvSpPr txBox="1"/>
          <p:nvPr/>
        </p:nvSpPr>
        <p:spPr>
          <a:xfrm>
            <a:off x="4481749" y="3582720"/>
            <a:ext cx="722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A615"/>
                </a:solidFill>
                <a:latin typeface="Be Vietnam Pro" pitchFamily="2" charset="-93"/>
              </a:rPr>
              <a:t>Develop: </a:t>
            </a:r>
            <a:r>
              <a:rPr lang="en-US" sz="2000" dirty="0">
                <a:solidFill>
                  <a:srgbClr val="FFA615"/>
                </a:solidFill>
                <a:latin typeface="Be Vietnam Pro" pitchFamily="2" charset="-93"/>
              </a:rPr>
              <a:t>testing application on terminal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1504A-F18B-C05D-8CF6-F2A50F43BFA8}"/>
              </a:ext>
            </a:extLst>
          </p:cNvPr>
          <p:cNvSpPr txBox="1"/>
          <p:nvPr/>
        </p:nvSpPr>
        <p:spPr>
          <a:xfrm>
            <a:off x="4481748" y="4121218"/>
            <a:ext cx="760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A615"/>
                </a:solidFill>
                <a:latin typeface="Be Vietnam Pro" pitchFamily="2" charset="-93"/>
              </a:rPr>
              <a:t>Design: </a:t>
            </a:r>
            <a:r>
              <a:rPr lang="en-US" sz="2000" dirty="0">
                <a:solidFill>
                  <a:srgbClr val="FFA615"/>
                </a:solidFill>
                <a:latin typeface="Be Vietnam Pro" pitchFamily="2" charset="-93"/>
              </a:rPr>
              <a:t>general class diagram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7BEF68-5279-1286-1602-FD4728C8509A}"/>
              </a:ext>
            </a:extLst>
          </p:cNvPr>
          <p:cNvSpPr/>
          <p:nvPr/>
        </p:nvSpPr>
        <p:spPr>
          <a:xfrm>
            <a:off x="11892446" y="1606965"/>
            <a:ext cx="309762" cy="1247993"/>
          </a:xfrm>
          <a:prstGeom prst="rect">
            <a:avLst/>
          </a:prstGeom>
          <a:solidFill>
            <a:srgbClr val="FFA6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BDBF7-A758-0245-C725-7574FFC3F8C3}"/>
              </a:ext>
            </a:extLst>
          </p:cNvPr>
          <p:cNvSpPr/>
          <p:nvPr/>
        </p:nvSpPr>
        <p:spPr>
          <a:xfrm>
            <a:off x="11895589" y="3531844"/>
            <a:ext cx="309762" cy="1247993"/>
          </a:xfrm>
          <a:prstGeom prst="rect">
            <a:avLst/>
          </a:prstGeom>
          <a:solidFill>
            <a:srgbClr val="FFA6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81A1A2-D56B-2470-3DBA-A6334D5F50C6}"/>
              </a:ext>
            </a:extLst>
          </p:cNvPr>
          <p:cNvSpPr/>
          <p:nvPr/>
        </p:nvSpPr>
        <p:spPr>
          <a:xfrm>
            <a:off x="11899959" y="5251033"/>
            <a:ext cx="309762" cy="1247993"/>
          </a:xfrm>
          <a:prstGeom prst="rect">
            <a:avLst/>
          </a:prstGeom>
          <a:solidFill>
            <a:srgbClr val="FFA6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282C5D-26CF-7430-4A06-A9AB7B45899D}"/>
              </a:ext>
            </a:extLst>
          </p:cNvPr>
          <p:cNvSpPr txBox="1"/>
          <p:nvPr/>
        </p:nvSpPr>
        <p:spPr>
          <a:xfrm>
            <a:off x="4557351" y="5389422"/>
            <a:ext cx="722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A615"/>
                </a:solidFill>
                <a:latin typeface="Be Vietnam Pro" pitchFamily="2" charset="-93"/>
              </a:rPr>
              <a:t>Design: </a:t>
            </a:r>
            <a:r>
              <a:rPr lang="en-US" sz="2000" dirty="0">
                <a:solidFill>
                  <a:srgbClr val="FFA615"/>
                </a:solidFill>
                <a:latin typeface="Be Vietnam Pro" pitchFamily="2" charset="-93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420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74A65-EBFE-3FEC-2875-A10A12F5471A}"/>
              </a:ext>
            </a:extLst>
          </p:cNvPr>
          <p:cNvSpPr txBox="1"/>
          <p:nvPr/>
        </p:nvSpPr>
        <p:spPr>
          <a:xfrm>
            <a:off x="2529840" y="1174536"/>
            <a:ext cx="1778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700" dirty="0">
                <a:solidFill>
                  <a:srgbClr val="FFB133"/>
                </a:solidFill>
                <a:latin typeface="#9Slide03 BoosterNextFYBlack" panose="02000A03000000020004" pitchFamily="2" charset="-93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A47D8-7A3E-E3F9-8FFF-A765A7054D98}"/>
              </a:ext>
            </a:extLst>
          </p:cNvPr>
          <p:cNvSpPr txBox="1"/>
          <p:nvPr/>
        </p:nvSpPr>
        <p:spPr>
          <a:xfrm>
            <a:off x="4500880" y="2458720"/>
            <a:ext cx="568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e Vietnam Pro" pitchFamily="2" charset="-93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2995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482384" y="150107"/>
            <a:ext cx="884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Project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0A45A-084C-9F81-8505-5C57471A6850}"/>
              </a:ext>
            </a:extLst>
          </p:cNvPr>
          <p:cNvSpPr txBox="1"/>
          <p:nvPr/>
        </p:nvSpPr>
        <p:spPr>
          <a:xfrm>
            <a:off x="482384" y="1650564"/>
            <a:ext cx="1147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In the simulation , the user controls a </a:t>
            </a:r>
            <a:r>
              <a:rPr lang="en-US" sz="3200" dirty="0">
                <a:solidFill>
                  <a:srgbClr val="FFB133"/>
                </a:solidFill>
                <a:latin typeface="Be Vietnam Pro" pitchFamily="2" charset="-93"/>
              </a:rPr>
              <a:t>physical system</a:t>
            </a:r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22FF7-7601-EBB9-3BDE-F4F7539BBAA8}"/>
              </a:ext>
            </a:extLst>
          </p:cNvPr>
          <p:cNvSpPr txBox="1"/>
          <p:nvPr/>
        </p:nvSpPr>
        <p:spPr>
          <a:xfrm>
            <a:off x="482384" y="4852302"/>
            <a:ext cx="11892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The user can </a:t>
            </a:r>
            <a:r>
              <a:rPr lang="en-US" sz="3200" dirty="0">
                <a:solidFill>
                  <a:srgbClr val="FFB133"/>
                </a:solidFill>
                <a:latin typeface="Be Vietnam Pro" pitchFamily="2" charset="-93"/>
              </a:rPr>
              <a:t>control</a:t>
            </a:r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 all the components of the physical system and </a:t>
            </a:r>
            <a:r>
              <a:rPr lang="en-US" sz="3200" dirty="0">
                <a:solidFill>
                  <a:srgbClr val="FFB133"/>
                </a:solidFill>
                <a:latin typeface="Be Vietnam Pro" pitchFamily="2" charset="-93"/>
              </a:rPr>
              <a:t>observe</a:t>
            </a:r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 the motion of the main object.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C170F-E18B-E1C5-8200-F0ECBB87DF77}"/>
              </a:ext>
            </a:extLst>
          </p:cNvPr>
          <p:cNvSpPr txBox="1"/>
          <p:nvPr/>
        </p:nvSpPr>
        <p:spPr>
          <a:xfrm>
            <a:off x="482384" y="2494336"/>
            <a:ext cx="884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Physical system includes </a:t>
            </a:r>
            <a:r>
              <a:rPr lang="en-US" sz="3200" dirty="0">
                <a:solidFill>
                  <a:srgbClr val="FFB133"/>
                </a:solidFill>
                <a:latin typeface="Be Vietnam Pro" pitchFamily="2" charset="-93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Be Vietnam Pro" pitchFamily="2" charset="-93"/>
              </a:rPr>
              <a:t> components: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A7F48-4884-561C-9781-C589373B6355}"/>
              </a:ext>
            </a:extLst>
          </p:cNvPr>
          <p:cNvSpPr txBox="1"/>
          <p:nvPr/>
        </p:nvSpPr>
        <p:spPr>
          <a:xfrm>
            <a:off x="482384" y="3104103"/>
            <a:ext cx="936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B133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e Vietnam Pro" pitchFamily="2" charset="-93"/>
              </a:rPr>
              <a:t>A main object (either a </a:t>
            </a:r>
            <a:r>
              <a:rPr lang="en-US" sz="2800" dirty="0">
                <a:solidFill>
                  <a:srgbClr val="FFB133"/>
                </a:solidFill>
                <a:latin typeface="Be Vietnam Pro" pitchFamily="2" charset="-93"/>
              </a:rPr>
              <a:t>cube</a:t>
            </a:r>
            <a:r>
              <a:rPr lang="en-US" sz="2800" dirty="0">
                <a:solidFill>
                  <a:schemeClr val="bg1"/>
                </a:solidFill>
                <a:latin typeface="Be Vietnam Pro" pitchFamily="2" charset="-93"/>
              </a:rPr>
              <a:t> or a </a:t>
            </a:r>
            <a:r>
              <a:rPr lang="en-US" sz="2800" dirty="0">
                <a:solidFill>
                  <a:srgbClr val="FFB133"/>
                </a:solidFill>
                <a:latin typeface="Be Vietnam Pro" pitchFamily="2" charset="-93"/>
              </a:rPr>
              <a:t>cylinder</a:t>
            </a:r>
            <a:r>
              <a:rPr lang="en-US" sz="2800" dirty="0">
                <a:solidFill>
                  <a:schemeClr val="bg1"/>
                </a:solidFill>
                <a:latin typeface="Be Vietnam Pro" pitchFamily="2" charset="-93"/>
              </a:rPr>
              <a:t>)</a:t>
            </a:r>
          </a:p>
          <a:p>
            <a:pPr marL="457200" indent="-457200">
              <a:buClr>
                <a:srgbClr val="FFB133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e Vietnam Pro" pitchFamily="2" charset="-93"/>
              </a:rPr>
              <a:t>A horizontal </a:t>
            </a:r>
            <a:r>
              <a:rPr lang="en-US" sz="2800" dirty="0">
                <a:solidFill>
                  <a:srgbClr val="FFB133"/>
                </a:solidFill>
                <a:latin typeface="Be Vietnam Pro" pitchFamily="2" charset="-93"/>
              </a:rPr>
              <a:t>surface</a:t>
            </a:r>
          </a:p>
          <a:p>
            <a:pPr marL="457200" indent="-457200">
              <a:buClr>
                <a:srgbClr val="FFB133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e Vietnam Pro" pitchFamily="2" charset="-93"/>
              </a:rPr>
              <a:t>An actor who can apply a </a:t>
            </a:r>
            <a:r>
              <a:rPr lang="en-US" sz="2800" dirty="0">
                <a:solidFill>
                  <a:srgbClr val="FFB133"/>
                </a:solidFill>
                <a:latin typeface="Be Vietnam Pro" pitchFamily="2" charset="-93"/>
              </a:rPr>
              <a:t>horizontal force</a:t>
            </a:r>
          </a:p>
        </p:txBody>
      </p:sp>
    </p:spTree>
    <p:extLst>
      <p:ext uri="{BB962C8B-B14F-4D97-AF65-F5344CB8AC3E}">
        <p14:creationId xmlns:p14="http://schemas.microsoft.com/office/powerpoint/2010/main" val="385253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52E4B-F862-8C17-92A3-498112B6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219116"/>
            <a:ext cx="8549640" cy="44197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2A5766-3439-9A7B-0DBA-A21981321252}"/>
              </a:ext>
            </a:extLst>
          </p:cNvPr>
          <p:cNvSpPr/>
          <p:nvPr/>
        </p:nvSpPr>
        <p:spPr>
          <a:xfrm>
            <a:off x="1965960" y="4145280"/>
            <a:ext cx="2453640" cy="1493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95CB4-0D6B-2CAE-92D9-761CF375E649}"/>
              </a:ext>
            </a:extLst>
          </p:cNvPr>
          <p:cNvSpPr/>
          <p:nvPr/>
        </p:nvSpPr>
        <p:spPr>
          <a:xfrm>
            <a:off x="8133080" y="4307840"/>
            <a:ext cx="2092960" cy="1331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EB184-B948-8EC7-0886-068FB0311983}"/>
              </a:ext>
            </a:extLst>
          </p:cNvPr>
          <p:cNvSpPr/>
          <p:nvPr/>
        </p:nvSpPr>
        <p:spPr>
          <a:xfrm>
            <a:off x="4511040" y="4226560"/>
            <a:ext cx="3261362" cy="8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66BE6-906F-65C7-8659-BAB731C4482B}"/>
              </a:ext>
            </a:extLst>
          </p:cNvPr>
          <p:cNvSpPr/>
          <p:nvPr/>
        </p:nvSpPr>
        <p:spPr>
          <a:xfrm>
            <a:off x="4831080" y="5125721"/>
            <a:ext cx="2570480" cy="447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0DA8-D216-54BF-52BC-1C98BA4581E6}"/>
              </a:ext>
            </a:extLst>
          </p:cNvPr>
          <p:cNvSpPr/>
          <p:nvPr/>
        </p:nvSpPr>
        <p:spPr>
          <a:xfrm>
            <a:off x="8773160" y="1254718"/>
            <a:ext cx="1513840" cy="1930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AF58CE-8B22-74F9-2A4C-86C3457B36A5}"/>
              </a:ext>
            </a:extLst>
          </p:cNvPr>
          <p:cNvCxnSpPr/>
          <p:nvPr/>
        </p:nvCxnSpPr>
        <p:spPr>
          <a:xfrm>
            <a:off x="2125980" y="5638883"/>
            <a:ext cx="0" cy="40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0A5171-16D0-06D6-EE4F-D678D8E0EDBB}"/>
              </a:ext>
            </a:extLst>
          </p:cNvPr>
          <p:cNvCxnSpPr>
            <a:cxnSpLocks/>
          </p:cNvCxnSpPr>
          <p:nvPr/>
        </p:nvCxnSpPr>
        <p:spPr>
          <a:xfrm>
            <a:off x="4655820" y="5069841"/>
            <a:ext cx="0" cy="975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315665-21E4-CC84-CAC9-6F74E5577869}"/>
              </a:ext>
            </a:extLst>
          </p:cNvPr>
          <p:cNvCxnSpPr>
            <a:cxnSpLocks/>
          </p:cNvCxnSpPr>
          <p:nvPr/>
        </p:nvCxnSpPr>
        <p:spPr>
          <a:xfrm>
            <a:off x="6853984" y="5626141"/>
            <a:ext cx="0" cy="386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476356-B390-FEE9-A6BF-B314A68D5BF2}"/>
              </a:ext>
            </a:extLst>
          </p:cNvPr>
          <p:cNvSpPr txBox="1"/>
          <p:nvPr/>
        </p:nvSpPr>
        <p:spPr>
          <a:xfrm>
            <a:off x="1127429" y="604515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BD84B-AEDE-55ED-D7F0-728062C66E3F}"/>
              </a:ext>
            </a:extLst>
          </p:cNvPr>
          <p:cNvSpPr txBox="1"/>
          <p:nvPr/>
        </p:nvSpPr>
        <p:spPr>
          <a:xfrm>
            <a:off x="3954249" y="6035059"/>
            <a:ext cx="13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Adjust force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3B014-EC1B-8F6E-7255-46E6CDBABBB1}"/>
              </a:ext>
            </a:extLst>
          </p:cNvPr>
          <p:cNvSpPr txBox="1"/>
          <p:nvPr/>
        </p:nvSpPr>
        <p:spPr>
          <a:xfrm>
            <a:off x="6139715" y="6045156"/>
            <a:ext cx="205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 Simulation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C9949-3FCA-3580-D5EA-DD5070360A30}"/>
              </a:ext>
            </a:extLst>
          </p:cNvPr>
          <p:cNvCxnSpPr>
            <a:cxnSpLocks/>
          </p:cNvCxnSpPr>
          <p:nvPr/>
        </p:nvCxnSpPr>
        <p:spPr>
          <a:xfrm>
            <a:off x="9848644" y="5648980"/>
            <a:ext cx="0" cy="386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43D769-C6F1-D1A7-556E-F72957CD6E39}"/>
              </a:ext>
            </a:extLst>
          </p:cNvPr>
          <p:cNvSpPr txBox="1"/>
          <p:nvPr/>
        </p:nvSpPr>
        <p:spPr>
          <a:xfrm>
            <a:off x="8773160" y="6045156"/>
            <a:ext cx="268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Adjust friction coefficient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272DB-45AC-ACED-B766-D22684122CDF}"/>
              </a:ext>
            </a:extLst>
          </p:cNvPr>
          <p:cNvCxnSpPr>
            <a:cxnSpLocks/>
          </p:cNvCxnSpPr>
          <p:nvPr/>
        </p:nvCxnSpPr>
        <p:spPr>
          <a:xfrm>
            <a:off x="9530080" y="833037"/>
            <a:ext cx="0" cy="386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9B85B6-4C03-713E-A05B-08A83859DF21}"/>
              </a:ext>
            </a:extLst>
          </p:cNvPr>
          <p:cNvSpPr txBox="1"/>
          <p:nvPr/>
        </p:nvSpPr>
        <p:spPr>
          <a:xfrm>
            <a:off x="8547247" y="362022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Show/hide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B09238-E4D4-EBAE-8D5D-5F09F7CF21AB}"/>
              </a:ext>
            </a:extLst>
          </p:cNvPr>
          <p:cNvSpPr/>
          <p:nvPr/>
        </p:nvSpPr>
        <p:spPr>
          <a:xfrm>
            <a:off x="1905001" y="1209018"/>
            <a:ext cx="1513840" cy="2377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1D24DF-9487-C44C-C022-67883ABA11DF}"/>
              </a:ext>
            </a:extLst>
          </p:cNvPr>
          <p:cNvCxnSpPr>
            <a:cxnSpLocks/>
          </p:cNvCxnSpPr>
          <p:nvPr/>
        </p:nvCxnSpPr>
        <p:spPr>
          <a:xfrm>
            <a:off x="2580640" y="833037"/>
            <a:ext cx="0" cy="386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F2AA6F-B07E-F183-AAFE-1556E963323E}"/>
              </a:ext>
            </a:extLst>
          </p:cNvPr>
          <p:cNvSpPr txBox="1"/>
          <p:nvPr/>
        </p:nvSpPr>
        <p:spPr>
          <a:xfrm>
            <a:off x="5159123" y="362022"/>
            <a:ext cx="261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 forces and mass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4C8860-7DED-FA13-E9BE-18FA0A9DD8EF}"/>
              </a:ext>
            </a:extLst>
          </p:cNvPr>
          <p:cNvSpPr/>
          <p:nvPr/>
        </p:nvSpPr>
        <p:spPr>
          <a:xfrm>
            <a:off x="5227853" y="2346960"/>
            <a:ext cx="3319393" cy="1537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C956C1-B183-CE19-743F-3D7130BBA11E}"/>
              </a:ext>
            </a:extLst>
          </p:cNvPr>
          <p:cNvCxnSpPr>
            <a:cxnSpLocks/>
          </p:cNvCxnSpPr>
          <p:nvPr/>
        </p:nvCxnSpPr>
        <p:spPr>
          <a:xfrm>
            <a:off x="6400800" y="833037"/>
            <a:ext cx="0" cy="1513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067270-8DC5-1A7C-8890-4CFF32B1900E}"/>
              </a:ext>
            </a:extLst>
          </p:cNvPr>
          <p:cNvSpPr txBox="1"/>
          <p:nvPr/>
        </p:nvSpPr>
        <p:spPr>
          <a:xfrm>
            <a:off x="1466040" y="358469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 motion state</a:t>
            </a:r>
          </a:p>
        </p:txBody>
      </p:sp>
    </p:spTree>
    <p:extLst>
      <p:ext uri="{BB962C8B-B14F-4D97-AF65-F5344CB8AC3E}">
        <p14:creationId xmlns:p14="http://schemas.microsoft.com/office/powerpoint/2010/main" val="6246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197904" y="5597604"/>
            <a:ext cx="884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Use </a:t>
            </a:r>
            <a:r>
              <a:rPr lang="en-US" sz="6600">
                <a:solidFill>
                  <a:srgbClr val="FFA615"/>
                </a:solidFill>
                <a:latin typeface="#9Slide03 BoosterNextFYBlack" panose="02000A03000000020004" pitchFamily="2" charset="-93"/>
              </a:rPr>
              <a:t>Case diagram</a:t>
            </a:r>
            <a:endParaRPr lang="en-US" sz="6600" dirty="0">
              <a:solidFill>
                <a:srgbClr val="FFA615"/>
              </a:solidFill>
              <a:latin typeface="#9Slide03 BoosterNextFYBlack" panose="02000A03000000020004" pitchFamily="2" charset="-93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6C3EDED-D404-BFBF-A8A9-3E07E00B8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412453"/>
            <a:ext cx="9461392" cy="50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74A65-EBFE-3FEC-2875-A10A12F5471A}"/>
              </a:ext>
            </a:extLst>
          </p:cNvPr>
          <p:cNvSpPr txBox="1"/>
          <p:nvPr/>
        </p:nvSpPr>
        <p:spPr>
          <a:xfrm>
            <a:off x="2418080" y="1093256"/>
            <a:ext cx="1778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700" dirty="0">
                <a:solidFill>
                  <a:srgbClr val="FFB133"/>
                </a:solidFill>
                <a:latin typeface="#9Slide03 BoosterNextFYBlack" panose="02000A03000000020004" pitchFamily="2" charset="-93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A47D8-7A3E-E3F9-8FFF-A765A7054D98}"/>
              </a:ext>
            </a:extLst>
          </p:cNvPr>
          <p:cNvSpPr txBox="1"/>
          <p:nvPr/>
        </p:nvSpPr>
        <p:spPr>
          <a:xfrm>
            <a:off x="4653280" y="2128519"/>
            <a:ext cx="568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 Vietnam Pro" pitchFamily="2" charset="-93"/>
              </a:rPr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5364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136944" y="5658564"/>
            <a:ext cx="10292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General Class diagram</a:t>
            </a:r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5BCB7CB-B767-C6A5-F5CA-5BBA902B6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7" y="266928"/>
            <a:ext cx="9631785" cy="54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5294609-FF7E-E323-3F4E-60F08804B468}"/>
              </a:ext>
            </a:extLst>
          </p:cNvPr>
          <p:cNvSpPr txBox="1"/>
          <p:nvPr/>
        </p:nvSpPr>
        <p:spPr>
          <a:xfrm>
            <a:off x="162344" y="15240"/>
            <a:ext cx="7823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A615"/>
                </a:solidFill>
                <a:latin typeface="#9Slide03 BoosterNextFYBlack" panose="02000A03000000020004" pitchFamily="2" charset="-93"/>
              </a:rPr>
              <a:t>Model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6ADEF-090E-209A-5D7D-CA5303297AB4}"/>
              </a:ext>
            </a:extLst>
          </p:cNvPr>
          <p:cNvSpPr txBox="1"/>
          <p:nvPr/>
        </p:nvSpPr>
        <p:spPr>
          <a:xfrm>
            <a:off x="9990507" y="1596232"/>
            <a:ext cx="220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Be Vietnam Pro" pitchFamily="2" charset="-93"/>
              </a:rPr>
              <a:t>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01DEE-AD46-28BE-7DD0-D36D130BA325}"/>
              </a:ext>
            </a:extLst>
          </p:cNvPr>
          <p:cNvSpPr txBox="1"/>
          <p:nvPr/>
        </p:nvSpPr>
        <p:spPr>
          <a:xfrm>
            <a:off x="9826906" y="2027973"/>
            <a:ext cx="23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Be Vietnam Pro" pitchFamily="2" charset="-93"/>
              </a:rPr>
              <a:t>Generalization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BD3D97-2E43-FD0D-81A5-5376E6D4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9" y="1164491"/>
            <a:ext cx="8853542" cy="5428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72FA0-8015-6FBA-A5E3-02CADD4EE01A}"/>
              </a:ext>
            </a:extLst>
          </p:cNvPr>
          <p:cNvSpPr txBox="1"/>
          <p:nvPr/>
        </p:nvSpPr>
        <p:spPr>
          <a:xfrm>
            <a:off x="10131963" y="1164491"/>
            <a:ext cx="206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Be Vietnam Pro" pitchFamily="2" charset="-93"/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428409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188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#9Slide03 BoosterNextFYBlack</vt:lpstr>
      <vt:lpstr>#9Slide03 Cabin</vt:lpstr>
      <vt:lpstr>#9Slide03 Comfortaa Light</vt:lpstr>
      <vt:lpstr>Aptos</vt:lpstr>
      <vt:lpstr>Aptos Display</vt:lpstr>
      <vt:lpstr>Arial</vt:lpstr>
      <vt:lpstr>Be Vietnam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Minh Trung 20226004</dc:creator>
  <cp:lastModifiedBy>Ngo Minh Trung 20226004</cp:lastModifiedBy>
  <cp:revision>152</cp:revision>
  <dcterms:created xsi:type="dcterms:W3CDTF">2024-05-25T11:21:53Z</dcterms:created>
  <dcterms:modified xsi:type="dcterms:W3CDTF">2024-06-09T10:33:47Z</dcterms:modified>
</cp:coreProperties>
</file>