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67" r:id="rId7"/>
    <p:sldId id="266" r:id="rId8"/>
    <p:sldId id="270" r:id="rId9"/>
    <p:sldId id="258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03" autoAdjust="0"/>
  </p:normalViewPr>
  <p:slideViewPr>
    <p:cSldViewPr snapToGrid="0">
      <p:cViewPr>
        <p:scale>
          <a:sx n="50" d="100"/>
          <a:sy n="50" d="100"/>
        </p:scale>
        <p:origin x="29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">
      <pc:chgData name="Truong, Michelle" userId="558a249a-0b92-435a-9e14-edf593f6e7ad" providerId="ADAL" clId="{79A25B6E-2069-4654-90A9-F5E557054DE3}" dt="2022-07-11T04:10:30.307" v="5742" actId="20577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0T22:30:50.396" v="5181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0T20:53:14.885" v="2894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2505576"/>
            <a:ext cx="6584407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1: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Useful Excel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Conditional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Conditional formatting allows you to format a cell if it meets specified conditions.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You can use pre-set conditions, or write your own rules.</a:t>
            </a:r>
          </a:p>
        </p:txBody>
      </p:sp>
    </p:spTree>
    <p:extLst>
      <p:ext uri="{BB962C8B-B14F-4D97-AF65-F5344CB8AC3E}">
        <p14:creationId xmlns:p14="http://schemas.microsoft.com/office/powerpoint/2010/main" val="366008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Microsoft Excel is a </a:t>
            </a:r>
            <a:r>
              <a:rPr lang="en-US" b="1" dirty="0"/>
              <a:t>spreadsheet </a:t>
            </a:r>
            <a:r>
              <a:rPr lang="en-US" dirty="0"/>
              <a:t>program</a:t>
            </a:r>
          </a:p>
          <a:p>
            <a:pPr>
              <a:buFontTx/>
              <a:buChar char="-"/>
            </a:pPr>
            <a:r>
              <a:rPr lang="en-US" dirty="0"/>
              <a:t>An Excel file is called a </a:t>
            </a:r>
            <a:r>
              <a:rPr lang="en-US" b="1" dirty="0"/>
              <a:t>workbook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Workbooks are comprised of </a:t>
            </a:r>
            <a:r>
              <a:rPr lang="en-US" b="1" dirty="0"/>
              <a:t>worksheets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 worksheet contains </a:t>
            </a:r>
            <a:r>
              <a:rPr lang="en-US" b="1" dirty="0"/>
              <a:t>cells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Cells are referenced by column letter, then row number, </a:t>
            </a:r>
            <a:r>
              <a:rPr lang="en-US" dirty="0" err="1"/>
              <a:t>eg</a:t>
            </a:r>
            <a:r>
              <a:rPr lang="en-US" dirty="0"/>
              <a:t> “E9”</a:t>
            </a:r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Cell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Single cell</a:t>
            </a:r>
          </a:p>
          <a:p>
            <a:pPr>
              <a:buFontTx/>
              <a:buChar char="-"/>
            </a:pPr>
            <a:r>
              <a:rPr lang="en-US" dirty="0"/>
              <a:t>Entire column or row</a:t>
            </a:r>
          </a:p>
          <a:p>
            <a:pPr>
              <a:buFontTx/>
              <a:buChar char="-"/>
            </a:pPr>
            <a:r>
              <a:rPr lang="en-US" dirty="0"/>
              <a:t>Entire table</a:t>
            </a:r>
          </a:p>
          <a:p>
            <a:pPr>
              <a:buFontTx/>
              <a:buChar char="-"/>
            </a:pPr>
            <a:r>
              <a:rPr lang="en-US" dirty="0"/>
              <a:t>Range of adjacent cells</a:t>
            </a:r>
          </a:p>
          <a:p>
            <a:pPr>
              <a:buFontTx/>
              <a:buChar char="-"/>
            </a:pPr>
            <a:r>
              <a:rPr lang="en-US" dirty="0"/>
              <a:t>Set of non-adjacent cells</a:t>
            </a:r>
          </a:p>
        </p:txBody>
      </p:sp>
    </p:spTree>
    <p:extLst>
      <p:ext uri="{BB962C8B-B14F-4D97-AF65-F5344CB8AC3E}">
        <p14:creationId xmlns:p14="http://schemas.microsoft.com/office/powerpoint/2010/main" val="254967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Cell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You can use the keyboard to navigate the spreadsheet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Edit a cell’s contents using mouse or keyboard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689791-DB08-0C71-5DAD-DE575C942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66239"/>
              </p:ext>
            </p:extLst>
          </p:nvPr>
        </p:nvGraphicFramePr>
        <p:xfrm>
          <a:off x="1288781" y="2412870"/>
          <a:ext cx="4493453" cy="1637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187">
                  <a:extLst>
                    <a:ext uri="{9D8B030D-6E8A-4147-A177-3AD203B41FA5}">
                      <a16:colId xmlns:a16="http://schemas.microsoft.com/office/drawing/2014/main" val="653656082"/>
                    </a:ext>
                  </a:extLst>
                </a:gridCol>
                <a:gridCol w="2953266">
                  <a:extLst>
                    <a:ext uri="{9D8B030D-6E8A-4147-A177-3AD203B41FA5}">
                      <a16:colId xmlns:a16="http://schemas.microsoft.com/office/drawing/2014/main" val="3850477899"/>
                    </a:ext>
                  </a:extLst>
                </a:gridCol>
              </a:tblGrid>
              <a:tr h="309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 go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extLst>
                  <a:ext uri="{0D108BD9-81ED-4DB2-BD59-A6C34878D82A}">
                    <a16:rowId xmlns:a16="http://schemas.microsoft.com/office/drawing/2014/main" val="767530667"/>
                  </a:ext>
                </a:extLst>
              </a:tr>
              <a:tr h="390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>
                          <a:effectLst/>
                        </a:rPr>
                        <a:t>  OR  Tab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extLst>
                  <a:ext uri="{0D108BD9-81ED-4DB2-BD59-A6C34878D82A}">
                    <a16:rowId xmlns:a16="http://schemas.microsoft.com/office/drawing/2014/main" val="50732103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Left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2000">
                          <a:effectLst/>
                        </a:rPr>
                        <a:t>  OR  Shift + Tab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extLst>
                  <a:ext uri="{0D108BD9-81ED-4DB2-BD59-A6C34878D82A}">
                    <a16:rowId xmlns:a16="http://schemas.microsoft.com/office/drawing/2014/main" val="1875125871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Down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sym typeface="Wingdings" panose="05000000000000000000" pitchFamily="2" charset="2"/>
                        </a:rPr>
                        <a:t></a:t>
                      </a:r>
                      <a:r>
                        <a:rPr lang="en-US" sz="2000">
                          <a:effectLst/>
                        </a:rPr>
                        <a:t>  OR  Enter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extLst>
                  <a:ext uri="{0D108BD9-81ED-4DB2-BD59-A6C34878D82A}">
                    <a16:rowId xmlns:a16="http://schemas.microsoft.com/office/drawing/2014/main" val="1770370154"/>
                  </a:ext>
                </a:extLst>
              </a:tr>
              <a:tr h="3091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sym typeface="Wingdings" panose="05000000000000000000" pitchFamily="2" charset="2"/>
                        </a:rPr>
                        <a:t></a:t>
                      </a:r>
                      <a:r>
                        <a:rPr lang="en-US" sz="2000" dirty="0">
                          <a:effectLst/>
                        </a:rPr>
                        <a:t>  OR  Shift + Enter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73" marR="123673" marT="0" marB="0"/>
                </a:tc>
                <a:extLst>
                  <a:ext uri="{0D108BD9-81ED-4DB2-BD59-A6C34878D82A}">
                    <a16:rowId xmlns:a16="http://schemas.microsoft.com/office/drawing/2014/main" val="396235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Excel has quick summary statistics for easy reference in the status bar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Freeze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“Freeze Pane” feature enables you to keep an area of a worksheet visible while you scroll to another area of the worksheet.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Freeze Top Row</a:t>
            </a:r>
          </a:p>
          <a:p>
            <a:pPr marL="514350" indent="-51435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Freeze First Column</a:t>
            </a:r>
          </a:p>
          <a:p>
            <a:pPr marL="514350" indent="-51435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(Unfreeze Panes)</a:t>
            </a:r>
          </a:p>
          <a:p>
            <a:pPr marL="514350" indent="-514350">
              <a:buAutoNum type="arabicPeriod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Freeze Panes</a:t>
            </a:r>
          </a:p>
        </p:txBody>
      </p:sp>
    </p:spTree>
    <p:extLst>
      <p:ext uri="{BB962C8B-B14F-4D97-AF65-F5344CB8AC3E}">
        <p14:creationId xmlns:p14="http://schemas.microsoft.com/office/powerpoint/2010/main" val="3342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Split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 Freeze Pane allows you to freeze rows/columns and scroll in one area, Split Pane allows you to have multiple scrollable panes.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You can’t use both Freeze Pane and Split Pane simultaneously.</a:t>
            </a: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Examples: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Split single worksheet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View multiple worksheets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42487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 on one column ascending or descending</a:t>
            </a:r>
          </a:p>
          <a:p>
            <a:pPr>
              <a:buFontTx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 best when you have no breaks in columns or rows</a:t>
            </a:r>
          </a:p>
          <a:p>
            <a:pPr>
              <a:buFontTx/>
              <a:buChar char="-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Advanced Sort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Sort on multiple columns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Additional conditions for sorting </a:t>
            </a:r>
          </a:p>
        </p:txBody>
      </p:sp>
    </p:spTree>
    <p:extLst>
      <p:ext uri="{BB962C8B-B14F-4D97-AF65-F5344CB8AC3E}">
        <p14:creationId xmlns:p14="http://schemas.microsoft.com/office/powerpoint/2010/main" val="407474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Apply filters to all columns, or individual ones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Note: If you sort after filtering, it will only sort on the visible data</a:t>
            </a:r>
          </a:p>
        </p:txBody>
      </p:sp>
    </p:spTree>
    <p:extLst>
      <p:ext uri="{BB962C8B-B14F-4D97-AF65-F5344CB8AC3E}">
        <p14:creationId xmlns:p14="http://schemas.microsoft.com/office/powerpoint/2010/main" val="365297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40029-5245-4DBF-95C2-47B86CF70C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307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Week 1:  Useful Excel Features</vt:lpstr>
      <vt:lpstr>Terminology</vt:lpstr>
      <vt:lpstr>Cell Selection</vt:lpstr>
      <vt:lpstr>Cell Navigation</vt:lpstr>
      <vt:lpstr>Summary Statistics</vt:lpstr>
      <vt:lpstr>Freeze Pane</vt:lpstr>
      <vt:lpstr>Split Pane</vt:lpstr>
      <vt:lpstr>Sorting</vt:lpstr>
      <vt:lpstr>Filtering</vt:lpstr>
      <vt:lpstr>Conditional 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48</cp:revision>
  <dcterms:created xsi:type="dcterms:W3CDTF">2021-06-21T22:45:00Z</dcterms:created>
  <dcterms:modified xsi:type="dcterms:W3CDTF">2022-07-18T00:38:03Z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