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5" r:id="rId6"/>
    <p:sldId id="266" r:id="rId7"/>
    <p:sldId id="267" r:id="rId8"/>
    <p:sldId id="270" r:id="rId9"/>
    <p:sldId id="258" r:id="rId10"/>
    <p:sldId id="27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25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2855426"/>
            <a:ext cx="6584407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2: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 to Formulas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formula</a:t>
            </a:r>
            <a:r>
              <a:rPr lang="en-US" dirty="0"/>
              <a:t> is an expression which calculates the value of a cell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Functions</a:t>
            </a:r>
            <a:r>
              <a:rPr lang="en-US" dirty="0"/>
              <a:t> are pre-defined formulas available in Excel</a:t>
            </a:r>
          </a:p>
          <a:p>
            <a:pPr lvl="1">
              <a:buFontTx/>
              <a:buChar char="-"/>
            </a:pPr>
            <a:r>
              <a:rPr lang="en-US" dirty="0"/>
              <a:t>Over 400 available. Explore under </a:t>
            </a:r>
            <a:r>
              <a:rPr lang="en-US" i="1" dirty="0"/>
              <a:t>Formulas</a:t>
            </a:r>
            <a:r>
              <a:rPr lang="en-US" dirty="0"/>
              <a:t> tab.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81725-51C5-55D8-0963-6CA476B0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43162"/>
            <a:ext cx="6877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Start with </a:t>
            </a:r>
            <a:r>
              <a:rPr lang="en-US" b="1" dirty="0"/>
              <a:t>=</a:t>
            </a:r>
            <a:r>
              <a:rPr lang="en-US" dirty="0"/>
              <a:t> (equals sign), click or type cell references. </a:t>
            </a:r>
            <a:r>
              <a:rPr lang="en-US" b="1" dirty="0"/>
              <a:t>Enter</a:t>
            </a:r>
            <a:r>
              <a:rPr lang="en-US" dirty="0"/>
              <a:t> to confirm or </a:t>
            </a:r>
            <a:r>
              <a:rPr lang="en-US" b="1" dirty="0"/>
              <a:t>Esc</a:t>
            </a:r>
            <a:r>
              <a:rPr lang="en-US" dirty="0"/>
              <a:t> to cancel.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Insert functions from </a:t>
            </a:r>
            <a:r>
              <a:rPr lang="en-US" i="1" dirty="0"/>
              <a:t>Formulas</a:t>
            </a:r>
            <a:r>
              <a:rPr lang="en-US" dirty="0"/>
              <a:t> tab or type into Formula bar.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9465-6AC3-0433-2984-77CC6C62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03" y="3792126"/>
            <a:ext cx="5898198" cy="25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Auto Fill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Default copy/paste (</a:t>
            </a:r>
            <a:r>
              <a:rPr lang="en-US" b="1" dirty="0"/>
              <a:t>Ctrl + C </a:t>
            </a:r>
            <a:r>
              <a:rPr lang="en-US" dirty="0"/>
              <a:t>/ </a:t>
            </a:r>
            <a:r>
              <a:rPr lang="en-US" b="1" dirty="0"/>
              <a:t>Ctrl + V</a:t>
            </a:r>
            <a:r>
              <a:rPr lang="en-US" dirty="0"/>
              <a:t>) will copy formula, formatting, conditional formatting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 quickly copy formulas into adjacent cells by dragging the fill handle 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Double-click fill handle to copy down entire column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 also press </a:t>
            </a:r>
            <a:r>
              <a:rPr lang="en-US" b="1" dirty="0"/>
              <a:t>Ctrl + D</a:t>
            </a:r>
            <a:r>
              <a:rPr lang="en-US" dirty="0"/>
              <a:t> to fill the formula down in a column, or </a:t>
            </a:r>
            <a:br>
              <a:rPr lang="en-US" dirty="0"/>
            </a:br>
            <a:r>
              <a:rPr lang="en-US" b="1" dirty="0"/>
              <a:t>Ctrl + R</a:t>
            </a:r>
            <a:r>
              <a:rPr lang="en-US" dirty="0"/>
              <a:t> to fill the formula to the right in a row.</a:t>
            </a:r>
          </a:p>
        </p:txBody>
      </p:sp>
      <p:pic>
        <p:nvPicPr>
          <p:cNvPr id="1026" name="Picture 2" descr="Fill handle">
            <a:extLst>
              <a:ext uri="{FF2B5EF4-FFF2-40B4-BE49-F238E27FC236}">
                <a16:creationId xmlns:a16="http://schemas.microsoft.com/office/drawing/2014/main" id="{F45E2378-4FD2-F4A9-F09B-7F53768B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37" y="3558557"/>
            <a:ext cx="683729" cy="3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Auto Fill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Auto Fill can also be used to fill in data</a:t>
            </a:r>
          </a:p>
          <a:p>
            <a:pPr lvl="1">
              <a:buFontTx/>
              <a:buChar char="-"/>
            </a:pPr>
            <a:r>
              <a:rPr lang="en-US" dirty="0"/>
              <a:t>Copy cell</a:t>
            </a:r>
          </a:p>
          <a:p>
            <a:pPr lvl="1">
              <a:buFontTx/>
              <a:buChar char="-"/>
            </a:pPr>
            <a:r>
              <a:rPr lang="en-US" dirty="0"/>
              <a:t>Sequential</a:t>
            </a:r>
          </a:p>
          <a:p>
            <a:pPr lvl="1">
              <a:buFontTx/>
              <a:buChar char="-"/>
            </a:pPr>
            <a:r>
              <a:rPr lang="en-US" dirty="0"/>
              <a:t>Auto-detect pattern</a:t>
            </a:r>
          </a:p>
          <a:p>
            <a:pPr lvl="1">
              <a:buFontTx/>
              <a:buChar char="-"/>
            </a:pPr>
            <a:r>
              <a:rPr lang="en-US" dirty="0"/>
              <a:t>Auto Fill options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Use on number, text, or dates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 also create custom lists to fill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Relative (default)</a:t>
            </a:r>
          </a:p>
          <a:p>
            <a:pPr marL="0" indent="0">
              <a:buNone/>
            </a:pPr>
            <a:r>
              <a:rPr lang="en-US" dirty="0"/>
              <a:t>- Absolute</a:t>
            </a:r>
          </a:p>
          <a:p>
            <a:pPr marL="0" indent="0">
              <a:buNone/>
            </a:pPr>
            <a:r>
              <a:rPr lang="en-US" dirty="0"/>
              <a:t>- Mixed</a:t>
            </a:r>
          </a:p>
          <a:p>
            <a:pPr marL="0" indent="0">
              <a:buNone/>
            </a:pPr>
            <a:r>
              <a:rPr lang="en-US" dirty="0"/>
              <a:t>- Another worksheet</a:t>
            </a:r>
          </a:p>
        </p:txBody>
      </p:sp>
    </p:spTree>
    <p:extLst>
      <p:ext uri="{BB962C8B-B14F-4D97-AF65-F5344CB8AC3E}">
        <p14:creationId xmlns:p14="http://schemas.microsoft.com/office/powerpoint/2010/main" val="3342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8B02038F-4F05-F0CF-5449-08D5FB98A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65" y="2208179"/>
            <a:ext cx="5782662" cy="3855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E3648-139B-3BF8-3F89-9FBEC7E7E69F}"/>
              </a:ext>
            </a:extLst>
          </p:cNvPr>
          <p:cNvSpPr txBox="1"/>
          <p:nvPr/>
        </p:nvSpPr>
        <p:spPr>
          <a:xfrm>
            <a:off x="3963314" y="2794556"/>
            <a:ext cx="85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tilde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4B04-2C07-4A6A-FEFA-295FECFF3D4C}"/>
              </a:ext>
            </a:extLst>
          </p:cNvPr>
          <p:cNvSpPr txBox="1"/>
          <p:nvPr/>
        </p:nvSpPr>
        <p:spPr>
          <a:xfrm>
            <a:off x="3804089" y="3442288"/>
            <a:ext cx="141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backtick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CE4C01-95AC-3727-94AB-55150E9832DC}"/>
              </a:ext>
            </a:extLst>
          </p:cNvPr>
          <p:cNvCxnSpPr>
            <a:cxnSpLocks/>
          </p:cNvCxnSpPr>
          <p:nvPr/>
        </p:nvCxnSpPr>
        <p:spPr>
          <a:xfrm>
            <a:off x="4926563" y="3056166"/>
            <a:ext cx="998399" cy="1892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0C4922-6671-E938-B33C-FD3EB6EEC143}"/>
              </a:ext>
            </a:extLst>
          </p:cNvPr>
          <p:cNvCxnSpPr/>
          <p:nvPr/>
        </p:nvCxnSpPr>
        <p:spPr>
          <a:xfrm flipV="1">
            <a:off x="5218130" y="3557983"/>
            <a:ext cx="563475" cy="14591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733376A-CD37-F56C-8DA9-53E3A81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“X-Ray Vision”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735AEE-C5D2-D2B7-899B-02C5030AE6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70027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Ctrl + ` </a:t>
            </a:r>
            <a:r>
              <a:rPr lang="en-US" dirty="0"/>
              <a:t>to see all formulas in worksheet</a:t>
            </a:r>
          </a:p>
        </p:txBody>
      </p:sp>
    </p:spTree>
    <p:extLst>
      <p:ext uri="{BB962C8B-B14F-4D97-AF65-F5344CB8AC3E}">
        <p14:creationId xmlns:p14="http://schemas.microsoft.com/office/powerpoint/2010/main" val="50130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2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236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2: Introduction to Formulas and Functions</vt:lpstr>
      <vt:lpstr>Terminology</vt:lpstr>
      <vt:lpstr>Using Formulas</vt:lpstr>
      <vt:lpstr>Auto Fill Formulas</vt:lpstr>
      <vt:lpstr>Auto Fill Data</vt:lpstr>
      <vt:lpstr>Types of References</vt:lpstr>
      <vt:lpstr>“X-Ray Vision”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43</cp:revision>
  <cp:lastPrinted>2022-07-14T19:54:58Z</cp:lastPrinted>
  <dcterms:created xsi:type="dcterms:W3CDTF">2021-06-21T22:45:00Z</dcterms:created>
  <dcterms:modified xsi:type="dcterms:W3CDTF">2022-07-18T06:41:44Z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