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6" r:id="rId7"/>
    <p:sldId id="275" r:id="rId8"/>
    <p:sldId id="272" r:id="rId9"/>
    <p:sldId id="273" r:id="rId10"/>
    <p:sldId id="274" r:id="rId11"/>
    <p:sldId id="276" r:id="rId12"/>
    <p:sldId id="278" r:id="rId13"/>
    <p:sldId id="27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umif-function-169b8c99-c05c-4483-a712-1697a653039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libraries.pressbooks.pub/mis3300excel/chapter/8-3-conditional-functions/" TargetMode="External"/><Relationship Id="rId5" Type="http://schemas.openxmlformats.org/officeDocument/2006/relationships/hyperlink" Target="https://support.microsoft.com/en-us/office/countif-function-e0de10c6-f885-4e71-abb4-1f464816df34" TargetMode="External"/><Relationship Id="rId4" Type="http://schemas.openxmlformats.org/officeDocument/2006/relationships/hyperlink" Target="https://support.microsoft.com/en-us/office/averageif-function-faec8e2e-0dec-4308-af69-f5576d8ac6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ountif-function-e0de10c6-f885-4e71-abb4-1f464816df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sumif-function-169b8c99-c05c-4483-a712-1697a653039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apply-data-validation-to-cells-29fecbcc-d1b9-42c1-9d76-eff3ce5f72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celjet.net/excel-data-validation-guide" TargetMode="Externa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overview-of-excel-tables-7ab0bb7d-3a9e-4b56-a3c9-6c94334e49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reate-a-drop-down-list-7693307a-59ef-400a-b769-c5402dce407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lookup-function-0bbc8083-26fe-4963-8ab8-93a18ad188a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eadsheetsmadeeasy.com/vlook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upport.microsoft.com/en-us/office/quick-reference-card-vlookup-refresher-750fe2ed-a872-436f-92aa-36c17e53f2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mport-data-from-the-web-b13eed81-33fe-410d-9247-1747269c28e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notes.com/states-abbreviations-i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1901507"/>
            <a:ext cx="6584407" cy="2682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Conditional Functions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LOOKUP Family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VLOOKUP</a:t>
            </a:r>
            <a:r>
              <a:rPr lang="en-US" dirty="0"/>
              <a:t>: Vertical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HLOOKUP</a:t>
            </a:r>
            <a:r>
              <a:rPr lang="en-US" dirty="0"/>
              <a:t>: Horizontal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New!</a:t>
            </a:r>
          </a:p>
          <a:p>
            <a:pPr marL="0" indent="0">
              <a:buNone/>
            </a:pPr>
            <a:r>
              <a:rPr lang="en-US" b="1" dirty="0"/>
              <a:t>XLOOKUP</a:t>
            </a:r>
            <a:r>
              <a:rPr lang="en-US" dirty="0"/>
              <a:t>: Vertical and Horizontal Lookup</a:t>
            </a:r>
            <a:br>
              <a:rPr lang="en-US" dirty="0"/>
            </a:br>
            <a:r>
              <a:rPr lang="en-US" sz="2200" dirty="0"/>
              <a:t>(Not available in Excel 2019 or Google Sheets)</a:t>
            </a:r>
          </a:p>
        </p:txBody>
      </p:sp>
    </p:spTree>
    <p:extLst>
      <p:ext uri="{BB962C8B-B14F-4D97-AF65-F5344CB8AC3E}">
        <p14:creationId xmlns:p14="http://schemas.microsoft.com/office/powerpoint/2010/main" val="31016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3"/>
            <a:ext cx="10515600" cy="42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functions let you sum, average, or count a range based on a given condition, or criteria you specify.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SUMIF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AVERAGEIF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COUNTIF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Not covered here: Use IFS, SUMIFS, AVERAGEIFS, COUNTIFS for multiple conditions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838200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6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COUNTIF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95B91-3A50-A189-BAB1-B1AD546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85912"/>
            <a:ext cx="7896225" cy="3686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8C7AE-E46C-18EF-4AC7-5EC9E5DEAD3F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9217-B183-A905-B82A-0C15E805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0518"/>
            <a:ext cx="9241972" cy="36032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11A14-83FE-A694-457D-710F298A4E36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0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validation is used to restrict the type of data or values a user can enter into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Short video demo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915177" y="5309119"/>
            <a:ext cx="2089280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More info</a:t>
            </a:r>
            <a:endParaRPr lang="en-US" sz="2000" dirty="0">
              <a:hlinkClick r:id="rId5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5"/>
              </a:rPr>
              <a:t>In-depth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Create a dropdown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data validation to create a dropdown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covered here: Recommended to use </a:t>
            </a:r>
            <a:r>
              <a:rPr lang="en-US" sz="2400" dirty="0">
                <a:hlinkClick r:id="rId3"/>
              </a:rPr>
              <a:t>Excel tables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Video walkthrough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 lets you look a value in a column on the left, then returns information in another column to the right if it finds a match.</a:t>
            </a:r>
            <a:endParaRPr lang="en-US" dirty="0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3BCE5-3073-6395-9BE5-2CF4509429A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Video walkthrough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3A21C-1CEA-8478-9E04-4ADB95E8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2833530"/>
            <a:ext cx="7591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F777A-75BD-E7CE-E86D-618E31223429}"/>
              </a:ext>
            </a:extLst>
          </p:cNvPr>
          <p:cNvSpPr txBox="1">
            <a:spLocks/>
          </p:cNvSpPr>
          <p:nvPr/>
        </p:nvSpPr>
        <p:spPr>
          <a:xfrm>
            <a:off x="838200" y="6291478"/>
            <a:ext cx="4133295" cy="40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Table source</a:t>
            </a:r>
            <a:r>
              <a:rPr lang="en-US" sz="2000" dirty="0"/>
              <a:t> | </a:t>
            </a:r>
            <a:r>
              <a:rPr lang="en-US" sz="2000" dirty="0">
                <a:hlinkClick r:id="rId4"/>
              </a:rPr>
              <a:t>Reference card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C461-5450-CB5B-1CD8-88456387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806"/>
            <a:ext cx="10515600" cy="38734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A15701-E3C5-3066-604B-2D1AC3D9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7963"/>
              </p:ext>
            </p:extLst>
          </p:nvPr>
        </p:nvGraphicFramePr>
        <p:xfrm>
          <a:off x="838200" y="2133087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21140777"/>
                    </a:ext>
                  </a:extLst>
                </a:gridCol>
                <a:gridCol w="8619478">
                  <a:extLst>
                    <a:ext uri="{9D8B030D-6E8A-4147-A177-3AD203B41FA5}">
                      <a16:colId xmlns:a16="http://schemas.microsoft.com/office/drawing/2014/main" val="791025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or text you’re looking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cell reference of table range.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Note: Do NOT include headers if you are searching for text and approximate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col_index_num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of the column you want to return.</a:t>
                      </a:r>
                    </a:p>
                    <a:p>
                      <a:r>
                        <a:rPr lang="en-US" sz="1800" dirty="0"/>
                        <a:t>This is based on the table you pass. For example, if your range is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B2:D5</a:t>
                      </a:r>
                      <a:r>
                        <a:rPr lang="en-US" sz="1800" dirty="0"/>
                        <a:t>, column 1 is B and column 2 is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argument. If left out, defaults to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: Looks for approximate match.</a:t>
                      </a:r>
                    </a:p>
                    <a:p>
                      <a:r>
                        <a:rPr lang="en-US" sz="1800" dirty="0"/>
                        <a:t>-For a numerical search, it will return the closest number smaller than the value you’re looking for, if it does not find an exact match. </a:t>
                      </a:r>
                    </a:p>
                    <a:p>
                      <a:r>
                        <a:rPr lang="en-US" sz="1800" dirty="0"/>
                        <a:t>-First column in the table must be sorted from smallest to largest (or for text, alphabetical).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dirty="0"/>
                        <a:t>: Looks for exact match. If no exact match is found, an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#NA!</a:t>
                      </a:r>
                      <a:r>
                        <a:rPr lang="en-US" sz="1800" dirty="0"/>
                        <a:t> error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Bonus: Import tables from the web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Video walkthrough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We’ll use data from: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https://excelnotes.com/states-abbreviations-in-us/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384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Office Theme</vt:lpstr>
      <vt:lpstr>Week 4: Conditional Functions and Data Validation</vt:lpstr>
      <vt:lpstr>Conditional Functions</vt:lpstr>
      <vt:lpstr>COUNTIF</vt:lpstr>
      <vt:lpstr>SUMIF</vt:lpstr>
      <vt:lpstr>Data Validation</vt:lpstr>
      <vt:lpstr>Create a dropdown list</vt:lpstr>
      <vt:lpstr>VLOOKUP</vt:lpstr>
      <vt:lpstr>VLOOKUP</vt:lpstr>
      <vt:lpstr>Bonus: Import tables from the web</vt:lpstr>
      <vt:lpstr>LOOKUP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102</cp:revision>
  <cp:lastPrinted>2022-07-14T19:54:58Z</cp:lastPrinted>
  <dcterms:created xsi:type="dcterms:W3CDTF">2021-06-21T22:45:00Z</dcterms:created>
  <dcterms:modified xsi:type="dcterms:W3CDTF">2022-08-04T17:45:29Z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