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5" r:id="rId6"/>
    <p:sldId id="266" r:id="rId7"/>
    <p:sldId id="275" r:id="rId8"/>
    <p:sldId id="272" r:id="rId9"/>
    <p:sldId id="273" r:id="rId10"/>
    <p:sldId id="274" r:id="rId11"/>
    <p:sldId id="276" r:id="rId12"/>
    <p:sldId id="278" r:id="rId13"/>
    <p:sldId id="27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 modNotesMaster">
      <pc:chgData name="Truong, Michelle" userId="558a249a-0b92-435a-9e14-edf593f6e7ad" providerId="ADAL" clId="{79A25B6E-2069-4654-90A9-F5E557054DE3}" dt="2022-07-14T19:54:57.278" v="6075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4T15:29:43.625" v="607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4T15:28:02.576" v="5997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Sp delSp modSp new mod">
        <pc:chgData name="Truong, Michelle" userId="558a249a-0b92-435a-9e14-edf593f6e7ad" providerId="ADAL" clId="{79A25B6E-2069-4654-90A9-F5E557054DE3}" dt="2022-07-14T05:54:25.093" v="5780" actId="1582"/>
        <pc:sldMkLst>
          <pc:docMk/>
          <pc:sldMk cId="501303955" sldId="271"/>
        </pc:sldMkLst>
        <pc:spChg chg="del mod">
          <ac:chgData name="Truong, Michelle" userId="558a249a-0b92-435a-9e14-edf593f6e7ad" providerId="ADAL" clId="{79A25B6E-2069-4654-90A9-F5E557054DE3}" dt="2022-07-14T05:52:25.582" v="5748" actId="478"/>
          <ac:spMkLst>
            <pc:docMk/>
            <pc:sldMk cId="501303955" sldId="271"/>
            <ac:spMk id="2" creationId="{1ED09BEF-D32A-E52B-C3BA-F9399E425550}"/>
          </ac:spMkLst>
        </pc:spChg>
        <pc:spChg chg="del">
          <ac:chgData name="Truong, Michelle" userId="558a249a-0b92-435a-9e14-edf593f6e7ad" providerId="ADAL" clId="{79A25B6E-2069-4654-90A9-F5E557054DE3}" dt="2022-07-14T05:52:09.101" v="5744"/>
          <ac:spMkLst>
            <pc:docMk/>
            <pc:sldMk cId="501303955" sldId="271"/>
            <ac:spMk id="3" creationId="{31A0DD38-12DF-DA19-28DD-BC4F39982EFA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6" creationId="{DCDE3648-139B-3BF8-3F89-9FBEC7E7E69F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7" creationId="{7F124B04-2C07-4A6A-FEFA-295FECFF3D4C}"/>
          </ac:spMkLst>
        </pc:spChg>
        <pc:picChg chg="add mod">
          <ac:chgData name="Truong, Michelle" userId="558a249a-0b92-435a-9e14-edf593f6e7ad" providerId="ADAL" clId="{79A25B6E-2069-4654-90A9-F5E557054DE3}" dt="2022-07-14T05:52:32.881" v="5751" actId="1076"/>
          <ac:picMkLst>
            <pc:docMk/>
            <pc:sldMk cId="501303955" sldId="271"/>
            <ac:picMk id="5" creationId="{8B02038F-4F05-F0CF-5449-08D5FB98A55F}"/>
          </ac:picMkLst>
        </pc:picChg>
        <pc:cxnChg chg="add mod">
          <ac:chgData name="Truong, Michelle" userId="558a249a-0b92-435a-9e14-edf593f6e7ad" providerId="ADAL" clId="{79A25B6E-2069-4654-90A9-F5E557054DE3}" dt="2022-07-14T05:54:07.673" v="5777" actId="1582"/>
          <ac:cxnSpMkLst>
            <pc:docMk/>
            <pc:sldMk cId="501303955" sldId="271"/>
            <ac:cxnSpMk id="9" creationId="{99CE4C01-95AC-3727-94AB-55150E9832DC}"/>
          </ac:cxnSpMkLst>
        </pc:cxnChg>
        <pc:cxnChg chg="add mod">
          <ac:chgData name="Truong, Michelle" userId="558a249a-0b92-435a-9e14-edf593f6e7ad" providerId="ADAL" clId="{79A25B6E-2069-4654-90A9-F5E557054DE3}" dt="2022-07-14T05:54:25.093" v="5780" actId="1582"/>
          <ac:cxnSpMkLst>
            <pc:docMk/>
            <pc:sldMk cId="501303955" sldId="271"/>
            <ac:cxnSpMk id="11" creationId="{AF0C4922-6671-E938-B33C-FD3EB6EEC143}"/>
          </ac:cxnSpMkLst>
        </pc:cxn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DAF34BA1-93E3-43FD-8868-EFCF3B3CD58A}"/>
    <pc:docChg chg="custSel addSld modSld">
      <pc:chgData name="Truong, Michelle" userId="558a249a-0b92-435a-9e14-edf593f6e7ad" providerId="ADAL" clId="{DAF34BA1-93E3-43FD-8868-EFCF3B3CD58A}" dt="2022-07-15T01:06:16.702" v="140" actId="1076"/>
      <pc:docMkLst>
        <pc:docMk/>
      </pc:docMkLst>
      <pc:sldChg chg="modSp mod">
        <pc:chgData name="Truong, Michelle" userId="558a249a-0b92-435a-9e14-edf593f6e7ad" providerId="ADAL" clId="{DAF34BA1-93E3-43FD-8868-EFCF3B3CD58A}" dt="2022-07-15T00:58:54.414" v="19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DAF34BA1-93E3-43FD-8868-EFCF3B3CD58A}" dt="2022-07-15T00:58:54.414" v="19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DAF34BA1-93E3-43FD-8868-EFCF3B3CD58A}" dt="2022-07-15T00:58:40.440" v="1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addSp modSp mod">
        <pc:chgData name="Truong, Michelle" userId="558a249a-0b92-435a-9e14-edf593f6e7ad" providerId="ADAL" clId="{DAF34BA1-93E3-43FD-8868-EFCF3B3CD58A}" dt="2022-07-15T01:06:16.702" v="140" actId="1076"/>
        <pc:sldMkLst>
          <pc:docMk/>
          <pc:sldMk cId="3575414423" sldId="265"/>
        </pc:sldMkLst>
        <pc:picChg chg="add mod">
          <ac:chgData name="Truong, Michelle" userId="558a249a-0b92-435a-9e14-edf593f6e7ad" providerId="ADAL" clId="{DAF34BA1-93E3-43FD-8868-EFCF3B3CD58A}" dt="2022-07-15T01:06:16.702" v="140" actId="1076"/>
          <ac:picMkLst>
            <pc:docMk/>
            <pc:sldMk cId="3575414423" sldId="265"/>
            <ac:picMk id="5" creationId="{83372FFF-CE70-DF7D-C847-813F2D70B020}"/>
          </ac:picMkLst>
        </pc:picChg>
      </pc:sldChg>
      <pc:sldChg chg="modSp add mod">
        <pc:chgData name="Truong, Michelle" userId="558a249a-0b92-435a-9e14-edf593f6e7ad" providerId="ADAL" clId="{DAF34BA1-93E3-43FD-8868-EFCF3B3CD58A}" dt="2022-07-15T01:00:16.309" v="138"/>
        <pc:sldMkLst>
          <pc:docMk/>
          <pc:sldMk cId="238489125" sldId="272"/>
        </pc:sldMkLst>
        <pc:spChg chg="mod">
          <ac:chgData name="Truong, Michelle" userId="558a249a-0b92-435a-9e14-edf593f6e7ad" providerId="ADAL" clId="{DAF34BA1-93E3-43FD-8868-EFCF3B3CD58A}" dt="2022-07-15T01:00:16.309" v="138"/>
          <ac:spMkLst>
            <pc:docMk/>
            <pc:sldMk cId="238489125" sldId="272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sumif-function-169b8c99-c05c-4483-a712-1697a653039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hlibraries.pressbooks.pub/mis3300excel/chapter/8-3-conditional-functions/" TargetMode="External"/><Relationship Id="rId5" Type="http://schemas.openxmlformats.org/officeDocument/2006/relationships/hyperlink" Target="https://support.microsoft.com/en-us/office/countif-function-e0de10c6-f885-4e71-abb4-1f464816df34" TargetMode="External"/><Relationship Id="rId4" Type="http://schemas.openxmlformats.org/officeDocument/2006/relationships/hyperlink" Target="https://support.microsoft.com/en-us/office/averageif-function-faec8e2e-0dec-4308-af69-f5576d8ac64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countif-function-e0de10c6-f885-4e71-abb4-1f464816df3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sumif-function-169b8c99-c05c-4483-a712-1697a653039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apply-data-validation-to-cells-29fecbcc-d1b9-42c1-9d76-eff3ce5f724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celjet.net/excel-data-validation-guide" TargetMode="External"/><Relationship Id="rId4" Type="http://schemas.openxmlformats.org/officeDocument/2006/relationships/hyperlink" Target="https://support.microsoft.com/en-us/office/more-on-data-validation-f38dee73-9900-4ca6-9301-8a5f6e1f0c4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overview-of-excel-tables-7ab0bb7d-3a9e-4b56-a3c9-6c94334e492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create-a-drop-down-list-7693307a-59ef-400a-b769-c5402dce407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vlookup-function-0bbc8083-26fe-4963-8ab8-93a18ad188a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eadsheetsmadeeasy.com/vlooku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upport.microsoft.com/en-us/office/quick-reference-card-vlookup-refresher-750fe2ed-a872-436f-92aa-36c17e53f2e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import-data-from-the-web-b13eed81-33fe-410d-9247-1747269c28e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notes.com/states-abbreviations-in-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1901507"/>
            <a:ext cx="6584407" cy="26821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4: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Conditional Functions and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LOOKUP Family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VLOOKUP</a:t>
            </a:r>
            <a:r>
              <a:rPr lang="en-US" dirty="0"/>
              <a:t>: Vertical 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HLOOKUP</a:t>
            </a:r>
            <a:r>
              <a:rPr lang="en-US" dirty="0"/>
              <a:t>: Horizontal 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New!</a:t>
            </a:r>
          </a:p>
          <a:p>
            <a:pPr marL="0" indent="0">
              <a:buNone/>
            </a:pPr>
            <a:r>
              <a:rPr lang="en-US" b="1" dirty="0"/>
              <a:t>XLOOKUP</a:t>
            </a:r>
            <a:r>
              <a:rPr lang="en-US" dirty="0"/>
              <a:t>: Vertical and Horizontal Lookup</a:t>
            </a:r>
            <a:br>
              <a:rPr lang="en-US" dirty="0"/>
            </a:br>
            <a:r>
              <a:rPr lang="en-US" sz="2200" dirty="0"/>
              <a:t>(Not available in Excel 2019 or Google Sheets)</a:t>
            </a:r>
          </a:p>
        </p:txBody>
      </p:sp>
    </p:spTree>
    <p:extLst>
      <p:ext uri="{BB962C8B-B14F-4D97-AF65-F5344CB8AC3E}">
        <p14:creationId xmlns:p14="http://schemas.microsoft.com/office/powerpoint/2010/main" val="310164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Conditional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03"/>
            <a:ext cx="10515600" cy="427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Conditional functions let you sum, average, or count a range based on a given condition, or criteria you specify.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SUMIF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AVERAGEIF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5"/>
              </a:rPr>
              <a:t>COUNTIF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Not covered here: Use IFS, SUMIFS, AVERAGEIFS, COUNTIFS for multiple conditions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454BA-73FF-BB1A-2AB6-00DDBE1A7963}"/>
              </a:ext>
            </a:extLst>
          </p:cNvPr>
          <p:cNvSpPr txBox="1">
            <a:spLocks/>
          </p:cNvSpPr>
          <p:nvPr/>
        </p:nvSpPr>
        <p:spPr>
          <a:xfrm>
            <a:off x="838200" y="6000841"/>
            <a:ext cx="925286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6"/>
              </a:rPr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COUNTIF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B95B91-3A50-A189-BAB1-B1AD5466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585912"/>
            <a:ext cx="7896225" cy="36861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B8C7AE-E46C-18EF-4AC7-5EC9E5DEAD3F}"/>
              </a:ext>
            </a:extLst>
          </p:cNvPr>
          <p:cNvSpPr txBox="1">
            <a:spLocks/>
          </p:cNvSpPr>
          <p:nvPr/>
        </p:nvSpPr>
        <p:spPr>
          <a:xfrm>
            <a:off x="838199" y="6000841"/>
            <a:ext cx="1335833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SUMIF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79217-B183-A905-B82A-0C15E805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90518"/>
            <a:ext cx="9241972" cy="360323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B11A14-83FE-A694-457D-710F298A4E36}"/>
              </a:ext>
            </a:extLst>
          </p:cNvPr>
          <p:cNvSpPr txBox="1">
            <a:spLocks/>
          </p:cNvSpPr>
          <p:nvPr/>
        </p:nvSpPr>
        <p:spPr>
          <a:xfrm>
            <a:off x="838199" y="6000841"/>
            <a:ext cx="1335833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01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Validation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validation is used to restrict the type of data or values a user can enter into a cell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Short video demo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9B9A8D-8E9F-FEEF-92F1-B803189E7890}"/>
              </a:ext>
            </a:extLst>
          </p:cNvPr>
          <p:cNvSpPr txBox="1">
            <a:spLocks/>
          </p:cNvSpPr>
          <p:nvPr/>
        </p:nvSpPr>
        <p:spPr>
          <a:xfrm>
            <a:off x="915177" y="5309119"/>
            <a:ext cx="2089280" cy="100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More info</a:t>
            </a:r>
            <a:endParaRPr lang="en-US" sz="2000" dirty="0">
              <a:hlinkClick r:id="rId5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5"/>
              </a:rPr>
              <a:t>In-depth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4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Create a dropdown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B28368-EEE3-F4C7-F366-0FE145CE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data validation to create a dropdown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Not covered here: Recommended to use </a:t>
            </a:r>
            <a:r>
              <a:rPr lang="en-US" sz="2400" dirty="0">
                <a:hlinkClick r:id="rId3"/>
              </a:rPr>
              <a:t>Excel tables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Video walkthrough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1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2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VLOOKUP lets you look a value in a column on the left, then returns information in another column to the right if it finds a match.</a:t>
            </a:r>
            <a:endParaRPr lang="en-US" dirty="0">
              <a:solidFill>
                <a:srgbClr val="1E1E1E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A3BCE5-3073-6395-9BE5-2CF4509429A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Video walkthrough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2DA6E-F4BF-629F-29BC-05EFAB383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739" y="2571618"/>
            <a:ext cx="7611307" cy="32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F777A-75BD-E7CE-E86D-618E31223429}"/>
              </a:ext>
            </a:extLst>
          </p:cNvPr>
          <p:cNvSpPr txBox="1">
            <a:spLocks/>
          </p:cNvSpPr>
          <p:nvPr/>
        </p:nvSpPr>
        <p:spPr>
          <a:xfrm>
            <a:off x="838200" y="6291478"/>
            <a:ext cx="4133295" cy="40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Table source</a:t>
            </a:r>
            <a:r>
              <a:rPr lang="en-US" sz="2000" dirty="0"/>
              <a:t> | </a:t>
            </a:r>
            <a:r>
              <a:rPr lang="en-US" sz="2000" dirty="0">
                <a:hlinkClick r:id="rId4"/>
              </a:rPr>
              <a:t>Reference card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DC461-5450-CB5B-1CD8-884563877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33806"/>
            <a:ext cx="10515600" cy="38734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8A15701-E3C5-3066-604B-2D1AC3D94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7963"/>
              </p:ext>
            </p:extLst>
          </p:nvPr>
        </p:nvGraphicFramePr>
        <p:xfrm>
          <a:off x="838200" y="2133087"/>
          <a:ext cx="105156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122">
                  <a:extLst>
                    <a:ext uri="{9D8B030D-6E8A-4147-A177-3AD203B41FA5}">
                      <a16:colId xmlns:a16="http://schemas.microsoft.com/office/drawing/2014/main" val="421140777"/>
                    </a:ext>
                  </a:extLst>
                </a:gridCol>
                <a:gridCol w="8619478">
                  <a:extLst>
                    <a:ext uri="{9D8B030D-6E8A-4147-A177-3AD203B41FA5}">
                      <a16:colId xmlns:a16="http://schemas.microsoft.com/office/drawing/2014/main" val="791025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2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or text you’re looking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table_array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cell reference of table range.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Note: Do NOT include headers if you are searching for text and approximate match.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col_index_num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of the column you want to return.</a:t>
                      </a:r>
                    </a:p>
                    <a:p>
                      <a:r>
                        <a:rPr lang="en-US" sz="1800" dirty="0"/>
                        <a:t>This is based on the table you pass. For example, if your range is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B2:D5</a:t>
                      </a:r>
                      <a:r>
                        <a:rPr lang="en-US" sz="1800" dirty="0"/>
                        <a:t>, column 1 is B and column 2 is 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1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argument. If left out, defaults to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.</a:t>
                      </a:r>
                    </a:p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: Looks for approximate match.</a:t>
                      </a:r>
                    </a:p>
                    <a:p>
                      <a:r>
                        <a:rPr lang="en-US" sz="1800" dirty="0"/>
                        <a:t>-For a numerical search, it will return the closest number smaller than the value you’re looking for, if it does not find an exact match. </a:t>
                      </a:r>
                    </a:p>
                    <a:p>
                      <a:r>
                        <a:rPr lang="en-US" sz="1800" dirty="0"/>
                        <a:t>-First column in the table must be sorted from smallest to largest (or for text, alphabetical).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dirty="0"/>
                        <a:t>: Looks for exact match. If no exact match is found, an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#NA!</a:t>
                      </a:r>
                      <a:r>
                        <a:rPr lang="en-US" sz="1800" dirty="0"/>
                        <a:t> error will be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0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46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Bonus: Import tables from the web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Video walkthrough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/>
              <a:t>We’ll use data from: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https://excelnotes.com/states-abbreviations-in-us/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40029-5245-4DBF-95C2-47B86CF70C9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8424d317-e79a-4f10-a77e-d0bbf29883f4"/>
    <ds:schemaRef ds:uri="5a3927fa-f9bf-4e21-9816-7f925d835449"/>
  </ds:schemaRefs>
</ds:datastoreItem>
</file>

<file path=customXml/itemProps2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7825</TotalTime>
  <Words>384</Words>
  <Application>Microsoft Office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Office Theme</vt:lpstr>
      <vt:lpstr>Week 4: Conditional Functions and Data Validation</vt:lpstr>
      <vt:lpstr>Conditional Functions</vt:lpstr>
      <vt:lpstr>COUNTIF</vt:lpstr>
      <vt:lpstr>SUMIF</vt:lpstr>
      <vt:lpstr>Data Validation</vt:lpstr>
      <vt:lpstr>Create a dropdown list</vt:lpstr>
      <vt:lpstr>VLOOKUP</vt:lpstr>
      <vt:lpstr>VLOOKUP</vt:lpstr>
      <vt:lpstr>Bonus: Import tables from the web</vt:lpstr>
      <vt:lpstr>LOOKUP 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104</cp:revision>
  <cp:lastPrinted>2022-07-14T19:54:58Z</cp:lastPrinted>
  <dcterms:created xsi:type="dcterms:W3CDTF">2021-06-21T22:45:00Z</dcterms:created>
  <dcterms:modified xsi:type="dcterms:W3CDTF">2022-08-04T18:41:14Z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