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113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126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5129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001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0310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498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73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130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49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608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7267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5/9/2018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33209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chemeClr val="accent6">
                    <a:lumMod val="75000"/>
                  </a:schemeClr>
                </a:solidFill>
              </a:rPr>
              <a:t>ANATOMIA ŞI BIOMECANICA ARTICULAŢIEI COXO - FEMURALE </a:t>
            </a:r>
            <a:br>
              <a:rPr lang="en-US" b="1" dirty="0" smtClean="0">
                <a:solidFill>
                  <a:schemeClr val="accent6">
                    <a:lumMod val="75000"/>
                  </a:schemeClr>
                </a:solidFill>
              </a:rPr>
            </a:br>
            <a:r>
              <a:rPr lang="en-US" dirty="0" smtClean="0">
                <a:solidFill>
                  <a:schemeClr val="accent6">
                    <a:lumMod val="75000"/>
                  </a:schemeClr>
                </a:solidFill>
              </a:rPr>
              <a:t>(</a:t>
            </a:r>
            <a:r>
              <a:rPr lang="en-US" dirty="0" err="1" smtClean="0">
                <a:solidFill>
                  <a:schemeClr val="accent6">
                    <a:lumMod val="75000"/>
                  </a:schemeClr>
                </a:solidFill>
              </a:rPr>
              <a:t>Articulaţia</a:t>
            </a:r>
            <a:r>
              <a:rPr lang="en-US" dirty="0" smtClean="0">
                <a:solidFill>
                  <a:schemeClr val="accent6">
                    <a:lumMod val="75000"/>
                  </a:schemeClr>
                </a:solidFill>
              </a:rPr>
              <a:t> </a:t>
            </a:r>
            <a:r>
              <a:rPr lang="en-US" dirty="0" err="1" smtClean="0">
                <a:solidFill>
                  <a:schemeClr val="accent6">
                    <a:lumMod val="75000"/>
                  </a:schemeClr>
                </a:solidFill>
              </a:rPr>
              <a:t>şoldului</a:t>
            </a:r>
            <a:r>
              <a:rPr lang="en-US" dirty="0" smtClean="0"/>
              <a:t>) </a:t>
            </a:r>
            <a:endParaRPr lang="en-US" dirty="0"/>
          </a:p>
        </p:txBody>
      </p:sp>
      <p:sp>
        <p:nvSpPr>
          <p:cNvPr id="3" name="Subtitle 2"/>
          <p:cNvSpPr>
            <a:spLocks noGrp="1"/>
          </p:cNvSpPr>
          <p:nvPr>
            <p:ph type="subTitle" idx="1"/>
          </p:nvPr>
        </p:nvSpPr>
        <p:spPr/>
        <p:txBody>
          <a:bodyPr/>
          <a:lstStyle/>
          <a:p>
            <a:r>
              <a:rPr lang="en-US" sz="2000" b="1" i="1" dirty="0" smtClean="0"/>
              <a:t>TRUSCA BENIAMIN</a:t>
            </a:r>
            <a:endParaRPr lang="en-US" dirty="0" smtClean="0"/>
          </a:p>
        </p:txBody>
      </p:sp>
      <p:pic>
        <p:nvPicPr>
          <p:cNvPr id="4" name="Picture 3" descr="Anatomia-de-Cadera2.jpg"/>
          <p:cNvPicPr>
            <a:picLocks noChangeAspect="1"/>
          </p:cNvPicPr>
          <p:nvPr/>
        </p:nvPicPr>
        <p:blipFill>
          <a:blip r:embed="rId2" cstate="print"/>
          <a:stretch>
            <a:fillRect/>
          </a:stretch>
        </p:blipFill>
        <p:spPr>
          <a:xfrm>
            <a:off x="0" y="3737137"/>
            <a:ext cx="2362200" cy="3120863"/>
          </a:xfrm>
          <a:prstGeom prst="rect">
            <a:avLst/>
          </a:prstGeom>
        </p:spPr>
      </p:pic>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534400" cy="5973763"/>
          </a:xfrm>
        </p:spPr>
        <p:txBody>
          <a:bodyPr>
            <a:normAutofit/>
          </a:bodyPr>
          <a:lstStyle/>
          <a:p>
            <a:r>
              <a:rPr lang="vi-VN" sz="2400" b="1" dirty="0" smtClean="0"/>
              <a:t>Rotaţie externă - rotaţie internă </a:t>
            </a:r>
          </a:p>
          <a:p>
            <a:pPr>
              <a:buNone/>
            </a:pPr>
            <a:r>
              <a:rPr lang="en-US" dirty="0" smtClean="0"/>
              <a:t>    </a:t>
            </a:r>
            <a:r>
              <a:rPr lang="vi-VN" sz="1800" dirty="0" smtClean="0"/>
              <a:t>Rotaţia externă este mişcarea prin care femurul se roteşte în jurul unui ax vertical care trece prin centrul capului femoral, trohanterul mare deplasându-se dinainte înapoi. În acelaşi timp vârful piciorului se îndreaptă spre înafară. </a:t>
            </a:r>
            <a:r>
              <a:rPr lang="en-US" sz="1800" dirty="0" smtClean="0"/>
              <a:t>  </a:t>
            </a:r>
          </a:p>
          <a:p>
            <a:pPr>
              <a:buNone/>
            </a:pPr>
            <a:r>
              <a:rPr lang="en-US" sz="1800" dirty="0" smtClean="0"/>
              <a:t>       </a:t>
            </a:r>
            <a:r>
              <a:rPr lang="vi-VN" sz="1800" dirty="0" smtClean="0"/>
              <a:t>Rotaţia internă este mişcarea inversă, trohanterul mare deplasându-se spre înainte iar vârful piciorului spre înăuntru. </a:t>
            </a:r>
          </a:p>
          <a:p>
            <a:pPr>
              <a:buNone/>
            </a:pPr>
            <a:r>
              <a:rPr lang="en-US" sz="1800" dirty="0" smtClean="0"/>
              <a:t>       </a:t>
            </a:r>
            <a:r>
              <a:rPr lang="vi-VN" sz="1800" dirty="0" smtClean="0"/>
              <a:t>Rotaţia externă activă este de 35° şi cea pasivă de 40°. </a:t>
            </a:r>
            <a:r>
              <a:rPr lang="en-US" sz="1800" dirty="0" smtClean="0"/>
              <a:t>  </a:t>
            </a:r>
          </a:p>
          <a:p>
            <a:pPr>
              <a:buNone/>
            </a:pPr>
            <a:r>
              <a:rPr lang="en-US" sz="1800" dirty="0" smtClean="0"/>
              <a:t>       </a:t>
            </a:r>
            <a:r>
              <a:rPr lang="vi-VN" sz="1800" dirty="0" smtClean="0"/>
              <a:t>Rotaţia internă activă este de 15° şi cea pasivă de 20 activă este de 35° şi cea pasivă de 40°. </a:t>
            </a:r>
            <a:endParaRPr lang="en-US" sz="1800" dirty="0" smtClean="0"/>
          </a:p>
          <a:p>
            <a:r>
              <a:rPr lang="en-US" sz="2400" b="1" dirty="0" err="1" smtClean="0"/>
              <a:t>Circumducţia</a:t>
            </a:r>
            <a:r>
              <a:rPr lang="en-US" sz="2400" b="1" dirty="0" smtClean="0"/>
              <a:t> </a:t>
            </a:r>
          </a:p>
          <a:p>
            <a:pPr>
              <a:buNone/>
            </a:pPr>
            <a:r>
              <a:rPr lang="en-US" sz="1800" dirty="0" smtClean="0"/>
              <a:t>       </a:t>
            </a:r>
            <a:r>
              <a:rPr lang="vi-VN" sz="1800" dirty="0" smtClean="0"/>
              <a:t>Rezultă din executarea succesivă a celor 4 mişcări amintite mai sus. În timpul acestei mişcări capul femural se roteşte în cavitatea acetabulară, în timp ce epifiza distală a femurului descrie un cerc. </a:t>
            </a:r>
            <a:endParaRPr lang="en-US" sz="1800" dirty="0"/>
          </a:p>
        </p:txBody>
      </p:sp>
      <p:pic>
        <p:nvPicPr>
          <p:cNvPr id="4" name="Picture 3" descr="B9780702051319000067_f006-005cd-9780702051319.jpg"/>
          <p:cNvPicPr>
            <a:picLocks noChangeAspect="1"/>
          </p:cNvPicPr>
          <p:nvPr/>
        </p:nvPicPr>
        <p:blipFill>
          <a:blip r:embed="rId2" cstate="print"/>
          <a:stretch>
            <a:fillRect/>
          </a:stretch>
        </p:blipFill>
        <p:spPr>
          <a:xfrm>
            <a:off x="2286000" y="4724400"/>
            <a:ext cx="4800600" cy="1956816"/>
          </a:xfrm>
          <a:prstGeom prst="rect">
            <a:avLst/>
          </a:prstGeom>
        </p:spPr>
      </p:pic>
    </p:spTree>
  </p:cSld>
  <p:clrMapOvr>
    <a:masterClrMapping/>
  </p:clrMapOvr>
  <p:transition>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b="1" dirty="0" smtClean="0"/>
              <a:t>Muşchii motori ai articulaţiei şoldului:</a:t>
            </a:r>
            <a:r>
              <a:rPr lang="it-IT" b="1" dirty="0" smtClean="0"/>
              <a:t>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err="1" smtClean="0"/>
              <a:t>Flexorii</a:t>
            </a:r>
            <a:r>
              <a:rPr lang="en-US" sz="2000" dirty="0" smtClean="0"/>
              <a:t>: </a:t>
            </a:r>
            <a:r>
              <a:rPr lang="en-US" sz="2000" dirty="0" err="1" smtClean="0"/>
              <a:t>psoasul</a:t>
            </a:r>
            <a:r>
              <a:rPr lang="en-US" sz="2000" dirty="0" smtClean="0"/>
              <a:t> iliac, </a:t>
            </a:r>
            <a:r>
              <a:rPr lang="en-US" sz="2000" dirty="0" err="1" smtClean="0"/>
              <a:t>croitorul</a:t>
            </a:r>
            <a:r>
              <a:rPr lang="en-US" sz="2000" dirty="0" smtClean="0"/>
              <a:t> </a:t>
            </a:r>
            <a:r>
              <a:rPr lang="en-US" sz="2000" dirty="0" err="1" smtClean="0"/>
              <a:t>şi</a:t>
            </a:r>
            <a:r>
              <a:rPr lang="en-US" sz="2000" dirty="0" smtClean="0"/>
              <a:t> </a:t>
            </a:r>
            <a:r>
              <a:rPr lang="en-US" sz="2000" dirty="0" err="1" smtClean="0"/>
              <a:t>dreptul</a:t>
            </a:r>
            <a:r>
              <a:rPr lang="en-US" sz="2000" dirty="0" smtClean="0"/>
              <a:t> anterior</a:t>
            </a:r>
            <a:r>
              <a:rPr lang="en-US" dirty="0" smtClean="0"/>
              <a:t>.</a:t>
            </a:r>
          </a:p>
          <a:p>
            <a:r>
              <a:rPr lang="en-US" sz="2000" dirty="0" err="1" smtClean="0"/>
              <a:t>Extensorii</a:t>
            </a:r>
            <a:r>
              <a:rPr lang="en-US" sz="2000" dirty="0" smtClean="0"/>
              <a:t>: </a:t>
            </a:r>
            <a:r>
              <a:rPr lang="en-US" sz="2000" dirty="0" err="1" smtClean="0"/>
              <a:t>fesierul</a:t>
            </a:r>
            <a:r>
              <a:rPr lang="en-US" sz="2000" dirty="0" smtClean="0"/>
              <a:t> mare, </a:t>
            </a:r>
            <a:r>
              <a:rPr lang="en-US" sz="2000" dirty="0" err="1" smtClean="0"/>
              <a:t>fesierul</a:t>
            </a:r>
            <a:r>
              <a:rPr lang="en-US" sz="2000" dirty="0" smtClean="0"/>
              <a:t> </a:t>
            </a:r>
            <a:r>
              <a:rPr lang="en-US" sz="2000" dirty="0" err="1" smtClean="0"/>
              <a:t>mijlociu</a:t>
            </a:r>
            <a:r>
              <a:rPr lang="en-US" sz="2000" dirty="0" smtClean="0"/>
              <a:t>, </a:t>
            </a:r>
            <a:r>
              <a:rPr lang="en-US" sz="2000" dirty="0" err="1" smtClean="0"/>
              <a:t>bicepsul</a:t>
            </a:r>
            <a:r>
              <a:rPr lang="en-US" sz="2000" dirty="0" smtClean="0"/>
              <a:t> femoral, </a:t>
            </a:r>
            <a:r>
              <a:rPr lang="en-US" sz="2000" dirty="0" err="1" smtClean="0"/>
              <a:t>semitendinosul</a:t>
            </a:r>
            <a:r>
              <a:rPr lang="en-US" sz="2000" dirty="0" smtClean="0"/>
              <a:t> </a:t>
            </a:r>
            <a:r>
              <a:rPr lang="en-US" sz="2000" dirty="0" err="1" smtClean="0"/>
              <a:t>şi</a:t>
            </a:r>
            <a:r>
              <a:rPr lang="en-US" sz="2000" dirty="0" smtClean="0"/>
              <a:t> </a:t>
            </a:r>
            <a:r>
              <a:rPr lang="en-US" sz="2000" dirty="0" err="1" smtClean="0"/>
              <a:t>semimembranosul</a:t>
            </a:r>
            <a:r>
              <a:rPr lang="en-US" dirty="0" smtClean="0"/>
              <a:t>. </a:t>
            </a:r>
          </a:p>
          <a:p>
            <a:r>
              <a:rPr lang="en-US" sz="2000" dirty="0" err="1" smtClean="0"/>
              <a:t>Abductorii</a:t>
            </a:r>
            <a:r>
              <a:rPr lang="en-US" sz="2000" dirty="0" smtClean="0"/>
              <a:t>: </a:t>
            </a:r>
            <a:r>
              <a:rPr lang="en-US" sz="2000" dirty="0" err="1" smtClean="0"/>
              <a:t>muşchii</a:t>
            </a:r>
            <a:r>
              <a:rPr lang="en-US" sz="2000" dirty="0" smtClean="0"/>
              <a:t> </a:t>
            </a:r>
            <a:r>
              <a:rPr lang="en-US" sz="2000" dirty="0" err="1" smtClean="0"/>
              <a:t>fesieri</a:t>
            </a:r>
            <a:r>
              <a:rPr lang="en-US" sz="2000" dirty="0" smtClean="0"/>
              <a:t>, </a:t>
            </a:r>
            <a:r>
              <a:rPr lang="en-US" sz="2000" dirty="0" err="1" smtClean="0"/>
              <a:t>piramidalul</a:t>
            </a:r>
            <a:r>
              <a:rPr lang="en-US" sz="2000" dirty="0" smtClean="0"/>
              <a:t> </a:t>
            </a:r>
            <a:r>
              <a:rPr lang="en-US" sz="2000" dirty="0" err="1" smtClean="0"/>
              <a:t>şi</a:t>
            </a:r>
            <a:r>
              <a:rPr lang="en-US" sz="2000" dirty="0" smtClean="0"/>
              <a:t> </a:t>
            </a:r>
            <a:r>
              <a:rPr lang="en-US" sz="2000" dirty="0" err="1" smtClean="0"/>
              <a:t>tensorul</a:t>
            </a:r>
            <a:r>
              <a:rPr lang="en-US" sz="2000" dirty="0" smtClean="0"/>
              <a:t> </a:t>
            </a:r>
            <a:r>
              <a:rPr lang="en-US" sz="2000" dirty="0" err="1" smtClean="0"/>
              <a:t>fasciei</a:t>
            </a:r>
            <a:r>
              <a:rPr lang="en-US" sz="2000" dirty="0" smtClean="0"/>
              <a:t> </a:t>
            </a:r>
            <a:r>
              <a:rPr lang="en-US" sz="2000" dirty="0" err="1" smtClean="0"/>
              <a:t>lata</a:t>
            </a:r>
            <a:r>
              <a:rPr lang="en-US" sz="2000" dirty="0" smtClean="0"/>
              <a:t>. </a:t>
            </a:r>
          </a:p>
          <a:p>
            <a:r>
              <a:rPr lang="en-US" sz="2000" dirty="0" err="1" smtClean="0"/>
              <a:t>Adductorii</a:t>
            </a:r>
            <a:r>
              <a:rPr lang="en-US" sz="2000" dirty="0" smtClean="0"/>
              <a:t>: </a:t>
            </a:r>
            <a:r>
              <a:rPr lang="en-US" sz="2000" dirty="0" err="1" smtClean="0"/>
              <a:t>pectineul</a:t>
            </a:r>
            <a:r>
              <a:rPr lang="en-US" sz="2000" dirty="0" smtClean="0"/>
              <a:t>, </a:t>
            </a:r>
            <a:r>
              <a:rPr lang="en-US" sz="2000" dirty="0" err="1" smtClean="0"/>
              <a:t>adductorul</a:t>
            </a:r>
            <a:r>
              <a:rPr lang="en-US" sz="2000" dirty="0" smtClean="0"/>
              <a:t> mare, </a:t>
            </a:r>
            <a:r>
              <a:rPr lang="en-US" sz="2000" dirty="0" err="1" smtClean="0"/>
              <a:t>adductorul</a:t>
            </a:r>
            <a:r>
              <a:rPr lang="en-US" sz="2000" dirty="0" smtClean="0"/>
              <a:t> </a:t>
            </a:r>
            <a:r>
              <a:rPr lang="en-US" sz="2000" dirty="0" err="1" smtClean="0"/>
              <a:t>mic</a:t>
            </a:r>
            <a:r>
              <a:rPr lang="en-US" sz="2000" dirty="0" smtClean="0"/>
              <a:t>, </a:t>
            </a:r>
            <a:r>
              <a:rPr lang="en-US" sz="2000" dirty="0" err="1" smtClean="0"/>
              <a:t>şi</a:t>
            </a:r>
            <a:r>
              <a:rPr lang="en-US" sz="2000" dirty="0" smtClean="0"/>
              <a:t> </a:t>
            </a:r>
            <a:r>
              <a:rPr lang="en-US" sz="2000" dirty="0" err="1" smtClean="0"/>
              <a:t>dreptul</a:t>
            </a:r>
            <a:r>
              <a:rPr lang="en-US" sz="2000" dirty="0" smtClean="0"/>
              <a:t> intern. </a:t>
            </a:r>
          </a:p>
          <a:p>
            <a:r>
              <a:rPr lang="it-IT" sz="2000" dirty="0" smtClean="0"/>
              <a:t>Rotatorii interni: fesierul mijlociu şi fesierul mic. </a:t>
            </a:r>
          </a:p>
          <a:p>
            <a:r>
              <a:rPr lang="vi-VN" sz="1800" dirty="0" smtClean="0"/>
              <a:t>Rotatorii externi: piramidalul, obturatorul intern, obturatorul extern, gemenul superior, gemenul inferior şi pătratul femural. </a:t>
            </a:r>
            <a:endParaRPr lang="en-US" sz="1800" dirty="0" smtClean="0"/>
          </a:p>
        </p:txBody>
      </p:sp>
      <p:pic>
        <p:nvPicPr>
          <p:cNvPr id="4" name="Picture 3" descr="Membrul-Inferior.jpg"/>
          <p:cNvPicPr>
            <a:picLocks noChangeAspect="1"/>
          </p:cNvPicPr>
          <p:nvPr/>
        </p:nvPicPr>
        <p:blipFill>
          <a:blip r:embed="rId2" cstate="print"/>
          <a:stretch>
            <a:fillRect/>
          </a:stretch>
        </p:blipFill>
        <p:spPr>
          <a:xfrm>
            <a:off x="2209800" y="4422648"/>
            <a:ext cx="5029200" cy="2435352"/>
          </a:xfrm>
          <a:prstGeom prst="rect">
            <a:avLst/>
          </a:prstGeom>
        </p:spPr>
      </p:pic>
    </p:spTree>
  </p:cSld>
  <p:clrMapOvr>
    <a:masterClrMapping/>
  </p:clrMapOvr>
  <p:transition>
    <p:pull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sz="2800" dirty="0" smtClean="0"/>
          </a:p>
          <a:p>
            <a:pPr>
              <a:buNone/>
            </a:pPr>
            <a:endParaRPr lang="en-US" sz="2800" dirty="0" smtClean="0"/>
          </a:p>
          <a:p>
            <a:pPr>
              <a:buNone/>
            </a:pPr>
            <a:r>
              <a:rPr lang="en-US" sz="2800" dirty="0" smtClean="0"/>
              <a:t>   </a:t>
            </a:r>
            <a:r>
              <a:rPr lang="vi-VN" sz="2800" dirty="0" smtClean="0"/>
              <a:t>Această articulaţie leagă membrul inferior</a:t>
            </a:r>
            <a:r>
              <a:rPr lang="en-US" sz="2800" dirty="0" smtClean="0"/>
              <a:t> </a:t>
            </a:r>
            <a:r>
              <a:rPr lang="vi-VN" sz="2800" dirty="0" smtClean="0"/>
              <a:t>liber de coxal. Este o articulaţie de tip sferiodal, triaxială, în care se pot efectua mişcări în toate direcţiile</a:t>
            </a:r>
            <a:r>
              <a:rPr lang="vi-VN" dirty="0" smtClean="0"/>
              <a:t>. </a:t>
            </a:r>
            <a:endParaRPr lang="en-US" dirty="0">
              <a:latin typeface="Bahnschrift SemiBold" pitchFamily="34" charset="0"/>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t>Suprafeţele</a:t>
            </a:r>
            <a:r>
              <a:rPr lang="en-US" sz="4000" b="1" dirty="0" smtClean="0"/>
              <a:t> </a:t>
            </a:r>
            <a:r>
              <a:rPr lang="en-US" sz="4000" b="1" dirty="0" err="1" smtClean="0"/>
              <a:t>articulare</a:t>
            </a:r>
            <a:r>
              <a:rPr lang="en-US" sz="4000" b="1" dirty="0" smtClean="0"/>
              <a:t> :</a:t>
            </a:r>
            <a:endParaRPr lang="en-US" sz="4000" dirty="0"/>
          </a:p>
        </p:txBody>
      </p:sp>
      <p:sp>
        <p:nvSpPr>
          <p:cNvPr id="3" name="Content Placeholder 2"/>
          <p:cNvSpPr>
            <a:spLocks noGrp="1"/>
          </p:cNvSpPr>
          <p:nvPr>
            <p:ph idx="1"/>
          </p:nvPr>
        </p:nvSpPr>
        <p:spPr/>
        <p:txBody>
          <a:bodyPr>
            <a:normAutofit/>
          </a:bodyPr>
          <a:lstStyle/>
          <a:p>
            <a:r>
              <a:rPr lang="pt-BR" sz="2400" dirty="0" smtClean="0"/>
              <a:t> - suprafaţa articulară a capului femural, </a:t>
            </a:r>
            <a:r>
              <a:rPr lang="vi-VN" sz="2400" dirty="0" smtClean="0"/>
              <a:t>de formă sferică, </a:t>
            </a:r>
          </a:p>
          <a:p>
            <a:pPr>
              <a:buNone/>
            </a:pPr>
            <a:r>
              <a:rPr lang="en-US" sz="2400" dirty="0" smtClean="0"/>
              <a:t>       </a:t>
            </a:r>
            <a:r>
              <a:rPr lang="vi-VN" sz="2400" dirty="0" smtClean="0"/>
              <a:t>acoperită de cartilaj hialin mai gros în partea centrală. În centrul suprafeţei articulare se află o depresiune numită fosa capului femural sau „fovea capitis” sau foseta ligamentului rotund, loc de inserţie pentru ligamentul rotund. </a:t>
            </a:r>
            <a:endParaRPr lang="en-US" sz="2400" dirty="0"/>
          </a:p>
        </p:txBody>
      </p:sp>
      <p:pic>
        <p:nvPicPr>
          <p:cNvPr id="4" name="Picture 3" descr="anatomie_cap_femural.jpg"/>
          <p:cNvPicPr>
            <a:picLocks noChangeAspect="1"/>
          </p:cNvPicPr>
          <p:nvPr/>
        </p:nvPicPr>
        <p:blipFill>
          <a:blip r:embed="rId2" cstate="print"/>
          <a:stretch>
            <a:fillRect/>
          </a:stretch>
        </p:blipFill>
        <p:spPr>
          <a:xfrm>
            <a:off x="5943600" y="4040171"/>
            <a:ext cx="2571909" cy="2741629"/>
          </a:xfrm>
          <a:prstGeom prst="rect">
            <a:avLst/>
          </a:prstGeom>
        </p:spPr>
      </p:pic>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400" dirty="0" smtClean="0"/>
              <a:t>acetabulum -este o cavitate hemisferică situată pe faţa </a:t>
            </a:r>
            <a:r>
              <a:rPr lang="pt-BR" sz="2400" dirty="0" smtClean="0"/>
              <a:t>laterală a coxalului, la unirea corpurilor celor trei oase componente. Prezintă suprafaţa articulară a coxalului pentru capul femural, numită „facies lunata”. </a:t>
            </a:r>
          </a:p>
          <a:p>
            <a:pPr>
              <a:buNone/>
            </a:pPr>
            <a:r>
              <a:rPr lang="en-US" sz="2400" dirty="0" smtClean="0"/>
              <a:t>    </a:t>
            </a:r>
            <a:r>
              <a:rPr lang="vi-VN" sz="2400" dirty="0" smtClean="0"/>
              <a:t>În fundul acetabulului se găseşte fosa acetabulară, care este o suprafaţă nearticulară. </a:t>
            </a:r>
            <a:endParaRPr lang="en-US" sz="2400" dirty="0"/>
          </a:p>
        </p:txBody>
      </p:sp>
      <p:pic>
        <p:nvPicPr>
          <p:cNvPr id="4" name="Picture 3" descr="download.jpg"/>
          <p:cNvPicPr>
            <a:picLocks noChangeAspect="1"/>
          </p:cNvPicPr>
          <p:nvPr/>
        </p:nvPicPr>
        <p:blipFill>
          <a:blip r:embed="rId2" cstate="print"/>
          <a:stretch>
            <a:fillRect/>
          </a:stretch>
        </p:blipFill>
        <p:spPr>
          <a:xfrm>
            <a:off x="5619750" y="3962400"/>
            <a:ext cx="2895600" cy="2895600"/>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t>Mijloacele</a:t>
            </a:r>
            <a:r>
              <a:rPr lang="en-US" sz="4000" b="1" dirty="0" smtClean="0"/>
              <a:t> de </a:t>
            </a:r>
            <a:r>
              <a:rPr lang="en-US" sz="4000" b="1" dirty="0" err="1" smtClean="0"/>
              <a:t>unire</a:t>
            </a:r>
            <a:r>
              <a:rPr lang="en-US" sz="4000" b="1" dirty="0" smtClean="0"/>
              <a:t> :</a:t>
            </a:r>
            <a:endParaRPr lang="en-US" sz="4000" dirty="0"/>
          </a:p>
        </p:txBody>
      </p:sp>
      <p:sp>
        <p:nvSpPr>
          <p:cNvPr id="3" name="Content Placeholder 2"/>
          <p:cNvSpPr>
            <a:spLocks noGrp="1"/>
          </p:cNvSpPr>
          <p:nvPr>
            <p:ph idx="1"/>
          </p:nvPr>
        </p:nvSpPr>
        <p:spPr/>
        <p:txBody>
          <a:bodyPr>
            <a:normAutofit/>
          </a:bodyPr>
          <a:lstStyle/>
          <a:p>
            <a:r>
              <a:rPr lang="vi-VN" sz="2000" dirty="0" smtClean="0"/>
              <a:t>capsula articulară, ce are formă de trunchi de con, cu baza mare inserată medial pe circumferinţa acetabulului şi baza mică, situată lateral, inserată anterior pe linia intertrohanterică, iar posterior pe faţa posterioară a colului femural la 1-1,5 cm, medial de creasta intertrohanterică. </a:t>
            </a:r>
            <a:r>
              <a:rPr lang="en-US" sz="2000" dirty="0" smtClean="0"/>
              <a:t>E</a:t>
            </a:r>
            <a:r>
              <a:rPr lang="vi-VN" sz="2000" dirty="0" smtClean="0"/>
              <a:t>ste mai puternică decât capsula articulară a umărului. </a:t>
            </a:r>
            <a:r>
              <a:rPr lang="en-US" sz="2000" dirty="0" smtClean="0"/>
              <a:t>E</a:t>
            </a:r>
            <a:r>
              <a:rPr lang="vi-VN" sz="2000" dirty="0" smtClean="0"/>
              <a:t>a este formată din fibre circulare în stratul profund şi longitudinal la suprafaţă. </a:t>
            </a:r>
            <a:endParaRPr lang="en-US" sz="2000" dirty="0" smtClean="0"/>
          </a:p>
          <a:p>
            <a:endParaRPr lang="en-US" sz="2000" dirty="0" smtClean="0"/>
          </a:p>
          <a:p>
            <a:r>
              <a:rPr lang="vi-VN" sz="2000" dirty="0" smtClean="0"/>
              <a:t>- ligamentul iliofemural - se află pe faţa anterioară a articulaţiei, dispus în evntai, cu vârful inserat sub spina iliacă antero-inferioară, iar baza pe linia intertrohanterică. El prezintă două fascicule: </a:t>
            </a:r>
            <a:r>
              <a:rPr lang="en-US" sz="2000" dirty="0" smtClean="0"/>
              <a:t>un </a:t>
            </a:r>
            <a:r>
              <a:rPr lang="en-US" sz="2000" dirty="0" err="1" smtClean="0"/>
              <a:t>fascicul</a:t>
            </a:r>
            <a:r>
              <a:rPr lang="en-US" sz="2000" dirty="0" smtClean="0"/>
              <a:t> superior cu </a:t>
            </a:r>
            <a:r>
              <a:rPr lang="vi-VN" sz="2000" dirty="0" smtClean="0"/>
              <a:t>direcţie oblică </a:t>
            </a:r>
            <a:r>
              <a:rPr lang="en-US" sz="2000" dirty="0" err="1" smtClean="0"/>
              <a:t>şi</a:t>
            </a:r>
            <a:r>
              <a:rPr lang="en-US" sz="2000" dirty="0" smtClean="0"/>
              <a:t> un </a:t>
            </a:r>
            <a:r>
              <a:rPr lang="en-US" sz="2000" dirty="0" err="1" smtClean="0"/>
              <a:t>fascicul</a:t>
            </a:r>
            <a:r>
              <a:rPr lang="en-US" sz="2000" dirty="0" smtClean="0"/>
              <a:t> inferior </a:t>
            </a:r>
            <a:r>
              <a:rPr lang="en-US" sz="2000" dirty="0" err="1" smtClean="0"/>
              <a:t>aproape</a:t>
            </a:r>
            <a:r>
              <a:rPr lang="en-US" sz="2000" dirty="0" smtClean="0"/>
              <a:t> vertical. </a:t>
            </a:r>
            <a:endParaRPr lang="en-US" sz="2000"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pt-BR" sz="2400" dirty="0" smtClean="0"/>
              <a:t> Ligamentul pubofemural -este situat tot anterior, cu o </a:t>
            </a:r>
            <a:r>
              <a:rPr lang="vi-VN" sz="2000" dirty="0" smtClean="0"/>
              <a:t>inserţie situată medial pe ramura superioară a pubisului şi una lateral, anterior de trohanterul mic. Împreună cu fasciculele ligamentului precedent formează ligametul în „N” sau ligamentul lui Welcker. </a:t>
            </a:r>
            <a:endParaRPr lang="en-US" sz="2000" dirty="0" smtClean="0"/>
          </a:p>
          <a:p>
            <a:endParaRPr lang="en-US" sz="2000" dirty="0" smtClean="0"/>
          </a:p>
          <a:p>
            <a:r>
              <a:rPr lang="vi-VN" sz="2000" dirty="0" smtClean="0"/>
              <a:t> </a:t>
            </a:r>
            <a:r>
              <a:rPr lang="en-US" sz="2000" dirty="0" smtClean="0"/>
              <a:t>L</a:t>
            </a:r>
            <a:r>
              <a:rPr lang="vi-VN" sz="2000" dirty="0" smtClean="0"/>
              <a:t>igamentul ischiofemural -este situat pe faţa posterioară a articulaţiei. </a:t>
            </a:r>
            <a:r>
              <a:rPr lang="en-US" sz="2000" dirty="0" smtClean="0"/>
              <a:t>El </a:t>
            </a:r>
            <a:r>
              <a:rPr lang="vi-VN" sz="2000" dirty="0" smtClean="0"/>
              <a:t>se inseră în partea postero-inferioară a sprâncenei acetabulare, îngustându-se pe măsură ce merge lateral şi superior şi se termină anterior de fosa trohanterică</a:t>
            </a:r>
            <a:r>
              <a:rPr lang="en-US" sz="2000" dirty="0" smtClean="0"/>
              <a:t>.</a:t>
            </a:r>
          </a:p>
          <a:p>
            <a:endParaRPr lang="en-US" sz="2000" dirty="0" smtClean="0"/>
          </a:p>
          <a:p>
            <a:endParaRPr lang="en-US" sz="2000" dirty="0" smtClean="0"/>
          </a:p>
          <a:p>
            <a:endParaRPr lang="en-US" sz="2000" dirty="0" smtClean="0"/>
          </a:p>
          <a:p>
            <a:pPr>
              <a:buNone/>
            </a:pPr>
            <a:r>
              <a:rPr lang="en-US" sz="2000" dirty="0" smtClean="0"/>
              <a:t> </a:t>
            </a:r>
            <a:endParaRPr lang="en-US" sz="2000" dirty="0"/>
          </a:p>
        </p:txBody>
      </p:sp>
      <p:pic>
        <p:nvPicPr>
          <p:cNvPr id="4" name="Picture 3" descr="09_pubofemoral_ligament_-_anterior_view_edit1311817665622.jpg"/>
          <p:cNvPicPr>
            <a:picLocks noChangeAspect="1"/>
          </p:cNvPicPr>
          <p:nvPr/>
        </p:nvPicPr>
        <p:blipFill>
          <a:blip r:embed="rId2" cstate="print"/>
          <a:stretch>
            <a:fillRect/>
          </a:stretch>
        </p:blipFill>
        <p:spPr>
          <a:xfrm>
            <a:off x="2667000" y="3429000"/>
            <a:ext cx="4270744" cy="3429000"/>
          </a:xfrm>
          <a:prstGeom prst="rect">
            <a:avLst/>
          </a:prstGeom>
        </p:spPr>
      </p:pic>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sz="2400" dirty="0" smtClean="0"/>
              <a:t> </a:t>
            </a:r>
            <a:r>
              <a:rPr lang="en-US" sz="2400" dirty="0" smtClean="0"/>
              <a:t>Z</a:t>
            </a:r>
            <a:r>
              <a:rPr lang="vi-VN" sz="2400" dirty="0" smtClean="0"/>
              <a:t>ona orbiculară, numită</a:t>
            </a:r>
            <a:r>
              <a:rPr lang="en-US" sz="2400" dirty="0" smtClean="0"/>
              <a:t> </a:t>
            </a:r>
            <a:r>
              <a:rPr lang="vi-VN" sz="2400" dirty="0" smtClean="0"/>
              <a:t>şi ligamentul inelar Weber, este </a:t>
            </a:r>
            <a:r>
              <a:rPr lang="pt-BR" sz="2400" dirty="0" smtClean="0"/>
              <a:t>o condensare a fibrelor circulare profunde ale capsulei. </a:t>
            </a:r>
            <a:r>
              <a:rPr lang="en-US" sz="2400" dirty="0" smtClean="0"/>
              <a:t>F</a:t>
            </a:r>
            <a:r>
              <a:rPr lang="vi-VN" sz="2400" dirty="0" smtClean="0"/>
              <a:t>ibrele acestui ligament sunt de două feluri: cu originea osoasă </a:t>
            </a:r>
            <a:r>
              <a:rPr lang="en-US" sz="2400" dirty="0" err="1" smtClean="0"/>
              <a:t>şi</a:t>
            </a:r>
            <a:r>
              <a:rPr lang="en-US" sz="2400" dirty="0" smtClean="0"/>
              <a:t> </a:t>
            </a:r>
            <a:r>
              <a:rPr lang="en-US" sz="2400" dirty="0" err="1" smtClean="0"/>
              <a:t>fibre</a:t>
            </a:r>
            <a:r>
              <a:rPr lang="en-US" sz="2400" dirty="0" smtClean="0"/>
              <a:t> </a:t>
            </a:r>
            <a:r>
              <a:rPr lang="en-US" sz="2400" dirty="0" err="1" smtClean="0"/>
              <a:t>proprii</a:t>
            </a:r>
            <a:r>
              <a:rPr lang="en-US" sz="2400" dirty="0" smtClean="0"/>
              <a:t>.</a:t>
            </a:r>
          </a:p>
          <a:p>
            <a:endParaRPr lang="en-US" sz="2400" dirty="0" smtClean="0"/>
          </a:p>
          <a:p>
            <a:pPr>
              <a:buNone/>
            </a:pPr>
            <a:r>
              <a:rPr lang="en-US" sz="4800" dirty="0" smtClean="0"/>
              <a:t>. </a:t>
            </a:r>
            <a:r>
              <a:rPr lang="en-US" sz="2400" dirty="0" smtClean="0"/>
              <a:t>   </a:t>
            </a:r>
            <a:r>
              <a:rPr lang="en-US" sz="2400" dirty="0" err="1" smtClean="0"/>
              <a:t>Ligamentul</a:t>
            </a:r>
            <a:r>
              <a:rPr lang="en-US" sz="2400" dirty="0" smtClean="0"/>
              <a:t> </a:t>
            </a:r>
            <a:r>
              <a:rPr lang="en-US" sz="2400" dirty="0" err="1" smtClean="0"/>
              <a:t>capului</a:t>
            </a:r>
            <a:r>
              <a:rPr lang="en-US" sz="2400" dirty="0" smtClean="0"/>
              <a:t> </a:t>
            </a:r>
            <a:r>
              <a:rPr lang="en-US" sz="2400" dirty="0" err="1" smtClean="0"/>
              <a:t>femural</a:t>
            </a:r>
            <a:r>
              <a:rPr lang="en-US" sz="2400" dirty="0" smtClean="0"/>
              <a:t>, </a:t>
            </a:r>
            <a:r>
              <a:rPr lang="en-US" sz="2400" dirty="0" err="1" smtClean="0"/>
              <a:t>numit</a:t>
            </a:r>
            <a:r>
              <a:rPr lang="en-US" sz="2400" dirty="0" smtClean="0"/>
              <a:t> </a:t>
            </a:r>
            <a:r>
              <a:rPr lang="en-US" sz="2400" dirty="0" err="1" smtClean="0"/>
              <a:t>şi</a:t>
            </a:r>
            <a:r>
              <a:rPr lang="en-US" sz="2400" dirty="0" smtClean="0"/>
              <a:t> ligament rotund, </a:t>
            </a:r>
            <a:r>
              <a:rPr lang="vi-VN" sz="2400" dirty="0" smtClean="0"/>
              <a:t>este situat între fosa acetabulară şi fovea capitis. </a:t>
            </a:r>
            <a:r>
              <a:rPr lang="en-US" sz="2400" dirty="0" smtClean="0"/>
              <a:t>E</a:t>
            </a:r>
            <a:r>
              <a:rPr lang="vi-VN" sz="2400" dirty="0" smtClean="0"/>
              <a:t>l este intraarticular, fiind foarte rezistent. </a:t>
            </a:r>
            <a:endParaRPr lang="en-US" sz="2400" dirty="0" smtClean="0"/>
          </a:p>
          <a:p>
            <a:pPr>
              <a:buNone/>
            </a:pPr>
            <a:r>
              <a:rPr lang="en-US" sz="2400" dirty="0" smtClean="0"/>
              <a:t> </a:t>
            </a:r>
          </a:p>
          <a:p>
            <a:endParaRPr lang="en-US" dirty="0"/>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normAutofit/>
          </a:bodyPr>
          <a:lstStyle/>
          <a:p>
            <a:r>
              <a:rPr lang="en-US" sz="3200" b="1" dirty="0" smtClean="0"/>
              <a:t>BIOMECANICA ARTICULAŢEI COXO-FEMURALE </a:t>
            </a:r>
            <a:endParaRPr lang="en-US" sz="3200" dirty="0"/>
          </a:p>
        </p:txBody>
      </p:sp>
      <p:sp>
        <p:nvSpPr>
          <p:cNvPr id="3" name="Content Placeholder 2"/>
          <p:cNvSpPr>
            <a:spLocks noGrp="1"/>
          </p:cNvSpPr>
          <p:nvPr>
            <p:ph idx="1"/>
          </p:nvPr>
        </p:nvSpPr>
        <p:spPr/>
        <p:txBody>
          <a:bodyPr/>
          <a:lstStyle/>
          <a:p>
            <a:pPr>
              <a:buNone/>
            </a:pPr>
            <a:r>
              <a:rPr lang="pt-BR" dirty="0" smtClean="0"/>
              <a:t>          se pot efectua următoarele mişcări:</a:t>
            </a:r>
            <a:endParaRPr lang="en-US" dirty="0"/>
          </a:p>
        </p:txBody>
      </p:sp>
      <p:sp>
        <p:nvSpPr>
          <p:cNvPr id="4" name="Flowchart: Process 3"/>
          <p:cNvSpPr/>
          <p:nvPr/>
        </p:nvSpPr>
        <p:spPr>
          <a:xfrm>
            <a:off x="914400" y="3124200"/>
            <a:ext cx="3352800" cy="381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Agency FB" pitchFamily="34" charset="0"/>
              </a:rPr>
              <a:t>Flexie-extensie</a:t>
            </a:r>
            <a:endParaRPr lang="en-US" sz="2400" dirty="0">
              <a:latin typeface="Agency FB" pitchFamily="34" charset="0"/>
            </a:endParaRPr>
          </a:p>
        </p:txBody>
      </p:sp>
      <p:sp>
        <p:nvSpPr>
          <p:cNvPr id="5" name="Flowchart: Process 4"/>
          <p:cNvSpPr/>
          <p:nvPr/>
        </p:nvSpPr>
        <p:spPr>
          <a:xfrm>
            <a:off x="914400" y="4648200"/>
            <a:ext cx="3352800" cy="381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Agency FB" pitchFamily="34" charset="0"/>
              </a:rPr>
              <a:t>abducţie</a:t>
            </a:r>
            <a:r>
              <a:rPr lang="en-US" sz="2400" dirty="0" smtClean="0">
                <a:latin typeface="Agency FB" pitchFamily="34" charset="0"/>
              </a:rPr>
              <a:t> - </a:t>
            </a:r>
            <a:r>
              <a:rPr lang="en-US" sz="2400" dirty="0" err="1" smtClean="0">
                <a:latin typeface="Agency FB" pitchFamily="34" charset="0"/>
              </a:rPr>
              <a:t>adducţie</a:t>
            </a:r>
            <a:r>
              <a:rPr lang="en-US" sz="2400" dirty="0" smtClean="0">
                <a:latin typeface="Agency FB" pitchFamily="34" charset="0"/>
              </a:rPr>
              <a:t> </a:t>
            </a:r>
            <a:endParaRPr lang="en-US" sz="2400" dirty="0">
              <a:latin typeface="Agency FB" pitchFamily="34" charset="0"/>
            </a:endParaRPr>
          </a:p>
        </p:txBody>
      </p:sp>
      <p:sp>
        <p:nvSpPr>
          <p:cNvPr id="6" name="Flowchart: Process 5"/>
          <p:cNvSpPr/>
          <p:nvPr/>
        </p:nvSpPr>
        <p:spPr>
          <a:xfrm>
            <a:off x="5334000" y="3124200"/>
            <a:ext cx="3352800" cy="381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Agency FB" pitchFamily="34" charset="0"/>
              </a:rPr>
              <a:t>circumducţie</a:t>
            </a:r>
            <a:r>
              <a:rPr lang="en-US" dirty="0" smtClean="0"/>
              <a:t> </a:t>
            </a:r>
            <a:endParaRPr lang="en-US" dirty="0"/>
          </a:p>
        </p:txBody>
      </p:sp>
      <p:sp>
        <p:nvSpPr>
          <p:cNvPr id="7" name="Flowchart: Process 6"/>
          <p:cNvSpPr/>
          <p:nvPr/>
        </p:nvSpPr>
        <p:spPr>
          <a:xfrm>
            <a:off x="5257800" y="4572000"/>
            <a:ext cx="3581400" cy="4602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Agency FB" pitchFamily="34" charset="0"/>
              </a:rPr>
              <a:t>Rotaţie</a:t>
            </a:r>
            <a:r>
              <a:rPr lang="en-US" sz="2400" dirty="0" smtClean="0">
                <a:latin typeface="Agency FB" pitchFamily="34" charset="0"/>
              </a:rPr>
              <a:t> intern</a:t>
            </a:r>
            <a:r>
              <a:rPr lang="pt-BR" sz="2000" dirty="0" smtClean="0">
                <a:latin typeface="Agency FB" pitchFamily="34" charset="0"/>
              </a:rPr>
              <a:t>ă</a:t>
            </a:r>
            <a:r>
              <a:rPr lang="pt-BR" sz="2400" dirty="0" smtClean="0">
                <a:latin typeface="Agency FB" pitchFamily="34" charset="0"/>
              </a:rPr>
              <a:t> - extern</a:t>
            </a:r>
            <a:r>
              <a:rPr lang="pt-BR" sz="2000" dirty="0" smtClean="0">
                <a:latin typeface="Agency FB" pitchFamily="34" charset="0"/>
              </a:rPr>
              <a:t>ă</a:t>
            </a:r>
            <a:r>
              <a:rPr lang="pt-BR" sz="2400" dirty="0" smtClean="0">
                <a:latin typeface="Agency FB" pitchFamily="34" charset="0"/>
              </a:rPr>
              <a:t>  </a:t>
            </a:r>
            <a:endParaRPr lang="en-US" sz="2400" dirty="0">
              <a:latin typeface="Agency FB" pitchFamily="34" charset="0"/>
            </a:endParaRP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b="1" dirty="0" err="1" smtClean="0"/>
              <a:t>Flexie</a:t>
            </a:r>
            <a:r>
              <a:rPr lang="en-US" sz="2400" b="1" dirty="0" smtClean="0"/>
              <a:t> - </a:t>
            </a:r>
            <a:r>
              <a:rPr lang="en-US" sz="2400" b="1" dirty="0" err="1" smtClean="0"/>
              <a:t>extensie</a:t>
            </a:r>
            <a:r>
              <a:rPr lang="en-US" sz="2400" b="1" dirty="0" smtClean="0"/>
              <a:t> </a:t>
            </a:r>
          </a:p>
          <a:p>
            <a:pPr>
              <a:buNone/>
            </a:pPr>
            <a:r>
              <a:rPr lang="en-US" sz="1800" dirty="0" smtClean="0"/>
              <a:t>     </a:t>
            </a:r>
            <a:r>
              <a:rPr lang="vi-VN" sz="1800" dirty="0" smtClean="0"/>
              <a:t>Flexia este mişcarea prin care faţa anterioară a coapsei se apropie de abdomen. Extensia este mişcarea inversă flexiei, prin care faţa posterioară a coapsei se apropie de zona fesieră. în ambele mişcări femurul se mişcă în</a:t>
            </a:r>
            <a:r>
              <a:rPr lang="en-US" sz="1800" dirty="0" smtClean="0"/>
              <a:t> </a:t>
            </a:r>
            <a:r>
              <a:rPr lang="en-US" sz="1800" dirty="0" err="1" smtClean="0"/>
              <a:t>jurul</a:t>
            </a:r>
            <a:r>
              <a:rPr lang="en-US" sz="1800" dirty="0" smtClean="0"/>
              <a:t> </a:t>
            </a:r>
            <a:r>
              <a:rPr lang="en-US" sz="1800" dirty="0" err="1" smtClean="0"/>
              <a:t>unui</a:t>
            </a:r>
            <a:r>
              <a:rPr lang="en-US" sz="1800" dirty="0" smtClean="0"/>
              <a:t> ax transversal.</a:t>
            </a:r>
            <a:r>
              <a:rPr lang="vi-VN" sz="1800" dirty="0" smtClean="0"/>
              <a:t> </a:t>
            </a:r>
            <a:endParaRPr lang="en-US" sz="1800" dirty="0" smtClean="0"/>
          </a:p>
          <a:p>
            <a:pPr>
              <a:buNone/>
            </a:pPr>
            <a:r>
              <a:rPr lang="en-US" sz="1600" dirty="0" smtClean="0"/>
              <a:t>       </a:t>
            </a:r>
            <a:r>
              <a:rPr lang="vi-VN" sz="1600" dirty="0" smtClean="0"/>
              <a:t>Flexia activă este de 90°- 120° şi flexia pasivă de 110°- 140°. Extensia activă este de 30° şi cea pasivă este de 50°. </a:t>
            </a:r>
            <a:endParaRPr lang="en-US" sz="1600" dirty="0" smtClean="0"/>
          </a:p>
          <a:p>
            <a:pPr>
              <a:buNone/>
            </a:pPr>
            <a:endParaRPr lang="en-US" sz="1600" dirty="0" smtClean="0"/>
          </a:p>
          <a:p>
            <a:r>
              <a:rPr lang="en-US" sz="2400" b="1" dirty="0" err="1" smtClean="0"/>
              <a:t>Abducţia</a:t>
            </a:r>
            <a:r>
              <a:rPr lang="en-US" sz="2400" b="1" dirty="0" smtClean="0"/>
              <a:t> - </a:t>
            </a:r>
            <a:r>
              <a:rPr lang="en-US" sz="2400" b="1" dirty="0" err="1" smtClean="0"/>
              <a:t>adducţia</a:t>
            </a:r>
            <a:r>
              <a:rPr lang="en-US" sz="2400" b="1" dirty="0" smtClean="0"/>
              <a:t> </a:t>
            </a:r>
          </a:p>
          <a:p>
            <a:pPr>
              <a:buNone/>
            </a:pPr>
            <a:r>
              <a:rPr lang="en-US" sz="1600" dirty="0" smtClean="0"/>
              <a:t>        </a:t>
            </a:r>
            <a:r>
              <a:rPr lang="vi-VN" sz="1600" dirty="0" smtClean="0"/>
              <a:t>Adducţia este mişcarea prin care coapsa se apropie de linia mediană sau de coapsa opusă.Abducţia este mişcarea inversă, prin care coapsa se depărtează de linia mediană au de coapsa opusă. </a:t>
            </a:r>
          </a:p>
          <a:p>
            <a:pPr>
              <a:buNone/>
            </a:pPr>
            <a:r>
              <a:rPr lang="en-US" sz="1600" dirty="0" smtClean="0"/>
              <a:t>        </a:t>
            </a:r>
            <a:r>
              <a:rPr lang="vi-VN" sz="1600" dirty="0" smtClean="0"/>
              <a:t>Ambele mişcări se efectuează în jurul unui ax antero-posterior care trece prin capul femoral şi într-un plan frontal. Adducţia activă este de 30° şi cea pasivă de 65°. Abducţi activă este de 70° şi cea pasivă de 80°. </a:t>
            </a:r>
            <a:endParaRPr lang="en-US" sz="1600" dirty="0"/>
          </a:p>
        </p:txBody>
      </p:sp>
      <p:pic>
        <p:nvPicPr>
          <p:cNvPr id="4" name="Picture 3" descr="16.gif"/>
          <p:cNvPicPr>
            <a:picLocks noChangeAspect="1"/>
          </p:cNvPicPr>
          <p:nvPr/>
        </p:nvPicPr>
        <p:blipFill>
          <a:blip r:embed="rId2" cstate="print"/>
          <a:stretch>
            <a:fillRect/>
          </a:stretch>
        </p:blipFill>
        <p:spPr>
          <a:xfrm>
            <a:off x="4876800" y="4495800"/>
            <a:ext cx="3609975" cy="2114550"/>
          </a:xfrm>
          <a:prstGeom prst="rect">
            <a:avLst/>
          </a:prstGeom>
        </p:spPr>
      </p:pic>
    </p:spTree>
  </p:cSld>
  <p:clrMapOvr>
    <a:masterClrMapping/>
  </p:clrMapOvr>
  <p:transition>
    <p:pull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818</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Bahnschrift SemiBold</vt:lpstr>
      <vt:lpstr>Calibri</vt:lpstr>
      <vt:lpstr>Calibri Light</vt:lpstr>
      <vt:lpstr>Office Theme</vt:lpstr>
      <vt:lpstr>ANATOMIA ŞI BIOMECANICA ARTICULAŢIEI COXO - FEMURALE  (Articulaţia şoldului) </vt:lpstr>
      <vt:lpstr>PowerPoint Presentation</vt:lpstr>
      <vt:lpstr>Suprafeţele articulare :</vt:lpstr>
      <vt:lpstr>PowerPoint Presentation</vt:lpstr>
      <vt:lpstr>Mijloacele de unire :</vt:lpstr>
      <vt:lpstr>PowerPoint Presentation</vt:lpstr>
      <vt:lpstr>PowerPoint Presentation</vt:lpstr>
      <vt:lpstr>BIOMECANICA ARTICULAŢEI COXO-FEMURALE </vt:lpstr>
      <vt:lpstr>PowerPoint Presentation</vt:lpstr>
      <vt:lpstr>PowerPoint Presentation</vt:lpstr>
      <vt:lpstr>Muşchii motori ai articulaţiei şoldului: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ANATOMIA ŞI BIOMECANICA ARTICULAŢIEI COXO - FEMURALE  (Articulaţia şoldului)</dc:title>
  <dc:creator>George</dc:creator>
  <cp:lastModifiedBy>Marius Trusca</cp:lastModifiedBy>
  <cp:revision>13</cp:revision>
  <dcterms:created xsi:type="dcterms:W3CDTF">2006-08-16T00:00:00Z</dcterms:created>
  <dcterms:modified xsi:type="dcterms:W3CDTF">2018-05-09T18:53:36Z</dcterms:modified>
</cp:coreProperties>
</file>