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59" r:id="rId6"/>
    <p:sldId id="257" r:id="rId7"/>
    <p:sldId id="267" r:id="rId8"/>
    <p:sldId id="268" r:id="rId9"/>
    <p:sldId id="270" r:id="rId10"/>
    <p:sldId id="269" r:id="rId11"/>
    <p:sldId id="271" r:id="rId12"/>
    <p:sldId id="263" r:id="rId13"/>
    <p:sldId id="266" r:id="rId14"/>
    <p:sldId id="264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silva araujo" userId="56a4e5445a5a897b" providerId="LiveId" clId="{27E51722-C7DB-4F1F-9A4F-1D16D5953AC2}"/>
    <pc:docChg chg="undo redo custSel addSld modSld">
      <pc:chgData name="mateus silva araujo" userId="56a4e5445a5a897b" providerId="LiveId" clId="{27E51722-C7DB-4F1F-9A4F-1D16D5953AC2}" dt="2024-06-01T20:07:13.425" v="1341" actId="20577"/>
      <pc:docMkLst>
        <pc:docMk/>
      </pc:docMkLst>
      <pc:sldChg chg="modSp mod">
        <pc:chgData name="mateus silva araujo" userId="56a4e5445a5a897b" providerId="LiveId" clId="{27E51722-C7DB-4F1F-9A4F-1D16D5953AC2}" dt="2024-06-01T20:07:13.425" v="1341" actId="20577"/>
        <pc:sldMkLst>
          <pc:docMk/>
          <pc:sldMk cId="605246945" sldId="256"/>
        </pc:sldMkLst>
        <pc:spChg chg="mod">
          <ac:chgData name="mateus silva araujo" userId="56a4e5445a5a897b" providerId="LiveId" clId="{27E51722-C7DB-4F1F-9A4F-1D16D5953AC2}" dt="2024-06-01T20:07:13.425" v="1341" actId="20577"/>
          <ac:spMkLst>
            <pc:docMk/>
            <pc:sldMk cId="605246945" sldId="256"/>
            <ac:spMk id="5" creationId="{7FF43D13-11D0-4D41-680E-DF20D103BCB2}"/>
          </ac:spMkLst>
        </pc:spChg>
      </pc:sldChg>
      <pc:sldChg chg="delSp mod">
        <pc:chgData name="mateus silva araujo" userId="56a4e5445a5a897b" providerId="LiveId" clId="{27E51722-C7DB-4F1F-9A4F-1D16D5953AC2}" dt="2024-06-01T20:06:28.888" v="1258" actId="478"/>
        <pc:sldMkLst>
          <pc:docMk/>
          <pc:sldMk cId="1963468849" sldId="257"/>
        </pc:sldMkLst>
        <pc:spChg chg="del">
          <ac:chgData name="mateus silva araujo" userId="56a4e5445a5a897b" providerId="LiveId" clId="{27E51722-C7DB-4F1F-9A4F-1D16D5953AC2}" dt="2024-06-01T20:06:28.888" v="1258" actId="478"/>
          <ac:spMkLst>
            <pc:docMk/>
            <pc:sldMk cId="1963468849" sldId="257"/>
            <ac:spMk id="3" creationId="{4C1EE5EC-7215-A8E2-49BD-DB40AE0CB6B8}"/>
          </ac:spMkLst>
        </pc:spChg>
      </pc:sldChg>
      <pc:sldChg chg="modSp mod">
        <pc:chgData name="mateus silva araujo" userId="56a4e5445a5a897b" providerId="LiveId" clId="{27E51722-C7DB-4F1F-9A4F-1D16D5953AC2}" dt="2024-06-01T20:05:57.547" v="1257" actId="5793"/>
        <pc:sldMkLst>
          <pc:docMk/>
          <pc:sldMk cId="4191313374" sldId="265"/>
        </pc:sldMkLst>
        <pc:spChg chg="mod">
          <ac:chgData name="mateus silva araujo" userId="56a4e5445a5a897b" providerId="LiveId" clId="{27E51722-C7DB-4F1F-9A4F-1D16D5953AC2}" dt="2024-06-01T20:05:57.547" v="1257" actId="5793"/>
          <ac:spMkLst>
            <pc:docMk/>
            <pc:sldMk cId="4191313374" sldId="265"/>
            <ac:spMk id="6" creationId="{782EFAF3-2417-8893-2237-D54D0063D0C8}"/>
          </ac:spMkLst>
        </pc:spChg>
      </pc:sldChg>
      <pc:sldChg chg="modSp mod">
        <pc:chgData name="mateus silva araujo" userId="56a4e5445a5a897b" providerId="LiveId" clId="{27E51722-C7DB-4F1F-9A4F-1D16D5953AC2}" dt="2024-06-01T19:32:11.775" v="132" actId="20577"/>
        <pc:sldMkLst>
          <pc:docMk/>
          <pc:sldMk cId="1031670829" sldId="269"/>
        </pc:sldMkLst>
        <pc:spChg chg="mod">
          <ac:chgData name="mateus silva araujo" userId="56a4e5445a5a897b" providerId="LiveId" clId="{27E51722-C7DB-4F1F-9A4F-1D16D5953AC2}" dt="2024-06-01T19:31:45.759" v="128" actId="1076"/>
          <ac:spMkLst>
            <pc:docMk/>
            <pc:sldMk cId="1031670829" sldId="269"/>
            <ac:spMk id="3" creationId="{44C88269-2034-D0A4-F459-38EB3C9BA537}"/>
          </ac:spMkLst>
        </pc:spChg>
        <pc:spChg chg="mod">
          <ac:chgData name="mateus silva araujo" userId="56a4e5445a5a897b" providerId="LiveId" clId="{27E51722-C7DB-4F1F-9A4F-1D16D5953AC2}" dt="2024-06-01T19:32:11.775" v="132" actId="20577"/>
          <ac:spMkLst>
            <pc:docMk/>
            <pc:sldMk cId="1031670829" sldId="269"/>
            <ac:spMk id="5" creationId="{70A84BFE-A1F4-9233-9711-3FE4B16995AE}"/>
          </ac:spMkLst>
        </pc:spChg>
        <pc:picChg chg="mod">
          <ac:chgData name="mateus silva araujo" userId="56a4e5445a5a897b" providerId="LiveId" clId="{27E51722-C7DB-4F1F-9A4F-1D16D5953AC2}" dt="2024-06-01T19:32:01.536" v="130" actId="1076"/>
          <ac:picMkLst>
            <pc:docMk/>
            <pc:sldMk cId="1031670829" sldId="269"/>
            <ac:picMk id="3074" creationId="{11285C9E-E927-667D-EBF8-9D869CEBFB15}"/>
          </ac:picMkLst>
        </pc:picChg>
        <pc:picChg chg="mod">
          <ac:chgData name="mateus silva araujo" userId="56a4e5445a5a897b" providerId="LiveId" clId="{27E51722-C7DB-4F1F-9A4F-1D16D5953AC2}" dt="2024-06-01T19:32:06.778" v="131" actId="1076"/>
          <ac:picMkLst>
            <pc:docMk/>
            <pc:sldMk cId="1031670829" sldId="269"/>
            <ac:picMk id="3076" creationId="{0E98BE7D-0C00-1F12-E40A-63CEC42C1A9E}"/>
          </ac:picMkLst>
        </pc:picChg>
      </pc:sldChg>
      <pc:sldChg chg="addSp delSp modSp new mod modClrScheme chgLayout">
        <pc:chgData name="mateus silva araujo" userId="56a4e5445a5a897b" providerId="LiveId" clId="{27E51722-C7DB-4F1F-9A4F-1D16D5953AC2}" dt="2024-06-01T19:47:43.123" v="752" actId="313"/>
        <pc:sldMkLst>
          <pc:docMk/>
          <pc:sldMk cId="4030488428" sldId="271"/>
        </pc:sldMkLst>
        <pc:spChg chg="del mod ord">
          <ac:chgData name="mateus silva araujo" userId="56a4e5445a5a897b" providerId="LiveId" clId="{27E51722-C7DB-4F1F-9A4F-1D16D5953AC2}" dt="2024-06-01T19:38:02.440" v="190" actId="700"/>
          <ac:spMkLst>
            <pc:docMk/>
            <pc:sldMk cId="4030488428" sldId="271"/>
            <ac:spMk id="2" creationId="{7675DC17-1E46-03AA-B752-54191522B7F2}"/>
          </ac:spMkLst>
        </pc:spChg>
        <pc:spChg chg="del">
          <ac:chgData name="mateus silva araujo" userId="56a4e5445a5a897b" providerId="LiveId" clId="{27E51722-C7DB-4F1F-9A4F-1D16D5953AC2}" dt="2024-06-01T19:38:02.440" v="190" actId="700"/>
          <ac:spMkLst>
            <pc:docMk/>
            <pc:sldMk cId="4030488428" sldId="271"/>
            <ac:spMk id="3" creationId="{F8F6711C-8E4B-F648-EDE6-388760748D3E}"/>
          </ac:spMkLst>
        </pc:spChg>
        <pc:spChg chg="del mod ord">
          <ac:chgData name="mateus silva araujo" userId="56a4e5445a5a897b" providerId="LiveId" clId="{27E51722-C7DB-4F1F-9A4F-1D16D5953AC2}" dt="2024-06-01T19:38:02.440" v="190" actId="700"/>
          <ac:spMkLst>
            <pc:docMk/>
            <pc:sldMk cId="4030488428" sldId="271"/>
            <ac:spMk id="4" creationId="{5486D532-4FC5-5464-627B-6F7DB0AEA194}"/>
          </ac:spMkLst>
        </pc:spChg>
        <pc:spChg chg="del">
          <ac:chgData name="mateus silva araujo" userId="56a4e5445a5a897b" providerId="LiveId" clId="{27E51722-C7DB-4F1F-9A4F-1D16D5953AC2}" dt="2024-06-01T19:38:02.440" v="190" actId="700"/>
          <ac:spMkLst>
            <pc:docMk/>
            <pc:sldMk cId="4030488428" sldId="271"/>
            <ac:spMk id="5" creationId="{1C25B1D4-1AA8-6EC8-0BF8-85F2A626C161}"/>
          </ac:spMkLst>
        </pc:spChg>
        <pc:spChg chg="del">
          <ac:chgData name="mateus silva araujo" userId="56a4e5445a5a897b" providerId="LiveId" clId="{27E51722-C7DB-4F1F-9A4F-1D16D5953AC2}" dt="2024-06-01T19:38:02.440" v="190" actId="700"/>
          <ac:spMkLst>
            <pc:docMk/>
            <pc:sldMk cId="4030488428" sldId="271"/>
            <ac:spMk id="6" creationId="{01CD44E8-7849-BDE9-2EB5-D3F9E0C86F4F}"/>
          </ac:spMkLst>
        </pc:spChg>
        <pc:spChg chg="add mod ord">
          <ac:chgData name="mateus silva araujo" userId="56a4e5445a5a897b" providerId="LiveId" clId="{27E51722-C7DB-4F1F-9A4F-1D16D5953AC2}" dt="2024-06-01T19:38:08.418" v="215" actId="20577"/>
          <ac:spMkLst>
            <pc:docMk/>
            <pc:sldMk cId="4030488428" sldId="271"/>
            <ac:spMk id="7" creationId="{5A082887-2509-547C-C03F-06CC99D2B3F7}"/>
          </ac:spMkLst>
        </pc:spChg>
        <pc:spChg chg="add mod ord">
          <ac:chgData name="mateus silva araujo" userId="56a4e5445a5a897b" providerId="LiveId" clId="{27E51722-C7DB-4F1F-9A4F-1D16D5953AC2}" dt="2024-06-01T19:47:43.123" v="752" actId="313"/>
          <ac:spMkLst>
            <pc:docMk/>
            <pc:sldMk cId="4030488428" sldId="271"/>
            <ac:spMk id="8" creationId="{DFBFCAA0-0693-14EF-A012-31C359A6E339}"/>
          </ac:spMkLst>
        </pc:spChg>
        <pc:spChg chg="add mod">
          <ac:chgData name="mateus silva araujo" userId="56a4e5445a5a897b" providerId="LiveId" clId="{27E51722-C7DB-4F1F-9A4F-1D16D5953AC2}" dt="2024-06-01T19:46:19.191" v="746" actId="20577"/>
          <ac:spMkLst>
            <pc:docMk/>
            <pc:sldMk cId="4030488428" sldId="271"/>
            <ac:spMk id="9" creationId="{161836A6-0C43-12DF-62D8-1018845E21D5}"/>
          </ac:spMkLst>
        </pc:spChg>
        <pc:spChg chg="add">
          <ac:chgData name="mateus silva araujo" userId="56a4e5445a5a897b" providerId="LiveId" clId="{27E51722-C7DB-4F1F-9A4F-1D16D5953AC2}" dt="2024-06-01T19:44:24.045" v="712"/>
          <ac:spMkLst>
            <pc:docMk/>
            <pc:sldMk cId="4030488428" sldId="271"/>
            <ac:spMk id="10" creationId="{FC4B566D-273E-9A54-D4D7-311AFD6FF962}"/>
          </ac:spMkLst>
        </pc:spChg>
        <pc:spChg chg="add">
          <ac:chgData name="mateus silva araujo" userId="56a4e5445a5a897b" providerId="LiveId" clId="{27E51722-C7DB-4F1F-9A4F-1D16D5953AC2}" dt="2024-06-01T19:44:28.218" v="713"/>
          <ac:spMkLst>
            <pc:docMk/>
            <pc:sldMk cId="4030488428" sldId="271"/>
            <ac:spMk id="11" creationId="{B4E010B8-E2E6-2E6A-6A4C-A39C67499A05}"/>
          </ac:spMkLst>
        </pc:spChg>
        <pc:spChg chg="add mod">
          <ac:chgData name="mateus silva araujo" userId="56a4e5445a5a897b" providerId="LiveId" clId="{27E51722-C7DB-4F1F-9A4F-1D16D5953AC2}" dt="2024-06-01T19:46:53.363" v="750" actId="1076"/>
          <ac:spMkLst>
            <pc:docMk/>
            <pc:sldMk cId="4030488428" sldId="271"/>
            <ac:spMk id="12" creationId="{CB49B4AC-DB3C-3B8A-D4BF-E2DDFEDE85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D910-0CD1-4967-90C8-019AFE996D4F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0A43C-BD88-4D0F-8DFE-E0462D8FF5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2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0A43C-BD88-4D0F-8DFE-E0462D8FF5D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71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0A43C-BD88-4D0F-8DFE-E0462D8FF5D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23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8010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7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67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72699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9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68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8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02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312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739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75C2B9-2B20-40BB-81F3-63D6B5B48F0E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7A7D5E6-4171-4C11-940C-6DFF61A7C0F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0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sSAraujo/ProjetoAnaliseDeDados" TargetMode="External"/><Relationship Id="rId2" Type="http://schemas.openxmlformats.org/officeDocument/2006/relationships/hyperlink" Target="https://www.kaggle.com/code/susanmacaulay/life-expectancy-and-socio-economic-indica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8A3DEB-2405-E190-214D-E587C906D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dados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FF43D13-11D0-4D41-680E-DF20D103B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Estudo das métricas globais e fatores que influenciam a expectativa de vida</a:t>
            </a:r>
          </a:p>
        </p:txBody>
      </p:sp>
    </p:spTree>
    <p:extLst>
      <p:ext uri="{BB962C8B-B14F-4D97-AF65-F5344CB8AC3E}">
        <p14:creationId xmlns:p14="http://schemas.microsoft.com/office/powerpoint/2010/main" val="60524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E5B3C-D43C-E9D4-16F6-8EDB6BFD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Comparativo - Curva Normal</a:t>
            </a:r>
            <a:br>
              <a:rPr lang="pt-BR" dirty="0"/>
            </a:br>
            <a:r>
              <a:rPr lang="pt-BR" dirty="0"/>
              <a:t>Educação x Desemprego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C88269-2034-D0A4-F459-38EB3C9B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2498" y="2171700"/>
            <a:ext cx="4724401" cy="910091"/>
          </a:xfrm>
        </p:spPr>
        <p:txBody>
          <a:bodyPr/>
          <a:lstStyle/>
          <a:p>
            <a:r>
              <a:rPr lang="pt-BR" dirty="0"/>
              <a:t>Cauda mais longa a direita;</a:t>
            </a:r>
          </a:p>
          <a:p>
            <a:r>
              <a:rPr lang="pt-BR" dirty="0"/>
              <a:t>Leptocúrtica (mais estreita).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84BFE-A1F4-9233-9711-3FE4B1699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5103" y="2257879"/>
            <a:ext cx="5349660" cy="823912"/>
          </a:xfrm>
        </p:spPr>
        <p:txBody>
          <a:bodyPr/>
          <a:lstStyle/>
          <a:p>
            <a:r>
              <a:rPr lang="pt-BR" dirty="0"/>
              <a:t>Altamente assimétrica a direita;</a:t>
            </a:r>
          </a:p>
          <a:p>
            <a:r>
              <a:rPr lang="pt-BR" dirty="0"/>
              <a:t>Platicúrtica (mais larga).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285C9E-E927-667D-EBF8-9D869CEBFB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25" y="3222191"/>
            <a:ext cx="39773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E98BE7D-0C00-1F12-E40A-63CEC42C1A9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22" y="3222190"/>
            <a:ext cx="4019637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7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A082887-2509-547C-C03F-06CC99D2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Shapiro-Wilk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FBFCAA0-0693-14EF-A012-31C359A6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257551"/>
          </a:xfrm>
        </p:spPr>
        <p:txBody>
          <a:bodyPr/>
          <a:lstStyle/>
          <a:p>
            <a:r>
              <a:rPr lang="pt-BR" dirty="0"/>
              <a:t>Teste de hipótese que verifica a normalidade dos dados:</a:t>
            </a:r>
          </a:p>
          <a:p>
            <a:pPr lvl="1"/>
            <a:r>
              <a:rPr lang="pt-BR" dirty="0"/>
              <a:t>Hipótese Nula (H0): Os dados seguem uma distribuição normal.</a:t>
            </a:r>
          </a:p>
          <a:p>
            <a:pPr lvl="1"/>
            <a:r>
              <a:rPr lang="pt-BR" dirty="0"/>
              <a:t>Hipótese Alternativa (H1): Os dados não seguem uma distribuição normal.</a:t>
            </a:r>
          </a:p>
          <a:p>
            <a:r>
              <a:rPr lang="pt-BR" dirty="0"/>
              <a:t>Aplicado para constatar a não normalidade dos dados das colunas em estudo;</a:t>
            </a:r>
          </a:p>
          <a:p>
            <a:r>
              <a:rPr lang="pt-BR" dirty="0"/>
              <a:t>Parâmetros obtidos do teste:</a:t>
            </a:r>
          </a:p>
          <a:p>
            <a:pPr lvl="1"/>
            <a:r>
              <a:rPr lang="pt-BR" dirty="0"/>
              <a:t>Estatística W </a:t>
            </a:r>
            <a:r>
              <a:rPr lang="pt-BR" dirty="0">
                <a:sym typeface="Wingdings" panose="05000000000000000000" pitchFamily="2" charset="2"/>
              </a:rPr>
              <a:t> Próximo de 1 indica um bom ajuste a distribuição normal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P-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&lt;= 0.05: Rejeita a hipótese nula; ou &gt; 0.05: Não há evidencias suficientes para dizer que os dados não são normais</a:t>
            </a:r>
            <a:r>
              <a:rPr lang="pt-BR" dirty="0"/>
              <a:t>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1836A6-0C43-12DF-62D8-1018845E21D5}"/>
              </a:ext>
            </a:extLst>
          </p:cNvPr>
          <p:cNvSpPr txBox="1"/>
          <p:nvPr/>
        </p:nvSpPr>
        <p:spPr>
          <a:xfrm>
            <a:off x="1371600" y="4552189"/>
            <a:ext cx="484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Resultados:</a:t>
            </a:r>
          </a:p>
          <a:p>
            <a:r>
              <a:rPr lang="en-US" dirty="0"/>
              <a:t>Shapiro-Wilk test para Education Expenditure %: </a:t>
            </a:r>
          </a:p>
          <a:p>
            <a:r>
              <a:rPr lang="en-US" dirty="0"/>
              <a:t>W=0.9157829880714417</a:t>
            </a:r>
          </a:p>
          <a:p>
            <a:r>
              <a:rPr lang="en-US" dirty="0"/>
              <a:t>p-value=8.621113253769998e-38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49B4AC-DB3C-3B8A-D4BF-E2DDFEDE8566}"/>
              </a:ext>
            </a:extLst>
          </p:cNvPr>
          <p:cNvSpPr txBox="1"/>
          <p:nvPr/>
        </p:nvSpPr>
        <p:spPr>
          <a:xfrm>
            <a:off x="6455664" y="4829085"/>
            <a:ext cx="484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Shapiro-Wilk test para Unemployment: </a:t>
            </a:r>
          </a:p>
          <a:p>
            <a:r>
              <a:rPr lang="en-US" dirty="0"/>
              <a:t>W=0.8442951440811157 </a:t>
            </a:r>
          </a:p>
          <a:p>
            <a:r>
              <a:rPr lang="en-US" dirty="0"/>
              <a:t>p-value=0.0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48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ED838-9523-DC98-9767-8D3E0B31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299575"/>
          </a:xfrm>
        </p:spPr>
        <p:txBody>
          <a:bodyPr/>
          <a:lstStyle/>
          <a:p>
            <a:r>
              <a:rPr lang="pt-BR" dirty="0"/>
              <a:t>Previsão</a:t>
            </a:r>
            <a:br>
              <a:rPr lang="pt-BR" dirty="0"/>
            </a:br>
            <a:r>
              <a:rPr lang="pt-BR" dirty="0"/>
              <a:t>futura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0DDC635-8C1A-876B-F098-76CF49DA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7051" y="973898"/>
            <a:ext cx="6304720" cy="491020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4444B-6636-76DF-D36D-A83E0DB10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985375"/>
            <a:ext cx="3855720" cy="3011056"/>
          </a:xfrm>
        </p:spPr>
        <p:txBody>
          <a:bodyPr>
            <a:normAutofit/>
          </a:bodyPr>
          <a:lstStyle/>
          <a:p>
            <a:r>
              <a:rPr lang="pt-BR" dirty="0"/>
              <a:t>A principal ideia era verificar quais colunas tinham maior influencia na expectativa de vida;</a:t>
            </a:r>
          </a:p>
          <a:p>
            <a:r>
              <a:rPr lang="pt-BR" dirty="0"/>
              <a:t>Previsão futura através de regressão linear e método “Random Forest”;</a:t>
            </a:r>
          </a:p>
          <a:p>
            <a:r>
              <a:rPr lang="pt-BR" dirty="0"/>
              <a:t>O objetivo desse trecho do código é treinar os modelos e analisar qual opção de previsão é a mais viável.</a:t>
            </a:r>
          </a:p>
        </p:txBody>
      </p:sp>
    </p:spTree>
    <p:extLst>
      <p:ext uri="{BB962C8B-B14F-4D97-AF65-F5344CB8AC3E}">
        <p14:creationId xmlns:p14="http://schemas.microsoft.com/office/powerpoint/2010/main" val="138161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AF63B33-98BE-D323-830D-C37D4D9D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 x Random Forest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459E2A76-49EF-62AD-0FAB-DC3E18676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71985" y="1883663"/>
            <a:ext cx="3042642" cy="2562225"/>
          </a:xfr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2652F19-557B-0336-D0EE-9939FAAC8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50208" y="4908700"/>
            <a:ext cx="4443984" cy="823912"/>
          </a:xfrm>
        </p:spPr>
        <p:txBody>
          <a:bodyPr/>
          <a:lstStyle/>
          <a:p>
            <a:r>
              <a:rPr lang="pt-BR" sz="1400" dirty="0"/>
              <a:t>Os pontos representam os valores previstos, enquanto a reta representa o valor real.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ED6E4DC6-8996-4E90-D5D6-F628126BB8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80088" y="1883663"/>
            <a:ext cx="3039927" cy="2562225"/>
          </a:xfrm>
        </p:spPr>
      </p:pic>
    </p:spTree>
    <p:extLst>
      <p:ext uri="{BB962C8B-B14F-4D97-AF65-F5344CB8AC3E}">
        <p14:creationId xmlns:p14="http://schemas.microsoft.com/office/powerpoint/2010/main" val="387286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E3BCE-B6F2-D906-E05E-330427F8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</a:t>
            </a:r>
            <a:br>
              <a:rPr lang="pt-BR" dirty="0"/>
            </a:br>
            <a:r>
              <a:rPr lang="pt-BR" dirty="0"/>
              <a:t>futura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E2C00F-391D-A6C7-ACB6-B4A017860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904366"/>
            <a:ext cx="3855720" cy="406686"/>
          </a:xfrm>
        </p:spPr>
        <p:txBody>
          <a:bodyPr/>
          <a:lstStyle/>
          <a:p>
            <a:r>
              <a:rPr lang="pt-BR" dirty="0"/>
              <a:t>Variáveis mais importante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DE9444-BF5C-A407-7063-B7D3C491CE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" y="2520268"/>
            <a:ext cx="5211762" cy="37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79BC1E-45E3-10CA-7FF7-45CABE48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227"/>
            <a:ext cx="5599221" cy="503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57C486F-831A-17F7-F24F-A2B40C890C1A}"/>
              </a:ext>
            </a:extLst>
          </p:cNvPr>
          <p:cNvSpPr txBox="1"/>
          <p:nvPr/>
        </p:nvSpPr>
        <p:spPr>
          <a:xfrm>
            <a:off x="6059508" y="5555293"/>
            <a:ext cx="567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Correlação dos dados com o valor de expectativa de vida</a:t>
            </a:r>
          </a:p>
        </p:txBody>
      </p:sp>
    </p:spTree>
    <p:extLst>
      <p:ext uri="{BB962C8B-B14F-4D97-AF65-F5344CB8AC3E}">
        <p14:creationId xmlns:p14="http://schemas.microsoft.com/office/powerpoint/2010/main" val="381576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16F833-36D3-DB38-53A5-CF20B5FE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2EFAF3-2417-8893-2237-D54D0063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projeto foi possível obter diversos conhecimentos em relação a </a:t>
            </a:r>
            <a:r>
              <a:rPr lang="pt-BR" dirty="0" err="1"/>
              <a:t>analíse</a:t>
            </a:r>
            <a:r>
              <a:rPr lang="pt-BR" dirty="0"/>
              <a:t> estatística de dados, sendo alguns deles:</a:t>
            </a:r>
          </a:p>
          <a:p>
            <a:pPr lvl="1"/>
            <a:r>
              <a:rPr lang="pt-BR" dirty="0"/>
              <a:t>Importância do tratamento de dados;</a:t>
            </a:r>
          </a:p>
          <a:p>
            <a:pPr lvl="1"/>
            <a:r>
              <a:rPr lang="pt-BR" dirty="0"/>
              <a:t>Significado dos diversos parâmetros estatísticos;</a:t>
            </a:r>
          </a:p>
          <a:p>
            <a:pPr lvl="1"/>
            <a:r>
              <a:rPr lang="pt-BR" dirty="0"/>
              <a:t>Normalidade dos dados;</a:t>
            </a:r>
          </a:p>
          <a:p>
            <a:pPr lvl="1"/>
            <a:r>
              <a:rPr lang="pt-BR" dirty="0"/>
              <a:t>Diferentes métodos de previsão futura e seus usos;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31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EB50-825F-08A7-8E9D-892392F8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B41B0-DBA0-8ED8-705A-B3483AD0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Link com o </a:t>
            </a:r>
            <a:r>
              <a:rPr lang="pt-BR" dirty="0" err="1"/>
              <a:t>dataset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https://www.kaggle.com/code/susanmacaulay/life-expectancy-and-socio-economic-indicators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GitHub com todos os arquivos do projeto: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https://github.com/mtsSAraujo/ProjetoAnaliseDeDados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32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2D515-2065-296A-7ED6-8A7B88D4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535E3-E394-4902-07F6-161968FD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Analisar a influência de diversos fatores sobre a expectativa de vida;</a:t>
            </a:r>
          </a:p>
          <a:p>
            <a:r>
              <a:rPr lang="pt-BR" dirty="0"/>
              <a:t>Analisar as mudanças socioeconômicas no mundo;</a:t>
            </a:r>
          </a:p>
          <a:p>
            <a:r>
              <a:rPr lang="pt-BR" dirty="0"/>
              <a:t>Realizar análise futura;</a:t>
            </a:r>
          </a:p>
          <a:p>
            <a:r>
              <a:rPr lang="pt-BR" dirty="0"/>
              <a:t>Colocar em prática conceitos aprendidos durante o semestre;</a:t>
            </a:r>
          </a:p>
        </p:txBody>
      </p:sp>
    </p:spTree>
    <p:extLst>
      <p:ext uri="{BB962C8B-B14F-4D97-AF65-F5344CB8AC3E}">
        <p14:creationId xmlns:p14="http://schemas.microsoft.com/office/powerpoint/2010/main" val="305383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33B44-F954-A078-BF7E-181CA82A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8F89B-A3F2-4659-1AF1-DA70B353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Worldbank.org;</a:t>
            </a:r>
          </a:p>
          <a:p>
            <a:r>
              <a:rPr lang="pt-BR" dirty="0"/>
              <a:t>Consiste de 16 colunas, com dados de 2000 à 2019;</a:t>
            </a:r>
          </a:p>
          <a:p>
            <a:r>
              <a:rPr lang="pt-BR" dirty="0"/>
              <a:t>Principais colunas:</a:t>
            </a:r>
          </a:p>
          <a:p>
            <a:pPr lvl="1"/>
            <a:r>
              <a:rPr lang="pt-BR" dirty="0"/>
              <a:t>Countries, </a:t>
            </a:r>
            <a:r>
              <a:rPr lang="pt-BR" dirty="0" err="1"/>
              <a:t>Region</a:t>
            </a:r>
            <a:r>
              <a:rPr lang="pt-BR" dirty="0"/>
              <a:t>, Country </a:t>
            </a:r>
            <a:r>
              <a:rPr lang="pt-BR" dirty="0" err="1"/>
              <a:t>Code</a:t>
            </a:r>
            <a:r>
              <a:rPr lang="pt-BR" dirty="0"/>
              <a:t> (Dados regionais);</a:t>
            </a:r>
          </a:p>
          <a:p>
            <a:pPr lvl="1"/>
            <a:r>
              <a:rPr lang="pt-BR" dirty="0"/>
              <a:t>CO2; (%) Desnutrição; (%) Gastos com saúde, educação e desemprego;</a:t>
            </a:r>
          </a:p>
          <a:p>
            <a:pPr lvl="1"/>
            <a:r>
              <a:rPr lang="pt-BR" dirty="0" err="1"/>
              <a:t>DALY’s</a:t>
            </a:r>
            <a:r>
              <a:rPr lang="pt-BR" dirty="0"/>
              <a:t> (Ano de Vida Ajustado por Incapacidade):</a:t>
            </a:r>
          </a:p>
          <a:p>
            <a:pPr lvl="2"/>
            <a:r>
              <a:rPr lang="pt-BR" dirty="0"/>
              <a:t>Por acidentes, doenças transmissíveis e doenças não-transmissíveis; </a:t>
            </a:r>
          </a:p>
          <a:p>
            <a:pPr lvl="2"/>
            <a:r>
              <a:rPr lang="pt-BR" dirty="0"/>
              <a:t>Obter uma visão mais completa e integrada do impacto das doenças, considerando não apenas a mortalidade, mas também a morbilidade (impacto da incapacidade).</a:t>
            </a:r>
          </a:p>
        </p:txBody>
      </p:sp>
    </p:spTree>
    <p:extLst>
      <p:ext uri="{BB962C8B-B14F-4D97-AF65-F5344CB8AC3E}">
        <p14:creationId xmlns:p14="http://schemas.microsoft.com/office/powerpoint/2010/main" val="12269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B84B4-A4D9-C547-FD5D-9EE2F1A5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0E7D8-F698-6744-92B4-CAF70980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Power BI;</a:t>
            </a:r>
          </a:p>
          <a:p>
            <a:r>
              <a:rPr lang="pt-BR" dirty="0"/>
              <a:t>Python:</a:t>
            </a:r>
          </a:p>
          <a:p>
            <a:pPr lvl="1"/>
            <a:r>
              <a:rPr lang="pt-BR" dirty="0"/>
              <a:t>Pandas;</a:t>
            </a:r>
          </a:p>
          <a:p>
            <a:pPr lvl="1"/>
            <a:r>
              <a:rPr lang="pt-BR" dirty="0" err="1"/>
              <a:t>Numpy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Sklearn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SeaBorn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Matplotlib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Scipy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35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9067D-64BC-FE22-6174-72B13C69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dos dados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61B3D4D-93B3-B768-FC62-5C4DBC3E2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9841" y="1344976"/>
            <a:ext cx="5848883" cy="416804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57F09-50B2-91C3-E7CD-46F9BAAAB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Bibliotecas utilizadas:</a:t>
            </a:r>
          </a:p>
          <a:p>
            <a:r>
              <a:rPr lang="pt-BR" dirty="0"/>
              <a:t>	- Pandas;</a:t>
            </a:r>
          </a:p>
          <a:p>
            <a:r>
              <a:rPr lang="pt-BR" dirty="0"/>
              <a:t>	- </a:t>
            </a:r>
            <a:r>
              <a:rPr lang="pt-BR" dirty="0" err="1"/>
              <a:t>Numpy</a:t>
            </a:r>
            <a:r>
              <a:rPr lang="pt-BR" dirty="0"/>
              <a:t>;</a:t>
            </a:r>
          </a:p>
          <a:p>
            <a:r>
              <a:rPr lang="pt-BR" dirty="0"/>
              <a:t>Tratar os dados da tabela, retirando colunas irrelevantes e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252148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0DAA8-2C4E-6B98-5E33-A5118E19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Continuar pelo Power BI</a:t>
            </a:r>
          </a:p>
        </p:txBody>
      </p:sp>
    </p:spTree>
    <p:extLst>
      <p:ext uri="{BB962C8B-B14F-4D97-AF65-F5344CB8AC3E}">
        <p14:creationId xmlns:p14="http://schemas.microsoft.com/office/powerpoint/2010/main" val="196346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E2C0A-6D67-F303-822A-C60E2B3D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indicadores estatísticos: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CB8FD0-B9DA-C2F7-68D3-B942EAA0A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9618" y="1638300"/>
            <a:ext cx="7098959" cy="35814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FD7492-77E9-F796-4212-70D3D2D06776}"/>
              </a:ext>
            </a:extLst>
          </p:cNvPr>
          <p:cNvSpPr txBox="1"/>
          <p:nvPr/>
        </p:nvSpPr>
        <p:spPr>
          <a:xfrm>
            <a:off x="1030433" y="1638300"/>
            <a:ext cx="32409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Calculo da assimetria e curtose de cada uma das colunas, a fim de verificar a normalidade dos dados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Variáveis promissoras:</a:t>
            </a:r>
          </a:p>
          <a:p>
            <a:r>
              <a:rPr lang="pt-BR" dirty="0"/>
              <a:t>(Assimetria ≅ 1 e Curtose ≅ 3)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Gastos com educação;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Desemprego</a:t>
            </a:r>
          </a:p>
        </p:txBody>
      </p:sp>
    </p:spTree>
    <p:extLst>
      <p:ext uri="{BB962C8B-B14F-4D97-AF65-F5344CB8AC3E}">
        <p14:creationId xmlns:p14="http://schemas.microsoft.com/office/powerpoint/2010/main" val="333216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7AEB1-397E-3894-DEA4-3036C844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indicadores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B541F04-0274-D3CB-FC19-2F486577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794" y="1638300"/>
            <a:ext cx="6131535" cy="35814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5B443F-AF9E-168D-BAD5-4CC61EB7209C}"/>
              </a:ext>
            </a:extLst>
          </p:cNvPr>
          <p:cNvSpPr txBox="1"/>
          <p:nvPr/>
        </p:nvSpPr>
        <p:spPr>
          <a:xfrm>
            <a:off x="1271391" y="1638299"/>
            <a:ext cx="3895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Média, moda e mediana;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Quartis;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Desvio padrão: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Desvio padrão relativamente alto;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61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78769-3B38-D7A4-CABD-2CF0C782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IQR - Quartil interquartilar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14D36-12A6-2AD5-06E2-0B8C3E72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0121030" cy="3581400"/>
          </a:xfrm>
        </p:spPr>
        <p:txBody>
          <a:bodyPr/>
          <a:lstStyle/>
          <a:p>
            <a:r>
              <a:rPr lang="pt-BR" dirty="0"/>
              <a:t>O que é IQR? diferença entre o terceiro quartil (Q3) e o primeiro quartil (Q1)</a:t>
            </a:r>
          </a:p>
          <a:p>
            <a:r>
              <a:rPr lang="pt-BR" dirty="0"/>
              <a:t>Indica grande dispersão dos dados;</a:t>
            </a:r>
          </a:p>
          <a:p>
            <a:r>
              <a:rPr lang="pt-BR" dirty="0"/>
              <a:t>Devido ao valor alto obtido pelo desvio padrão, tentei analisar o IQR da coluna referente aos gastos com saúde.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8DC8BF-DDBA-89FD-045F-D3E741FC6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01" y="3219450"/>
            <a:ext cx="3712597" cy="298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94204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144</TotalTime>
  <Words>626</Words>
  <Application>Microsoft Office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Wingdings</vt:lpstr>
      <vt:lpstr>Cortar</vt:lpstr>
      <vt:lpstr>Análise de dados</vt:lpstr>
      <vt:lpstr>Objetivos do projeto</vt:lpstr>
      <vt:lpstr>Sobre o dataset</vt:lpstr>
      <vt:lpstr>Ferramentas utilizadas</vt:lpstr>
      <vt:lpstr>Tratamento dos dados</vt:lpstr>
      <vt:lpstr>Continuar pelo Power BI</vt:lpstr>
      <vt:lpstr>Análise dos indicadores estatísticos:</vt:lpstr>
      <vt:lpstr>Outros indicadores</vt:lpstr>
      <vt:lpstr>IQR - Quartil interquartilar</vt:lpstr>
      <vt:lpstr>Comparativo - Curva Normal Educação x Desemprego</vt:lpstr>
      <vt:lpstr>Teste de Shapiro-Wilk</vt:lpstr>
      <vt:lpstr>Previsão futura</vt:lpstr>
      <vt:lpstr>Regressão Linear x Random Forest</vt:lpstr>
      <vt:lpstr>Previsão futura</vt:lpstr>
      <vt:lpstr>Conclusão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mateus silva araujo</dc:creator>
  <cp:lastModifiedBy>mateus silva araujo</cp:lastModifiedBy>
  <cp:revision>1</cp:revision>
  <dcterms:created xsi:type="dcterms:W3CDTF">2024-06-01T17:42:37Z</dcterms:created>
  <dcterms:modified xsi:type="dcterms:W3CDTF">2024-06-01T20:07:18Z</dcterms:modified>
</cp:coreProperties>
</file>