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6" d="100"/>
          <a:sy n="46" d="100"/>
        </p:scale>
        <p:origin x="-2394" y="-13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11-6AD7-4B2F-8EFF-A14BD54FDF0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1AAC-EC72-4DA8-AD5F-B27D4E7FB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ED311-6AD7-4B2F-8EFF-A14BD54FDF0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61AAC-EC72-4DA8-AD5F-B27D4E7FBC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1651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</a:rPr>
              <a:t>The ‘</a:t>
            </a:r>
            <a:r>
              <a:rPr lang="en-US" b="1" dirty="0" err="1" smtClean="0">
                <a:solidFill>
                  <a:srgbClr val="0070C0"/>
                </a:solidFill>
                <a:latin typeface="Bookman Old Style" pitchFamily="18" charset="0"/>
              </a:rPr>
              <a:t>Whats</a:t>
            </a:r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</a:rPr>
              <a:t>’ and ‘Whys’</a:t>
            </a:r>
            <a:endParaRPr lang="en-US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04800" y="1676400"/>
            <a:ext cx="6172200" cy="6537502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We need the Internet and right now, the Internet needs us.</a:t>
            </a:r>
          </a:p>
          <a:p>
            <a:endParaRPr lang="en-US" sz="2800" i="1" dirty="0" smtClean="0"/>
          </a:p>
          <a:p>
            <a:r>
              <a:rPr lang="en-US" sz="2800" dirty="0" smtClean="0"/>
              <a:t>Somewhere down the lane, your </a:t>
            </a:r>
            <a:r>
              <a:rPr lang="en-US" sz="2800" dirty="0" err="1" smtClean="0"/>
              <a:t>smartphone</a:t>
            </a:r>
            <a:r>
              <a:rPr lang="en-US" sz="2800" dirty="0" smtClean="0"/>
              <a:t> will absolutely need to get an IPv6 address and connect to a website that has IPv6 too!</a:t>
            </a:r>
          </a:p>
          <a:p>
            <a:endParaRPr lang="en-US" sz="2800" dirty="0" smtClean="0"/>
          </a:p>
          <a:p>
            <a:r>
              <a:rPr lang="en-US" sz="2800" b="1" dirty="0" smtClean="0"/>
              <a:t>Reason</a:t>
            </a:r>
            <a:r>
              <a:rPr lang="en-US" sz="2800" dirty="0" smtClean="0"/>
              <a:t>- We have already made the most out of the scarce little IPv4 address space.</a:t>
            </a:r>
          </a:p>
          <a:p>
            <a:endParaRPr lang="en-US" sz="2800" dirty="0" smtClean="0"/>
          </a:p>
          <a:p>
            <a:r>
              <a:rPr lang="en-US" sz="2800" b="1" dirty="0" smtClean="0"/>
              <a:t>What has measurement got to do with it?- </a:t>
            </a:r>
            <a:r>
              <a:rPr lang="en-US" sz="2800" dirty="0" smtClean="0"/>
              <a:t>A lot of modern day devices incorporate IPv6 addresses, but servers, routers, ISPs are far from the arena. We need to know who made it so far!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</a:rPr>
              <a:t>Why wouldn’t they Flip the Switch?</a:t>
            </a:r>
            <a:endParaRPr lang="en-US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2900" y="1981200"/>
            <a:ext cx="6172200" cy="7543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Remember the Hour Glass? </a:t>
            </a:r>
            <a:r>
              <a:rPr lang="en-US" sz="2800" dirty="0" smtClean="0"/>
              <a:t>The Internet is literally constrained around IPv4 and transitioning is hard in terms of time and cost.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r>
              <a:rPr lang="en-US" sz="2800" dirty="0" smtClean="0"/>
              <a:t>World IPv6 Launch Day was observed on 6 June 2012 and today almost five years down the lane we have not even reached the 25 % deployment rate.</a:t>
            </a:r>
            <a:endParaRPr lang="en-US" sz="2800" dirty="0"/>
          </a:p>
        </p:txBody>
      </p:sp>
      <p:sp>
        <p:nvSpPr>
          <p:cNvPr id="1028" name="AutoShape 4" descr="data:image/png;base64,iVBORw0KGgoAAAANSUhEUgAAA1gAAAIQCAYAAACc488dAAAgAElEQVR4Xu3cv6ved93H8e+Vkx+NlrShakjo0rVr/QNUEMHN2UFdpCAVMjlkyLeDFJcODtJ20cVZXAQRFFzEoWMLxSFCIEFLoYGENk1yLjmxAZOTlB7zhE/zOY8bbrjR3K+r38fn3d73c3Gz+C8CBAgQIECAAAECBAgQSAQ2yYoRAgQIECBAgAABAgQIEFgEliM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RwKAPr17+79OyPvvfCh5GhGQIECBAgQIAAAQIECNwVOJSB9cff/vml73z/W2+7AQIECBAgQIAAAQIECJQChzKwfvHGz7/9s5cv/KmEtEWAAAECBAgQIECAAIFDGVg/fOOn3/3Ny7/8g+cnQIAAAQIECBAgQIBAKSCwSk1bBAgQIECAAAECBAgcagGBdaif38cTIECAAAECBAgQIFAKHMrAOv+rCz94b/fy324uN5dbm48/+utPfn+5RLVF4FEC67oefWd558j//vunz57evvnjN29vNpvtkyi33W4377/66plH/LVf/9q6Xn8Sv+tRf82X1vXZLy/LUw/++9tjx7ZnLlz4175//SH/YUKf/oP3iXrv7SP+Q5E2y3Lfd2zX9egj7HY367p70Fv4xyuvnHjmuedOP+x/78ayfPjCun580M17f/6zvumDdT11Z1m+9LDtry7Lv5dlue/v40//3Gd+45WLF7/yyfHjxx7cPK0fPTsAAAZdSURBVHH9+u2zr732/t6//pd1PfqN//6B3X8uy6nNsWMnj966debIZnP/32O7ux/d2dnZPL+7+/dlWW7f+/3lxRc3y7vv7p3Y7ttXruy8dO7cw+7s/3qLfbf9Od76897NQd7w7ua67pR3dpDf92cfLnD59ddP7ly7dvcfb0eefnrzwY0bd//nU9eu3Xn+mWduXd1uj1+5evXWubNn9/09sPfn9v69r7/11q3tuh65ut3u+2fs3p95b7P55Jvreu/eH/spLq3rUye2231/L9/cbHYf558tl8+fP7lz6tS+/x/7cXcf+4MPOPA4f/9euXjxof/8PLvZ7L3f3n/f575Z1zvLA//35IB/uV+oP34oA+sL9QL+Ygg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SCwRr+A3ydAgAABAgQIECBAYBoBgTXNU/oQAgQIECBAgAABAgRGCwis0S/g9wk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SCwRr+A3ydAgAABAgQIECBAYBoBgTXNU/oQAgQIECBAgAABAgRGCwis0S/g9wk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fAfSve6EY8gHOo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1gAAAIQCAYAAACc488dAAAgAElEQVR4Xu3cv6ved93H8e+Vkx+NlrShakjo0rVr/QNUEMHN2UFdpCAVMjlkyLeDFJcODtJ20cVZXAQRFFzEoWMLxSFCIEFLoYGENk1yLjmxAZOTlB7zhE/zOY8bbrjR3K+r38fn3d73c3Gz+C8CBAgQIECAAAECBAgQSAQ2yYoRAgQIECBAgAABAgQIEFgEliM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RwKAPr17+79OyPvvfCh5GhGQIECBAgQIAAAQIECNwVOJSB9cff/vml73z/W2+7AQIECBAgQIAAAQIECJQChzKwfvHGz7/9s5cv/KmEtEWAAAECBAgQIECAAIFDGVg/fOOn3/3Ny7/8g+cnQIAAAQIECBAgQIBAKSCwSk1bBAgQIECAAAECBAgcagGBdaif38cTIECAAAECBAgQIFAKHMrAOv+rCz94b/fy324uN5dbm48/+utPfn+5RLVF4FEC67oefWd558j//vunz57evvnjN29vNpvtkyi33W4377/66plH/LVf/9q6Xn8Sv+tRf82X1vXZLy/LUw/++9tjx7ZnLlz4175//SH/YUKf/oP3iXrv7SP+Q5E2y3Lfd2zX9egj7HY367p70Fv4xyuvnHjmuedOP+x/78ayfPjCun580M17f/6zvumDdT11Z1m+9LDtry7Lv5dlue/v40//3Gd+45WLF7/yyfHjxx7cPK0fPTsAAAZdSURBVHH9+u2zr732/t6//pd1PfqN//6B3X8uy6nNsWMnj966debIZnP/32O7ux/d2dnZPL+7+/dlWW7f+/3lxRc3y7vv7p3Y7ttXruy8dO7cw+7s/3qLfbf9Od76897NQd7w7ua67pR3dpDf92cfLnD59ddP7ly7dvcfb0eefnrzwY0bd//nU9eu3Xn+mWduXd1uj1+5evXWubNn9/09sPfn9v69r7/11q3tuh65ut3u+2fs3p95b7P55Jvreu/eH/spLq3rUye2231/L9/cbHYf558tl8+fP7lz6tS+/x/7cXcf+4MPOPA4f/9euXjxof/8PLvZ7L3f3n/f575Z1zvLA//35IB/uV+oP34oA+sL9QL+Ygg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SCwRr+A3ydAgAABAgQIECBAYBoBgTXNU/oQAgQIECBAgAABAgRGCwis0S/g9wk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SCwRr+A3ydAgAABAgQIECBAYBoBgTXNU/oQAgQIECBAgAABAgRGCwis0S/g9wk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fAfSve6EY8gHOo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png;base64,iVBORw0KGgoAAAANSUhEUgAAA1gAAAIQCAYAAACc488dAAAgAElEQVR4Xu3cv6ved93H8e+Vkx+NlrShakjo0rVr/QNUEMHN2UFdpCAVMjlkyLeDFJcODtJ20cVZXAQRFFzEoWMLxSFCIEFLoYGENk1yLjmxAZOTlB7zhE/zOY8bbrjR3K+r38fn3d73c3Gz+C8CBAgQIECAAAECBAgQSAQ2yYoRAgQIECBAgAABAgQIEFgEliM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RwKAPr17+79OyPvvfCh5GhGQIECBAgQIAAAQIECNwVOJSB9cff/vml73z/W2+7AQIECBAgQIAAAQIECJQChzKwfvHGz7/9s5cv/KmEtEWAAAECBAgQIECAAIFDGVg/fOOn3/3Ny7/8g+cnQIAAAQIECBAgQIBAKSCwSk1bBAgQIECAAAECBAgcagGBdaif38cTIECAAAECBAgQIFAKHMrAOv+rCz94b/fy324uN5dbm48/+utPfn+5RLVF4FEC67oefWd558j//vunz57evvnjN29vNpvtkyi33W4377/66plH/LVf/9q6Xn8Sv+tRf82X1vXZLy/LUw/++9tjx7ZnLlz4175//SH/YUKf/oP3iXrv7SP+Q5E2y3Lfd2zX9egj7HY367p70Fv4xyuvnHjmuedOP+x/78ayfPjCun580M17f/6zvumDdT11Z1m+9LDtry7Lv5dlue/v40//3Gd+45WLF7/yyfHjxx7cPK0fPTsAAAZdSURBVHH9+u2zr732/t6//pd1PfqN//6B3X8uy6nNsWMnj966debIZnP/32O7ux/d2dnZPL+7+/dlWW7f+/3lxRc3y7vv7p3Y7ttXruy8dO7cw+7s/3qLfbf9Od76897NQd7w7ua67pR3dpDf92cfLnD59ddP7ly7dvcfb0eefnrzwY0bd//nU9eu3Xn+mWduXd1uj1+5evXWubNn9/09sPfn9v69r7/11q3tuh65ut3u+2fs3p95b7P55Jvreu/eH/spLq3rUye2231/L9/cbHYf558tl8+fP7lz6tS+/x/7cXcf+4MPOPA4f/9euXjxof/8PLvZ7L3f3n/f575Z1zvLA//35IB/uV+oP34oA+sL9QL+Ygg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SCwRr+A3ydAgAABAgQIECBAYBoBgTXNU/oQAgQIECBAgAABAgRGCwis0S/g9wk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SCwRr+A3ydAgAABAgQIECBAYBoBgTXNU/oQAgQIECBAgAABAgRGCwis0S/g9wkQIECAAAECBAgQmEZAYE3zlD6EAAECBAgQIECAAIHRAgJr9Av4fQIECBAgQIAAAQIEphEQWNM8pQ8hQIAAAQIECBAgQGC0gMAa/QJ+nwABAgQIECBAgACBaQQE1jRP6UMIECBAgAABAgQIEBgtILBGv4DfJ0CAAAECBAgQIEBgGgGBNc1T+hACBAgQIECAAAECBEYLCKzRL+D3CRAgQIAAAQIECBCYRkBgTfOUPoQAAQIECBAgQIAAgdECAmv0C/h9AgQIECBAgAABAgSmERBY0zylDyFAgAABAgQIECBAYLSAwBr9An6fAAECBAgQIECAAIFpBATWNE/pQwgQIECAAAECBAgQGC0gsEa/gN8nQIAAAQIECBAgQGAaAYE1zVP6EAIECBAgQIAAAQIERgsIrNEv4PcJECBAgAABAgQIEJhGQGBN85Q+hAABAgQIECBAgACB0QICa/QL+H0CBAgQIECAAAECBKYREFjTPKUPIUCAAAECBAgQIEBgtIDAGv0Cfp8AAQIECBAgQIAAgWkEBNY0T+lDCBAgQIAAAQIECBAYLfAfSve6EY8gHOo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data:image/png;base64,iVBORw0KGgoAAAANSUhEUgAAA1gAAAIQCAYAAACc488dAAAgAElEQVR4Xu3aXYjld33H8d85szN1NyaRkI1ttKleqGAai8RCob3ok31Ir1pMRAS1F7ZWIbZEiCJx/3NRtfYuFyXUi7bQeFGFIsVWK21j8QljwNInggmlRI0machms+vOzs45MrtJSTZT96HvIZvMa0GRzJnP/M/rfCfxDZkNfwgQIECAAAECBAgQIEAgEZglK0YIECBAgAABAgQIECBAYAgsR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gYtA4M2f/Pjv33fi3lseO/nolWuztc0fXX3Z3f/0ltt+6SJ4NI9wHgIC6zywvJQAAQIECBAgQIDAbgjc9KmP3/DpRz/xmY3l8WfMv+HFP/evX3/rH79uN36mzd0REFi742qVAAECBAgQIECAwDkL/MwnPvB3Xz1y16+d+Q375wfG99/5D/4/+zlLPvcv9GE995+BJyBAgAABAgQIENjjAj/1l+/9+r8c/dr1OzH8ymVvuubv33LLA3uc6Hnz9gXW8+aj8qAECBAgQIAAAQIvVIHr73zfZ+554ks3nPn+Vudry813fmH+Qn3fL8T3JbBeiJ+q90SAAAECBAgQIPC8EvjpO9/3y3c/8aXPn/nQr3nRdd+49+1/+vrn1ZvZ4w8rsPb4AXj7BAgQIECAAAECF4fAdXfe/DuHN//n/Ue2Dl+1b6xuXrn60i//59vu+I2L4+k8xbkKCKxzlfI6AgQIECBAgAABAgQInEVAYDkR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GAwIogzRAgQIAAAQIECBAgQEBguQECBAgQIECAAAECBAhEAgIrgjRDgAABAgQIECBAgAABgeUGCBAgQIAAAQIECBAgEAkIrAjSDAECBAgQIECAAAECBASWGyBAgAABAgQIECBAgEAkILAiSDMECBAgQIAAAQIECBAQWG6AAAECBAgQIECAAAECkYDAiiDNECBAgAABAgQIECBAQGC5AQIECBAgQIAAAQIECEQCAiuCNEOAAAECBAgQIECAAAGB5QYIECBAgAABAgQIECAQCQisCNIMAQIECBAgQIAAAQIEBJYbIECAAAECBAgQIECAQCQgsCJIMwQIECBAgAABAgQIEBBYboAAAQIECBAgQIAAAQKRgMCKIM0QIECAAAECBAgQIEBAYLkBAgQIECBAgAABAgQIRAICK4I0Q4AAAQIECBAgQIAAAYHlBggQIECAAAECBAgQIBAJCKwI0gwBAgQIECBAgAABAgQElhsgQIAAAQIECBAgQIBAJCCwIkgzBAgQIECAAAECBAgQEFhugAABAgQIECBAgAABApHAngysP/vr/3rJb//mKx+LDM0QIECAAAECBAgQIEDglMCeDKzP3fmP1//qW3/xHjdAgAABAgQIECBAgACBUmBPBtYf3fGHb7z1XR/8fAlpiwABAgQIECBAgAABAnsysN5xx803/Pm7bv9bHz8BAmsfnw8AAAeoSURBVAQIECBAgACBi0Xg2+vrb5wtl+9eLpevWY7xxJjNPvvyafrQxfJ8nuPcBATWuTl5FQECBAgQIECAAIFdE/jv2267dt/Kyr+d+QNmY9xx9TT93q79YMO5gMDKSQ0SIECAAAECBAgQOD+Bb62vf2C2XH54h+869rJpuuT81rz6uRTYk4H1B3/ywbffu3jgKxtjY2zOjn//n9/z6Qd280N4/e2/fvCKffNL9y0PzBcrq7P51uby5OzY4rGV+eP3/O7fPLKbPzvYnk3TdPpODo0x1k8vTmPa/q9FsH9RTiyXY7a+/uT7ftoTTtOUv+dpmuZnIhw6NC1ns7G8EJzl6b35XU/75p/f/t+vfe1ydtNNW6c+v2mab3+cz/gzTcsxTbMnP+Lt1yxPPcBTn/9Orz/99ZUdn/PQoa3ZbHZB7+Hfp2nt4BhX7LR7dIzHXjlNxy/Epviep3zP3Nr2/oVpOln8jHLjr268ceXGa6/d/h1e/McYBy5ZXb301P7Ro+PA2tr/fj4Hx3hkFjz/cpr2/R/Pv5g9+fvzzdtv/5HVI0ee+fkePTrGJZeMtRMnDv/YbHbi6Rvbtl8YY7Ebv387PevhabpiY4y1M792eGNj61Uf+cjD5/v53DdNV102xrN+zzfGOPHyMR5/eIwrn9o8uVw+vrK2dum+zc3VxRiLo6ury/nm5qm/B2+NsXjFGI88uFyuXb2+fux8n+Nsr9++7YfHuGqn182OHTt68GMfO3K2DV8/LfDQNL14jLH9n2f9OTjGQ0/9LvC6MIFvTtNll49xYEffafrebFzYPz8v7GnO/l2PfvSjl588fnz/Tq+8apq+u/3XvztNP7k1xm+NMa4/43WL7X9VcDbGX8zm842nf+3kYnH/NdP0nbM/wc6v2P6df3A+/9mdvrq1WDz449N037ls33/o0DX7V1Z+YqfXbiwWd5/vP7Pvv/XWyy/dv/+Hep3Lc/1/XvOtaXr1fD5/6bM2traWV6+vf/Fs23sysM6G4usECBAgQIAAAQIECBC4EAGBdSFqvocAAQIECBAgQIAAAQI7CAgsZ0G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IDAcgMECBAgQIAAAQIECBCIBARWBGmGAAECBAgQIECAAAECAssNECBAgAABAgQIECBAIBIQWBGkGQIECBAgQIAAAQIECAgsN0CAAAECBAgQIECAAIFIQGBFkGYIECBAgAABAgQIECAgsNwAAQIECBAgQIAAAQIEIgGBFUGaIUCAAAECBAgQIECAgMByAwQIECBAgAABAgQIEIgEBFYEaYYAAQIECBAgQIAAAQICyw0QIECAAAECBAgQIEAgEhBYEaQZAgQIECBAgAABAgQICCw3QIAAAQIECBAgQIAAgUhAYEWQZggQIECAAAECBAgQICCw3AABAgQIECBAgAABAgQiAYEVQZohQIAAAQIECBAgQICAwHIDBAgQIECAAAECBAgQiAQEVgRphgABAgQIECBAgAABAgLLDRAgQIAAAQIECBAgQCASEFgRpBkCBAgQIECAAAECBAgILDdAgAABAgQIECBAgACBSEBgRZBmCBAgQIAAAQIECBAgILDcAAECBAgQIECAAAECBCIBgRVBmiFAgAABAgQIECBAgMAPANWORCBI2qzPAAAAAElFTkSuQmCC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86200"/>
            <a:ext cx="6172200" cy="354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066800" y="3657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Bookman Old Style" pitchFamily="18" charset="0"/>
              </a:rPr>
              <a:t>Percentage of users accessing Google over IPv6</a:t>
            </a:r>
            <a:endParaRPr lang="en-US" i="1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</a:rPr>
              <a:t>Who has researched it all?</a:t>
            </a:r>
            <a:endParaRPr lang="en-US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2900" y="2311402"/>
            <a:ext cx="6172200" cy="728979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Bookman Old Style" pitchFamily="18" charset="0"/>
              </a:rPr>
              <a:t>I</a:t>
            </a:r>
            <a:r>
              <a:rPr lang="en-US" sz="2800" dirty="0" smtClean="0">
                <a:latin typeface="Bookman Old Style" pitchFamily="18" charset="0"/>
              </a:rPr>
              <a:t>n 2016, John B. </a:t>
            </a:r>
            <a:r>
              <a:rPr lang="en-US" sz="2800" dirty="0" err="1" smtClean="0">
                <a:latin typeface="Bookman Old Style" pitchFamily="18" charset="0"/>
              </a:rPr>
              <a:t>Southworth</a:t>
            </a:r>
            <a:r>
              <a:rPr lang="en-US" sz="2800" dirty="0" smtClean="0">
                <a:latin typeface="Bookman Old Style" pitchFamily="18" charset="0"/>
              </a:rPr>
              <a:t>, explored the deployment of IPv6 in 1000 colleges and universities of the United States.</a:t>
            </a:r>
          </a:p>
          <a:p>
            <a:endParaRPr lang="en-US" sz="2800" dirty="0" smtClean="0">
              <a:latin typeface="Bookman Old Style" pitchFamily="18" charset="0"/>
            </a:endParaRPr>
          </a:p>
          <a:p>
            <a:r>
              <a:rPr lang="en-US" sz="2800" dirty="0" err="1" smtClean="0">
                <a:latin typeface="Bookman Old Style" pitchFamily="18" charset="0"/>
              </a:rPr>
              <a:t>Jakub</a:t>
            </a:r>
            <a:r>
              <a:rPr lang="en-US" sz="2800" dirty="0" smtClean="0">
                <a:latin typeface="Bookman Old Style" pitchFamily="18" charset="0"/>
              </a:rPr>
              <a:t> </a:t>
            </a:r>
            <a:r>
              <a:rPr lang="en-US" sz="2800" dirty="0" err="1" smtClean="0">
                <a:latin typeface="Bookman Old Style" pitchFamily="18" charset="0"/>
              </a:rPr>
              <a:t>Czyz</a:t>
            </a:r>
            <a:r>
              <a:rPr lang="en-US" sz="2800" dirty="0" smtClean="0">
                <a:latin typeface="Bookman Old Style" pitchFamily="18" charset="0"/>
              </a:rPr>
              <a:t> et. Al., measured IPv6 adoption rate and has discovered that </a:t>
            </a:r>
            <a:r>
              <a:rPr lang="en-US" sz="2800" b="1" dirty="0" smtClean="0">
                <a:latin typeface="Bookman Old Style" pitchFamily="18" charset="0"/>
              </a:rPr>
              <a:t>while roughly 36 percent of new monthly (and 12 percent of cumulative) allocated prefixes are IPv6, we find just 0.63 percent of average traffic is carried over IPv6 (a two-order-of-magnitude difference)</a:t>
            </a:r>
          </a:p>
          <a:p>
            <a:endParaRPr lang="en-US" sz="2800" dirty="0" smtClean="0">
              <a:latin typeface="Bookman Old Style" pitchFamily="18" charset="0"/>
            </a:endParaRPr>
          </a:p>
          <a:p>
            <a:r>
              <a:rPr lang="en-US" sz="2800" dirty="0" smtClean="0">
                <a:latin typeface="Bookman Old Style" pitchFamily="18" charset="0"/>
              </a:rPr>
              <a:t>Clearly the </a:t>
            </a:r>
            <a:r>
              <a:rPr lang="en-US" sz="2800" b="1" dirty="0" smtClean="0">
                <a:latin typeface="Bookman Old Style" pitchFamily="18" charset="0"/>
              </a:rPr>
              <a:t>problem lies in the network itself </a:t>
            </a:r>
            <a:r>
              <a:rPr lang="en-US" sz="2800" dirty="0" smtClean="0">
                <a:latin typeface="Bookman Old Style" pitchFamily="18" charset="0"/>
              </a:rPr>
              <a:t>and not the end hosts, which motivated our research to be focused on measuring the network directly.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172200" cy="1651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</a:rPr>
              <a:t>The Race so Far…</a:t>
            </a:r>
            <a:endParaRPr lang="en-US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5791200" cy="27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0"/>
            <a:ext cx="5715000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6420960"/>
            <a:ext cx="5562600" cy="287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</a:rPr>
              <a:t>Which one is Better?</a:t>
            </a:r>
            <a:endParaRPr lang="en-US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6515100" cy="6537502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Bookman Old Style" pitchFamily="18" charset="0"/>
              </a:rPr>
              <a:t>IPv6</a:t>
            </a:r>
            <a:endParaRPr lang="en-US" b="1" dirty="0"/>
          </a:p>
          <a:p>
            <a:r>
              <a:rPr lang="en-US" dirty="0">
                <a:latin typeface="Bookman Old Style" pitchFamily="18" charset="0"/>
              </a:rPr>
              <a:t>A</a:t>
            </a:r>
            <a:r>
              <a:rPr lang="en-US" dirty="0" smtClean="0">
                <a:latin typeface="Bookman Old Style" pitchFamily="18" charset="0"/>
              </a:rPr>
              <a:t>pproximately </a:t>
            </a:r>
            <a:r>
              <a:rPr lang="en-US" b="1" dirty="0" smtClean="0">
                <a:latin typeface="Bookman Old Style" pitchFamily="18" charset="0"/>
              </a:rPr>
              <a:t>3.4</a:t>
            </a:r>
            <a:r>
              <a:rPr lang="en-US" dirty="0" smtClean="0">
                <a:latin typeface="Bookman Old Style" pitchFamily="18" charset="0"/>
              </a:rPr>
              <a:t>×</a:t>
            </a:r>
            <a:r>
              <a:rPr lang="en-US" b="1" dirty="0" smtClean="0">
                <a:latin typeface="Bookman Old Style" pitchFamily="18" charset="0"/>
              </a:rPr>
              <a:t>10</a:t>
            </a:r>
            <a:r>
              <a:rPr lang="en-US" b="1" baseline="30000" dirty="0" smtClean="0">
                <a:latin typeface="Bookman Old Style" pitchFamily="18" charset="0"/>
              </a:rPr>
              <a:t>38</a:t>
            </a:r>
            <a:r>
              <a:rPr lang="en-US" dirty="0" smtClean="0">
                <a:latin typeface="Bookman Old Style" pitchFamily="18" charset="0"/>
              </a:rPr>
              <a:t>addresses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Restoration of end to end transparency.</a:t>
            </a:r>
          </a:p>
          <a:p>
            <a:r>
              <a:rPr lang="en-US" dirty="0" smtClean="0"/>
              <a:t>Internet of Things needs IPv6!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andling of large router tables is definitely going to cause some problems. Security issues will arise in IPv6 as acquiring a new address will be very easy. IPv4 wasn’t all bad!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</a:rPr>
              <a:t>What have we done?</a:t>
            </a:r>
            <a:endParaRPr lang="en-US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2900" y="1752600"/>
            <a:ext cx="6172200" cy="709630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Bookman Old Style" pitchFamily="18" charset="0"/>
              </a:rPr>
              <a:t>We wanted to see the extend to which IPv6 has been deployed and its performance as compared to IPv4.</a:t>
            </a:r>
          </a:p>
          <a:p>
            <a:r>
              <a:rPr lang="en-US" sz="2800" dirty="0" smtClean="0">
                <a:latin typeface="Bookman Old Style" pitchFamily="18" charset="0"/>
              </a:rPr>
              <a:t>We performed </a:t>
            </a:r>
            <a:r>
              <a:rPr lang="en-US" sz="2800" dirty="0" err="1" smtClean="0">
                <a:latin typeface="Bookman Old Style" pitchFamily="18" charset="0"/>
              </a:rPr>
              <a:t>traceroutes</a:t>
            </a:r>
            <a:r>
              <a:rPr lang="en-US" sz="2800" dirty="0" smtClean="0">
                <a:latin typeface="Bookman Old Style" pitchFamily="18" charset="0"/>
              </a:rPr>
              <a:t> through RIPE Atlas probes spanning ten different countries as clients and fifteen different websites as servers.</a:t>
            </a:r>
          </a:p>
          <a:p>
            <a:r>
              <a:rPr lang="en-US" sz="2800" dirty="0" smtClean="0">
                <a:latin typeface="Bookman Old Style" pitchFamily="18" charset="0"/>
              </a:rPr>
              <a:t>We fed the </a:t>
            </a:r>
            <a:r>
              <a:rPr lang="en-US" sz="2800" dirty="0" err="1" smtClean="0">
                <a:latin typeface="Bookman Old Style" pitchFamily="18" charset="0"/>
              </a:rPr>
              <a:t>traceroute</a:t>
            </a:r>
            <a:r>
              <a:rPr lang="en-US" sz="2800" dirty="0" smtClean="0">
                <a:latin typeface="Bookman Old Style" pitchFamily="18" charset="0"/>
              </a:rPr>
              <a:t> files into our python parser to analyze them.</a:t>
            </a:r>
          </a:p>
          <a:p>
            <a:r>
              <a:rPr lang="en-US" sz="2800" dirty="0" smtClean="0">
                <a:latin typeface="Bookman Old Style" pitchFamily="18" charset="0"/>
              </a:rPr>
              <a:t>We took two measurement units to compare performance, round trip times (latency of responses) and number of hops.</a:t>
            </a:r>
          </a:p>
          <a:p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</a:rPr>
              <a:t>Results</a:t>
            </a:r>
            <a:endParaRPr lang="en-US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417</Words>
  <Application>Microsoft Office PowerPoint</Application>
  <PresentationFormat>A4 Paper (210x297 mm)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‘Whats’ and ‘Whys’</vt:lpstr>
      <vt:lpstr>Why wouldn’t they Flip the Switch?</vt:lpstr>
      <vt:lpstr>Who has researched it all?</vt:lpstr>
      <vt:lpstr>The Race so Far…</vt:lpstr>
      <vt:lpstr>Which one is Better?</vt:lpstr>
      <vt:lpstr>What have we done?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14</cp:revision>
  <dcterms:created xsi:type="dcterms:W3CDTF">2017-12-05T22:35:34Z</dcterms:created>
  <dcterms:modified xsi:type="dcterms:W3CDTF">2017-12-06T00:25:54Z</dcterms:modified>
</cp:coreProperties>
</file>